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4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5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6.xml" ContentType="application/vnd.openxmlformats-officedocument.presentationml.notesSlide+xml"/>
  <Override PartName="/ppt/embeddings/oleObject28.bin" ContentType="application/vnd.openxmlformats-officedocument.oleObject"/>
  <Override PartName="/ppt/notesSlides/notesSlide7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8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6"/>
  </p:notesMasterIdLst>
  <p:handoutMasterIdLst>
    <p:handoutMasterId r:id="rId57"/>
  </p:handoutMasterIdLst>
  <p:sldIdLst>
    <p:sldId id="270" r:id="rId3"/>
    <p:sldId id="337" r:id="rId4"/>
    <p:sldId id="325" r:id="rId5"/>
    <p:sldId id="327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54" r:id="rId15"/>
    <p:sldId id="347" r:id="rId16"/>
    <p:sldId id="349" r:id="rId17"/>
    <p:sldId id="351" r:id="rId18"/>
    <p:sldId id="352" r:id="rId19"/>
    <p:sldId id="350" r:id="rId20"/>
    <p:sldId id="295" r:id="rId21"/>
    <p:sldId id="296" r:id="rId22"/>
    <p:sldId id="297" r:id="rId23"/>
    <p:sldId id="298" r:id="rId24"/>
    <p:sldId id="299" r:id="rId25"/>
    <p:sldId id="301" r:id="rId26"/>
    <p:sldId id="303" r:id="rId27"/>
    <p:sldId id="355" r:id="rId28"/>
    <p:sldId id="306" r:id="rId29"/>
    <p:sldId id="312" r:id="rId30"/>
    <p:sldId id="307" r:id="rId31"/>
    <p:sldId id="329" r:id="rId32"/>
    <p:sldId id="328" r:id="rId33"/>
    <p:sldId id="335" r:id="rId34"/>
    <p:sldId id="313" r:id="rId35"/>
    <p:sldId id="302" r:id="rId36"/>
    <p:sldId id="305" r:id="rId37"/>
    <p:sldId id="304" r:id="rId38"/>
    <p:sldId id="311" r:id="rId39"/>
    <p:sldId id="331" r:id="rId40"/>
    <p:sldId id="332" r:id="rId41"/>
    <p:sldId id="334" r:id="rId42"/>
    <p:sldId id="277" r:id="rId43"/>
    <p:sldId id="276" r:id="rId44"/>
    <p:sldId id="279" r:id="rId45"/>
    <p:sldId id="280" r:id="rId46"/>
    <p:sldId id="309" r:id="rId47"/>
    <p:sldId id="333" r:id="rId48"/>
    <p:sldId id="336" r:id="rId49"/>
    <p:sldId id="356" r:id="rId50"/>
    <p:sldId id="310" r:id="rId51"/>
    <p:sldId id="330" r:id="rId52"/>
    <p:sldId id="314" r:id="rId53"/>
    <p:sldId id="353" r:id="rId54"/>
    <p:sldId id="286" r:id="rId55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B46388-91E1-F54E-948E-7845584C6B59}">
          <p14:sldIdLst>
            <p14:sldId id="270"/>
            <p14:sldId id="337"/>
            <p14:sldId id="325"/>
            <p14:sldId id="327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54"/>
            <p14:sldId id="347"/>
            <p14:sldId id="349"/>
            <p14:sldId id="351"/>
            <p14:sldId id="352"/>
            <p14:sldId id="350"/>
            <p14:sldId id="295"/>
            <p14:sldId id="296"/>
            <p14:sldId id="297"/>
            <p14:sldId id="298"/>
            <p14:sldId id="299"/>
            <p14:sldId id="301"/>
            <p14:sldId id="303"/>
          </p14:sldIdLst>
        </p14:section>
        <p14:section name="Untitled Section" id="{E4ADB132-DEC5-6943-8F4C-92000956960C}">
          <p14:sldIdLst>
            <p14:sldId id="355"/>
            <p14:sldId id="306"/>
            <p14:sldId id="312"/>
            <p14:sldId id="307"/>
            <p14:sldId id="329"/>
            <p14:sldId id="328"/>
            <p14:sldId id="335"/>
            <p14:sldId id="313"/>
            <p14:sldId id="302"/>
            <p14:sldId id="305"/>
            <p14:sldId id="304"/>
            <p14:sldId id="311"/>
            <p14:sldId id="331"/>
            <p14:sldId id="332"/>
            <p14:sldId id="334"/>
            <p14:sldId id="277"/>
            <p14:sldId id="276"/>
            <p14:sldId id="279"/>
            <p14:sldId id="280"/>
            <p14:sldId id="309"/>
            <p14:sldId id="333"/>
            <p14:sldId id="336"/>
            <p14:sldId id="356"/>
            <p14:sldId id="310"/>
            <p14:sldId id="330"/>
            <p14:sldId id="314"/>
            <p14:sldId id="353"/>
            <p14:sldId id="28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656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9C414-52B6-C244-BBF3-BFEC56DC5442}" type="datetimeFigureOut">
              <a:rPr lang="en-US" smtClean="0"/>
              <a:t>18/09/18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CA587-411A-CA4C-85F9-D26A2C9E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21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79FADD-2D95-48DF-BC3A-78284EB2908E}" type="datetimeFigureOut">
              <a:rPr lang="sv-SE" smtClean="0"/>
              <a:t>18/09/18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EF2F376-F41D-400D-83C6-11313E9467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8646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</a:t>
            </a:r>
            <a:r>
              <a:rPr lang="en-US" dirty="0" err="1" smtClean="0"/>
              <a:t>xcharging</a:t>
            </a:r>
            <a:r>
              <a:rPr lang="en-US" baseline="0" dirty="0" smtClean="0"/>
              <a:t> </a:t>
            </a:r>
            <a:r>
              <a:rPr lang="en-US" dirty="0" smtClean="0"/>
              <a:t>current is constant!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58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</a:t>
            </a:r>
            <a:r>
              <a:rPr lang="en-US" baseline="0" dirty="0" smtClean="0"/>
              <a:t> the current is constant!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724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r>
              <a:rPr lang="en-US" baseline="0" dirty="0" smtClean="0"/>
              <a:t> has been slightly updated so that it is correct also for </a:t>
            </a:r>
            <a:r>
              <a:rPr lang="en-US" baseline="0" dirty="0" err="1" smtClean="0"/>
              <a:t>pMOSFETs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28799-1660-42C4-95F2-159EA6761E6A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25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do not </a:t>
            </a:r>
            <a:r>
              <a:rPr lang="en-US" baseline="0" dirty="0" smtClean="0"/>
              <a:t> perform this scaling we cannot move </a:t>
            </a:r>
            <a:r>
              <a:rPr lang="en-US" baseline="0" dirty="0" err="1" smtClean="0"/>
              <a:t>Reff</a:t>
            </a:r>
            <a:r>
              <a:rPr lang="en-US" baseline="0" dirty="0" smtClean="0"/>
              <a:t> to the right of the switch in the model!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2F376-F41D-400D-83C6-11313E9467FA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29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Var</a:t>
            </a:r>
            <a:r>
              <a:rPr lang="en-US" dirty="0" smtClean="0"/>
              <a:t> tar</a:t>
            </a:r>
            <a:r>
              <a:rPr lang="en-US" baseline="0" dirty="0" smtClean="0"/>
              <a:t> 0.7:an </a:t>
            </a:r>
            <a:r>
              <a:rPr lang="en-US" baseline="0" dirty="0" err="1" smtClean="0"/>
              <a:t>vägen</a:t>
            </a:r>
            <a:r>
              <a:rPr lang="en-US" baseline="0" dirty="0" smtClean="0"/>
              <a:t>? Ah, men den </a:t>
            </a:r>
            <a:r>
              <a:rPr lang="en-US" baseline="0" dirty="0" err="1" smtClean="0"/>
              <a:t>är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</a:t>
            </a:r>
            <a:r>
              <a:rPr lang="en-US" baseline="0" dirty="0" smtClean="0"/>
              <a:t> I tau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vi </a:t>
            </a:r>
            <a:r>
              <a:rPr lang="en-US" baseline="0" dirty="0" err="1" smtClean="0"/>
              <a:t>ska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multiplicera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sen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2F376-F41D-400D-83C6-11313E9467FA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8902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NAND</a:t>
            </a:r>
            <a:r>
              <a:rPr lang="en-US" baseline="0" dirty="0" smtClean="0"/>
              <a:t> 3: g = 5/3 p = 3</a:t>
            </a:r>
          </a:p>
          <a:p>
            <a:r>
              <a:rPr lang="en-US" baseline="0" dirty="0" smtClean="0"/>
              <a:t>Normalized delay d = 5/3x 2 + 3 + 1 + 1 +5/3x3 + 3 = 13 + 10/3  = 16 1/3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2F376-F41D-400D-83C6-11313E9467FA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376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means</a:t>
            </a:r>
            <a:r>
              <a:rPr lang="en-US" baseline="0" dirty="0" smtClean="0"/>
              <a:t> that there are less current when transistors are in series! How can we understand that?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2F376-F41D-400D-83C6-11313E9467FA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79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2F376-F41D-400D-83C6-11313E9467FA}" type="slidenum">
              <a:rPr lang="sv-SE" smtClean="0"/>
              <a:t>52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890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43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51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051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74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153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06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302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27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604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423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6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27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282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75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52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32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536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484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79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36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13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807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B585A-C521-441E-B402-A9F7912DA3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652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45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26.emf"/><Relationship Id="rId10" Type="http://schemas.openxmlformats.org/officeDocument/2006/relationships/oleObject" Target="../embeddings/oleObject27.bin"/><Relationship Id="rId11" Type="http://schemas.openxmlformats.org/officeDocument/2006/relationships/image" Target="../media/image2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2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5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7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Relationship Id="rId3" Type="http://schemas.openxmlformats.org/officeDocument/2006/relationships/image" Target="../media/image39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26.emf"/><Relationship Id="rId10" Type="http://schemas.openxmlformats.org/officeDocument/2006/relationships/oleObject" Target="../embeddings/oleObject38.bin"/><Relationship Id="rId11" Type="http://schemas.openxmlformats.org/officeDocument/2006/relationships/image" Target="../media/image27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5.emf"/><Relationship Id="rId8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130425"/>
            <a:ext cx="8458200" cy="1470025"/>
          </a:xfrm>
        </p:spPr>
        <p:txBody>
          <a:bodyPr/>
          <a:lstStyle/>
          <a:p>
            <a:r>
              <a:rPr lang="sv-SE" dirty="0" smtClean="0"/>
              <a:t>CMOS </a:t>
            </a:r>
            <a:r>
              <a:rPr lang="sv-SE" dirty="0" err="1" smtClean="0"/>
              <a:t>Logic</a:t>
            </a:r>
            <a:r>
              <a:rPr lang="sv-SE" dirty="0" smtClean="0"/>
              <a:t> Gates</a:t>
            </a:r>
            <a:br>
              <a:rPr lang="sv-SE" dirty="0" smtClean="0"/>
            </a:br>
            <a:r>
              <a:rPr lang="sv-SE" dirty="0" smtClean="0"/>
              <a:t>a </a:t>
            </a:r>
            <a:r>
              <a:rPr lang="sv-SE" dirty="0" err="1" smtClean="0"/>
              <a:t>delay</a:t>
            </a:r>
            <a:r>
              <a:rPr lang="sv-SE" dirty="0" smtClean="0"/>
              <a:t> model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600" y="3886200"/>
            <a:ext cx="6800800" cy="1752600"/>
          </a:xfrm>
        </p:spPr>
        <p:txBody>
          <a:bodyPr/>
          <a:lstStyle/>
          <a:p>
            <a:r>
              <a:rPr lang="sv-SE" dirty="0" smtClean="0"/>
              <a:t>Introducing logical effort</a:t>
            </a:r>
          </a:p>
          <a:p>
            <a:r>
              <a:rPr lang="sv-SE" dirty="0" smtClean="0"/>
              <a:t>Lecture 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628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918741" y="1628800"/>
            <a:ext cx="73065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Place all capacitors to signal ground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! Both rails are constant voltages, no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dV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dt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8" name="Freeform 43"/>
          <p:cNvSpPr>
            <a:spLocks/>
          </p:cNvSpPr>
          <p:nvPr/>
        </p:nvSpPr>
        <p:spPr bwMode="auto">
          <a:xfrm>
            <a:off x="1706990" y="3873281"/>
            <a:ext cx="149805" cy="10696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Line 42"/>
          <p:cNvSpPr>
            <a:spLocks noChangeShapeType="1"/>
          </p:cNvSpPr>
          <p:nvPr/>
        </p:nvSpPr>
        <p:spPr bwMode="auto">
          <a:xfrm flipV="1">
            <a:off x="1582152" y="4165340"/>
            <a:ext cx="1248" cy="4568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Freeform 41"/>
          <p:cNvSpPr>
            <a:spLocks/>
          </p:cNvSpPr>
          <p:nvPr/>
        </p:nvSpPr>
        <p:spPr bwMode="auto">
          <a:xfrm>
            <a:off x="1706991" y="3121922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Line 40"/>
          <p:cNvSpPr>
            <a:spLocks noChangeShapeType="1"/>
          </p:cNvSpPr>
          <p:nvPr/>
        </p:nvSpPr>
        <p:spPr bwMode="auto">
          <a:xfrm flipV="1">
            <a:off x="1853683" y="2715039"/>
            <a:ext cx="1248" cy="4018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Line 39"/>
          <p:cNvSpPr>
            <a:spLocks noChangeShapeType="1"/>
          </p:cNvSpPr>
          <p:nvPr/>
        </p:nvSpPr>
        <p:spPr bwMode="auto">
          <a:xfrm flipV="1">
            <a:off x="1582152" y="3121921"/>
            <a:ext cx="1248" cy="4555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Line 37"/>
          <p:cNvSpPr>
            <a:spLocks noChangeShapeType="1"/>
          </p:cNvSpPr>
          <p:nvPr/>
        </p:nvSpPr>
        <p:spPr bwMode="auto">
          <a:xfrm flipH="1">
            <a:off x="1132738" y="3350324"/>
            <a:ext cx="3707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Line 36"/>
          <p:cNvSpPr>
            <a:spLocks noChangeShapeType="1"/>
          </p:cNvSpPr>
          <p:nvPr/>
        </p:nvSpPr>
        <p:spPr bwMode="auto">
          <a:xfrm>
            <a:off x="1134000" y="3357813"/>
            <a:ext cx="1248" cy="10446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Line 35"/>
          <p:cNvSpPr>
            <a:spLocks noChangeShapeType="1"/>
          </p:cNvSpPr>
          <p:nvPr/>
        </p:nvSpPr>
        <p:spPr bwMode="auto">
          <a:xfrm>
            <a:off x="1852725" y="3876046"/>
            <a:ext cx="67248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Line 34"/>
          <p:cNvSpPr>
            <a:spLocks noChangeShapeType="1"/>
          </p:cNvSpPr>
          <p:nvPr/>
        </p:nvSpPr>
        <p:spPr bwMode="auto">
          <a:xfrm flipH="1">
            <a:off x="1706990" y="4942909"/>
            <a:ext cx="29961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Line 33"/>
          <p:cNvSpPr>
            <a:spLocks noChangeShapeType="1"/>
          </p:cNvSpPr>
          <p:nvPr/>
        </p:nvSpPr>
        <p:spPr bwMode="auto">
          <a:xfrm>
            <a:off x="1132739" y="4406223"/>
            <a:ext cx="449415" cy="124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Line 31"/>
          <p:cNvSpPr>
            <a:spLocks noChangeShapeType="1"/>
          </p:cNvSpPr>
          <p:nvPr/>
        </p:nvSpPr>
        <p:spPr bwMode="auto">
          <a:xfrm>
            <a:off x="842517" y="3899491"/>
            <a:ext cx="29336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Rectangle 30"/>
          <p:cNvSpPr>
            <a:spLocks noChangeArrowheads="1"/>
          </p:cNvSpPr>
          <p:nvPr/>
        </p:nvSpPr>
        <p:spPr bwMode="auto">
          <a:xfrm>
            <a:off x="464859" y="3709780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0" name="Rectangle 29"/>
          <p:cNvSpPr>
            <a:spLocks noChangeArrowheads="1"/>
          </p:cNvSpPr>
          <p:nvPr/>
        </p:nvSpPr>
        <p:spPr bwMode="auto">
          <a:xfrm>
            <a:off x="2237949" y="3709780"/>
            <a:ext cx="40658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1706991" y="4965655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1621570" y="2378712"/>
            <a:ext cx="681612" cy="58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3" name="Line 34"/>
          <p:cNvSpPr>
            <a:spLocks noChangeShapeType="1"/>
          </p:cNvSpPr>
          <p:nvPr/>
        </p:nvSpPr>
        <p:spPr bwMode="auto">
          <a:xfrm flipH="1">
            <a:off x="1700860" y="2662960"/>
            <a:ext cx="299610" cy="1065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val 38"/>
          <p:cNvSpPr>
            <a:spLocks noChangeArrowheads="1"/>
          </p:cNvSpPr>
          <p:nvPr/>
        </p:nvSpPr>
        <p:spPr bwMode="auto">
          <a:xfrm>
            <a:off x="1424858" y="3267949"/>
            <a:ext cx="157295" cy="1672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07867" y="3717034"/>
            <a:ext cx="4986917" cy="1874143"/>
            <a:chOff x="3307866" y="3717032"/>
            <a:chExt cx="4986917" cy="1874143"/>
          </a:xfrm>
        </p:grpSpPr>
        <p:graphicFrame>
          <p:nvGraphicFramePr>
            <p:cNvPr id="127" name="Objec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3936873"/>
                </p:ext>
              </p:extLst>
            </p:nvPr>
          </p:nvGraphicFramePr>
          <p:xfrm>
            <a:off x="5597682" y="5100638"/>
            <a:ext cx="1695450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6" name="Equation" r:id="rId3" imgW="1358640" imgH="393480" progId="Equation.DSMT4">
                    <p:embed/>
                  </p:oleObj>
                </mc:Choice>
                <mc:Fallback>
                  <p:oleObj name="Equation" r:id="rId3" imgW="1358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7682" y="5100638"/>
                          <a:ext cx="1695450" cy="49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3307866" y="3717032"/>
              <a:ext cx="4986917" cy="1364372"/>
              <a:chOff x="3307866" y="3717032"/>
              <a:chExt cx="4986917" cy="1364372"/>
            </a:xfrm>
          </p:grpSpPr>
          <p:sp>
            <p:nvSpPr>
              <p:cNvPr id="77" name="Line 31"/>
              <p:cNvSpPr>
                <a:spLocks noChangeShapeType="1"/>
              </p:cNvSpPr>
              <p:nvPr/>
            </p:nvSpPr>
            <p:spPr bwMode="auto">
              <a:xfrm>
                <a:off x="3677079" y="3900739"/>
                <a:ext cx="10599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3307866" y="3717032"/>
                <a:ext cx="26907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IN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79" name="Rectangle 29"/>
              <p:cNvSpPr>
                <a:spLocks noChangeArrowheads="1"/>
              </p:cNvSpPr>
              <p:nvPr/>
            </p:nvSpPr>
            <p:spPr bwMode="auto">
              <a:xfrm>
                <a:off x="7888196" y="3738804"/>
                <a:ext cx="40658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OUT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0" name="Rectangle 27"/>
              <p:cNvSpPr>
                <a:spLocks noChangeArrowheads="1"/>
              </p:cNvSpPr>
              <p:nvPr/>
            </p:nvSpPr>
            <p:spPr bwMode="auto">
              <a:xfrm>
                <a:off x="7888196" y="4804405"/>
                <a:ext cx="27238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266378" y="4376327"/>
                <a:ext cx="470637" cy="110625"/>
                <a:chOff x="2403454" y="2753789"/>
                <a:chExt cx="644161" cy="84110"/>
              </a:xfrm>
            </p:grpSpPr>
            <p:sp>
              <p:nvSpPr>
                <p:cNvPr id="121" name="Line 8"/>
                <p:cNvSpPr>
                  <a:spLocks noChangeShapeType="1"/>
                </p:cNvSpPr>
                <p:nvPr/>
              </p:nvSpPr>
              <p:spPr bwMode="auto">
                <a:xfrm>
                  <a:off x="2403454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2" name="Line 7"/>
                <p:cNvSpPr>
                  <a:spLocks noChangeShapeType="1"/>
                </p:cNvSpPr>
                <p:nvPr/>
              </p:nvSpPr>
              <p:spPr bwMode="auto">
                <a:xfrm>
                  <a:off x="2403454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0" name="Line 6"/>
              <p:cNvSpPr>
                <a:spLocks noChangeShapeType="1"/>
              </p:cNvSpPr>
              <p:nvPr/>
            </p:nvSpPr>
            <p:spPr bwMode="auto">
              <a:xfrm flipH="1">
                <a:off x="4501369" y="3909096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 flipH="1">
                <a:off x="4501365" y="449623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Line 31"/>
              <p:cNvSpPr>
                <a:spLocks noChangeShapeType="1"/>
              </p:cNvSpPr>
              <p:nvPr/>
            </p:nvSpPr>
            <p:spPr bwMode="auto">
              <a:xfrm flipV="1">
                <a:off x="3677079" y="4954983"/>
                <a:ext cx="41147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Rectangle 27"/>
              <p:cNvSpPr>
                <a:spLocks noChangeArrowheads="1"/>
              </p:cNvSpPr>
              <p:nvPr/>
            </p:nvSpPr>
            <p:spPr bwMode="auto">
              <a:xfrm>
                <a:off x="3307866" y="4804405"/>
                <a:ext cx="27238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28" name="Rectangle 9"/>
              <p:cNvSpPr>
                <a:spLocks noChangeArrowheads="1"/>
              </p:cNvSpPr>
              <p:nvPr/>
            </p:nvSpPr>
            <p:spPr bwMode="auto">
              <a:xfrm>
                <a:off x="6186127" y="4250803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DSN</a:t>
                </a:r>
                <a:endParaRPr lang="en-US" i="1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7066352" y="4377182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Line 7"/>
              <p:cNvSpPr>
                <a:spLocks noChangeShapeType="1"/>
              </p:cNvSpPr>
              <p:nvPr/>
            </p:nvSpPr>
            <p:spPr bwMode="auto">
              <a:xfrm>
                <a:off x="7066352" y="4487807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Line 6"/>
              <p:cNvSpPr>
                <a:spLocks noChangeShapeType="1"/>
              </p:cNvSpPr>
              <p:nvPr/>
            </p:nvSpPr>
            <p:spPr bwMode="auto">
              <a:xfrm flipH="1">
                <a:off x="7301343" y="3909942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Line 6"/>
              <p:cNvSpPr>
                <a:spLocks noChangeShapeType="1"/>
              </p:cNvSpPr>
              <p:nvPr/>
            </p:nvSpPr>
            <p:spPr bwMode="auto">
              <a:xfrm flipH="1">
                <a:off x="7301339" y="4497076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Line 43"/>
              <p:cNvSpPr>
                <a:spLocks noChangeShapeType="1"/>
              </p:cNvSpPr>
              <p:nvPr/>
            </p:nvSpPr>
            <p:spPr bwMode="auto">
              <a:xfrm flipH="1">
                <a:off x="6332467" y="3899621"/>
                <a:ext cx="0" cy="10553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Oval 17"/>
              <p:cNvSpPr>
                <a:spLocks noChangeAspect="1" noChangeArrowheads="1"/>
              </p:cNvSpPr>
              <p:nvPr/>
            </p:nvSpPr>
            <p:spPr bwMode="auto">
              <a:xfrm>
                <a:off x="6080413" y="4163348"/>
                <a:ext cx="504107" cy="504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Line 16"/>
              <p:cNvSpPr>
                <a:spLocks noChangeShapeType="1"/>
              </p:cNvSpPr>
              <p:nvPr/>
            </p:nvSpPr>
            <p:spPr bwMode="auto">
              <a:xfrm>
                <a:off x="6332466" y="4235348"/>
                <a:ext cx="0" cy="360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Rectangle 9"/>
              <p:cNvSpPr>
                <a:spLocks noChangeArrowheads="1"/>
              </p:cNvSpPr>
              <p:nvPr/>
            </p:nvSpPr>
            <p:spPr bwMode="auto">
              <a:xfrm>
                <a:off x="6673635" y="4250803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DSN</a:t>
                </a:r>
                <a:endParaRPr lang="en-US" i="1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99" name="Line 35"/>
              <p:cNvSpPr>
                <a:spLocks noChangeShapeType="1"/>
              </p:cNvSpPr>
              <p:nvPr/>
            </p:nvSpPr>
            <p:spPr bwMode="auto">
              <a:xfrm>
                <a:off x="5844959" y="3895819"/>
                <a:ext cx="194690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aphicFrame>
        <p:nvGraphicFramePr>
          <p:cNvPr id="156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819791"/>
              </p:ext>
            </p:extLst>
          </p:nvPr>
        </p:nvGraphicFramePr>
        <p:xfrm>
          <a:off x="5422900" y="2209800"/>
          <a:ext cx="20447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name="Equation" r:id="rId5" imgW="1638300" imgH="419100" progId="Equation.3">
                  <p:embed/>
                </p:oleObj>
              </mc:Choice>
              <mc:Fallback>
                <p:oleObj name="Equation" r:id="rId5" imgW="1638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2209800"/>
                        <a:ext cx="20447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27"/>
          <p:cNvSpPr>
            <a:spLocks noChangeArrowheads="1"/>
          </p:cNvSpPr>
          <p:nvPr/>
        </p:nvSpPr>
        <p:spPr bwMode="auto">
          <a:xfrm rot="10800000" flipV="1">
            <a:off x="7887689" y="2688323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0" name="Line 31"/>
          <p:cNvSpPr>
            <a:spLocks noChangeShapeType="1"/>
          </p:cNvSpPr>
          <p:nvPr/>
        </p:nvSpPr>
        <p:spPr bwMode="auto">
          <a:xfrm>
            <a:off x="3677079" y="2839121"/>
            <a:ext cx="411478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1" name="Group 110"/>
          <p:cNvGrpSpPr/>
          <p:nvPr/>
        </p:nvGrpSpPr>
        <p:grpSpPr>
          <a:xfrm flipV="1">
            <a:off x="6080414" y="2839124"/>
            <a:ext cx="504107" cy="1055361"/>
            <a:chOff x="5434609" y="3892368"/>
            <a:chExt cx="504107" cy="1055361"/>
          </a:xfrm>
        </p:grpSpPr>
        <p:sp>
          <p:nvSpPr>
            <p:cNvPr id="116" name="Line 43"/>
            <p:cNvSpPr>
              <a:spLocks noChangeShapeType="1"/>
            </p:cNvSpPr>
            <p:nvPr/>
          </p:nvSpPr>
          <p:spPr bwMode="auto">
            <a:xfrm flipH="1">
              <a:off x="5686663" y="3892368"/>
              <a:ext cx="0" cy="1055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Oval 17"/>
            <p:cNvSpPr>
              <a:spLocks noChangeAspect="1" noChangeArrowheads="1"/>
            </p:cNvSpPr>
            <p:nvPr/>
          </p:nvSpPr>
          <p:spPr bwMode="auto">
            <a:xfrm>
              <a:off x="5434609" y="4156095"/>
              <a:ext cx="504107" cy="50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Line 16"/>
            <p:cNvSpPr>
              <a:spLocks noChangeShapeType="1"/>
            </p:cNvSpPr>
            <p:nvPr/>
          </p:nvSpPr>
          <p:spPr bwMode="auto">
            <a:xfrm>
              <a:off x="5686662" y="4228095"/>
              <a:ext cx="0" cy="3600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2" name="Rectangle 27"/>
          <p:cNvSpPr>
            <a:spLocks noChangeArrowheads="1"/>
          </p:cNvSpPr>
          <p:nvPr/>
        </p:nvSpPr>
        <p:spPr bwMode="auto">
          <a:xfrm rot="10800000" flipV="1">
            <a:off x="3307358" y="2688323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4" name="Rectangle 9"/>
          <p:cNvSpPr>
            <a:spLocks noChangeArrowheads="1"/>
          </p:cNvSpPr>
          <p:nvPr/>
        </p:nvSpPr>
        <p:spPr bwMode="auto">
          <a:xfrm rot="10800000" flipV="1">
            <a:off x="6673636" y="3190305"/>
            <a:ext cx="418645" cy="3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I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SDP</a:t>
            </a:r>
            <a:endParaRPr lang="en-US" i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5" name="Rectangle 9"/>
          <p:cNvSpPr>
            <a:spLocks noChangeArrowheads="1"/>
          </p:cNvSpPr>
          <p:nvPr/>
        </p:nvSpPr>
        <p:spPr bwMode="auto">
          <a:xfrm>
            <a:off x="3124202" y="4285829"/>
            <a:ext cx="1159768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P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918741" y="5589240"/>
            <a:ext cx="73065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Inverter input capacitance: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GP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; MOSFET gate capacitances add!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nverter parasitic output capacitance: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DP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. Drain caps also add!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The inverter and its electrical model</a:t>
            </a:r>
          </a:p>
        </p:txBody>
      </p:sp>
      <p:sp>
        <p:nvSpPr>
          <p:cNvPr id="148" name="Rectangle 9"/>
          <p:cNvSpPr>
            <a:spLocks noChangeArrowheads="1"/>
          </p:cNvSpPr>
          <p:nvPr/>
        </p:nvSpPr>
        <p:spPr bwMode="auto">
          <a:xfrm>
            <a:off x="7617520" y="4285829"/>
            <a:ext cx="1202952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DP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 43"/>
          <p:cNvSpPr>
            <a:spLocks noChangeShapeType="1"/>
          </p:cNvSpPr>
          <p:nvPr/>
        </p:nvSpPr>
        <p:spPr bwMode="auto">
          <a:xfrm flipH="1" flipV="1">
            <a:off x="5264414" y="3895818"/>
            <a:ext cx="0" cy="83583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The inverter and its electrical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918741" y="1628800"/>
            <a:ext cx="73065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Eliminate V</a:t>
            </a:r>
            <a:r>
              <a:rPr lang="en-US" baseline="-25000" dirty="0" smtClean="0">
                <a:solidFill>
                  <a:srgbClr val="000000"/>
                </a:solidFill>
                <a:latin typeface="Calibri" pitchFamily="34" charset="0"/>
              </a:rPr>
              <a:t>DD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rail by inserting power supply to signal ground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>
            <a:off x="3677079" y="3900739"/>
            <a:ext cx="105993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3307867" y="3717033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9" name="Rectangle 29"/>
          <p:cNvSpPr>
            <a:spLocks noChangeArrowheads="1"/>
          </p:cNvSpPr>
          <p:nvPr/>
        </p:nvSpPr>
        <p:spPr bwMode="auto">
          <a:xfrm>
            <a:off x="7888197" y="3738805"/>
            <a:ext cx="406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888197" y="4804406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3" name="Line 8"/>
          <p:cNvSpPr>
            <a:spLocks noChangeShapeType="1"/>
          </p:cNvSpPr>
          <p:nvPr/>
        </p:nvSpPr>
        <p:spPr bwMode="auto">
          <a:xfrm>
            <a:off x="7066352" y="4377182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Line 7"/>
          <p:cNvSpPr>
            <a:spLocks noChangeShapeType="1"/>
          </p:cNvSpPr>
          <p:nvPr/>
        </p:nvSpPr>
        <p:spPr bwMode="auto">
          <a:xfrm>
            <a:off x="7066352" y="4487807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Line 6"/>
          <p:cNvSpPr>
            <a:spLocks noChangeShapeType="1"/>
          </p:cNvSpPr>
          <p:nvPr/>
        </p:nvSpPr>
        <p:spPr bwMode="auto">
          <a:xfrm flipH="1">
            <a:off x="7301343" y="3909944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Line 6"/>
          <p:cNvSpPr>
            <a:spLocks noChangeShapeType="1"/>
          </p:cNvSpPr>
          <p:nvPr/>
        </p:nvSpPr>
        <p:spPr bwMode="auto">
          <a:xfrm flipH="1">
            <a:off x="7301339" y="4497078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266379" y="4376329"/>
            <a:ext cx="470637" cy="110625"/>
            <a:chOff x="2403454" y="2753789"/>
            <a:chExt cx="644161" cy="84110"/>
          </a:xfrm>
        </p:grpSpPr>
        <p:sp>
          <p:nvSpPr>
            <p:cNvPr id="121" name="Line 8"/>
            <p:cNvSpPr>
              <a:spLocks noChangeShapeType="1"/>
            </p:cNvSpPr>
            <p:nvPr/>
          </p:nvSpPr>
          <p:spPr bwMode="auto">
            <a:xfrm>
              <a:off x="2403454" y="2753789"/>
              <a:ext cx="6441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Line 7"/>
            <p:cNvSpPr>
              <a:spLocks noChangeShapeType="1"/>
            </p:cNvSpPr>
            <p:nvPr/>
          </p:nvSpPr>
          <p:spPr bwMode="auto">
            <a:xfrm>
              <a:off x="2403454" y="2837899"/>
              <a:ext cx="6441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Line 6"/>
          <p:cNvSpPr>
            <a:spLocks noChangeShapeType="1"/>
          </p:cNvSpPr>
          <p:nvPr/>
        </p:nvSpPr>
        <p:spPr bwMode="auto">
          <a:xfrm flipH="1">
            <a:off x="4501369" y="3909098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Line 6"/>
          <p:cNvSpPr>
            <a:spLocks noChangeShapeType="1"/>
          </p:cNvSpPr>
          <p:nvPr/>
        </p:nvSpPr>
        <p:spPr bwMode="auto">
          <a:xfrm flipH="1">
            <a:off x="4501365" y="4496232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Line 31"/>
          <p:cNvSpPr>
            <a:spLocks noChangeShapeType="1"/>
          </p:cNvSpPr>
          <p:nvPr/>
        </p:nvSpPr>
        <p:spPr bwMode="auto">
          <a:xfrm flipV="1">
            <a:off x="3677079" y="4954983"/>
            <a:ext cx="411478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Line 35"/>
          <p:cNvSpPr>
            <a:spLocks noChangeShapeType="1"/>
          </p:cNvSpPr>
          <p:nvPr/>
        </p:nvSpPr>
        <p:spPr bwMode="auto">
          <a:xfrm flipV="1">
            <a:off x="5264415" y="3899621"/>
            <a:ext cx="252745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 flipH="1">
            <a:off x="6332467" y="3899623"/>
            <a:ext cx="0" cy="105536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val 17"/>
          <p:cNvSpPr>
            <a:spLocks noChangeAspect="1" noChangeArrowheads="1"/>
          </p:cNvSpPr>
          <p:nvPr/>
        </p:nvSpPr>
        <p:spPr bwMode="auto">
          <a:xfrm>
            <a:off x="6080414" y="4163348"/>
            <a:ext cx="504107" cy="504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6332466" y="4235348"/>
            <a:ext cx="0" cy="360000"/>
          </a:xfrm>
          <a:prstGeom prst="lin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Rectangle 27"/>
          <p:cNvSpPr>
            <a:spLocks noChangeArrowheads="1"/>
          </p:cNvSpPr>
          <p:nvPr/>
        </p:nvSpPr>
        <p:spPr bwMode="auto">
          <a:xfrm>
            <a:off x="3307866" y="4804406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8" name="Rectangle 9"/>
          <p:cNvSpPr>
            <a:spLocks noChangeArrowheads="1"/>
          </p:cNvSpPr>
          <p:nvPr/>
        </p:nvSpPr>
        <p:spPr bwMode="auto">
          <a:xfrm>
            <a:off x="6673636" y="4250803"/>
            <a:ext cx="418645" cy="3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I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DSN</a:t>
            </a:r>
            <a:endParaRPr lang="en-US" i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7" name="Rectangle 30"/>
          <p:cNvSpPr>
            <a:spLocks noChangeArrowheads="1"/>
          </p:cNvSpPr>
          <p:nvPr/>
        </p:nvSpPr>
        <p:spPr bwMode="auto">
          <a:xfrm>
            <a:off x="918741" y="5589240"/>
            <a:ext cx="73065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Inverter input capacitance: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GP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; MOSFET gate capacitances add!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nverter parasitic output capacitance: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DP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. Drain caps also add!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8" name="Freeform 43"/>
          <p:cNvSpPr>
            <a:spLocks/>
          </p:cNvSpPr>
          <p:nvPr/>
        </p:nvSpPr>
        <p:spPr bwMode="auto">
          <a:xfrm>
            <a:off x="1706990" y="3873281"/>
            <a:ext cx="149805" cy="10696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Line 42"/>
          <p:cNvSpPr>
            <a:spLocks noChangeShapeType="1"/>
          </p:cNvSpPr>
          <p:nvPr/>
        </p:nvSpPr>
        <p:spPr bwMode="auto">
          <a:xfrm flipV="1">
            <a:off x="1582152" y="4165340"/>
            <a:ext cx="1248" cy="4568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Freeform 41"/>
          <p:cNvSpPr>
            <a:spLocks/>
          </p:cNvSpPr>
          <p:nvPr/>
        </p:nvSpPr>
        <p:spPr bwMode="auto">
          <a:xfrm>
            <a:off x="1706991" y="3121922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Line 40"/>
          <p:cNvSpPr>
            <a:spLocks noChangeShapeType="1"/>
          </p:cNvSpPr>
          <p:nvPr/>
        </p:nvSpPr>
        <p:spPr bwMode="auto">
          <a:xfrm flipV="1">
            <a:off x="1853683" y="2715039"/>
            <a:ext cx="1248" cy="4018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Line 39"/>
          <p:cNvSpPr>
            <a:spLocks noChangeShapeType="1"/>
          </p:cNvSpPr>
          <p:nvPr/>
        </p:nvSpPr>
        <p:spPr bwMode="auto">
          <a:xfrm flipV="1">
            <a:off x="1582152" y="3121921"/>
            <a:ext cx="1248" cy="4555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Line 37"/>
          <p:cNvSpPr>
            <a:spLocks noChangeShapeType="1"/>
          </p:cNvSpPr>
          <p:nvPr/>
        </p:nvSpPr>
        <p:spPr bwMode="auto">
          <a:xfrm flipH="1">
            <a:off x="1132738" y="3350324"/>
            <a:ext cx="3707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Line 36"/>
          <p:cNvSpPr>
            <a:spLocks noChangeShapeType="1"/>
          </p:cNvSpPr>
          <p:nvPr/>
        </p:nvSpPr>
        <p:spPr bwMode="auto">
          <a:xfrm>
            <a:off x="1134000" y="3357813"/>
            <a:ext cx="1248" cy="10446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Line 35"/>
          <p:cNvSpPr>
            <a:spLocks noChangeShapeType="1"/>
          </p:cNvSpPr>
          <p:nvPr/>
        </p:nvSpPr>
        <p:spPr bwMode="auto">
          <a:xfrm>
            <a:off x="1852725" y="3876046"/>
            <a:ext cx="67248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Line 34"/>
          <p:cNvSpPr>
            <a:spLocks noChangeShapeType="1"/>
          </p:cNvSpPr>
          <p:nvPr/>
        </p:nvSpPr>
        <p:spPr bwMode="auto">
          <a:xfrm flipH="1">
            <a:off x="1706990" y="4942909"/>
            <a:ext cx="29961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Line 33"/>
          <p:cNvSpPr>
            <a:spLocks noChangeShapeType="1"/>
          </p:cNvSpPr>
          <p:nvPr/>
        </p:nvSpPr>
        <p:spPr bwMode="auto">
          <a:xfrm>
            <a:off x="1132739" y="4406223"/>
            <a:ext cx="449415" cy="124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Line 31"/>
          <p:cNvSpPr>
            <a:spLocks noChangeShapeType="1"/>
          </p:cNvSpPr>
          <p:nvPr/>
        </p:nvSpPr>
        <p:spPr bwMode="auto">
          <a:xfrm>
            <a:off x="842517" y="3899491"/>
            <a:ext cx="29336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Rectangle 30"/>
          <p:cNvSpPr>
            <a:spLocks noChangeArrowheads="1"/>
          </p:cNvSpPr>
          <p:nvPr/>
        </p:nvSpPr>
        <p:spPr bwMode="auto">
          <a:xfrm>
            <a:off x="464859" y="3709780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0" name="Rectangle 29"/>
          <p:cNvSpPr>
            <a:spLocks noChangeArrowheads="1"/>
          </p:cNvSpPr>
          <p:nvPr/>
        </p:nvSpPr>
        <p:spPr bwMode="auto">
          <a:xfrm>
            <a:off x="2237949" y="3709780"/>
            <a:ext cx="40658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1706991" y="4965655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1621570" y="2378712"/>
            <a:ext cx="681612" cy="58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3" name="Line 34"/>
          <p:cNvSpPr>
            <a:spLocks noChangeShapeType="1"/>
          </p:cNvSpPr>
          <p:nvPr/>
        </p:nvSpPr>
        <p:spPr bwMode="auto">
          <a:xfrm flipH="1">
            <a:off x="1700860" y="2662960"/>
            <a:ext cx="299610" cy="1065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val 38"/>
          <p:cNvSpPr>
            <a:spLocks noChangeArrowheads="1"/>
          </p:cNvSpPr>
          <p:nvPr/>
        </p:nvSpPr>
        <p:spPr bwMode="auto">
          <a:xfrm>
            <a:off x="1424858" y="3267949"/>
            <a:ext cx="157295" cy="1672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auto">
          <a:xfrm>
            <a:off x="3124202" y="4285829"/>
            <a:ext cx="1159768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P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7617520" y="4285829"/>
            <a:ext cx="1418976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DP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4" name="Oval 17"/>
          <p:cNvSpPr>
            <a:spLocks noChangeAspect="1" noChangeArrowheads="1"/>
          </p:cNvSpPr>
          <p:nvPr/>
        </p:nvSpPr>
        <p:spPr bwMode="auto">
          <a:xfrm flipV="1">
            <a:off x="5012362" y="4077072"/>
            <a:ext cx="504107" cy="504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>
            <a:off x="5264414" y="4149072"/>
            <a:ext cx="0" cy="360000"/>
          </a:xfrm>
          <a:prstGeom prst="lin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 rot="10800000" flipV="1">
            <a:off x="5593516" y="4250802"/>
            <a:ext cx="418645" cy="3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I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SDP</a:t>
            </a:r>
            <a:endParaRPr lang="en-US" i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" name="Line 8"/>
          <p:cNvSpPr>
            <a:spLocks noChangeShapeType="1"/>
          </p:cNvSpPr>
          <p:nvPr/>
        </p:nvSpPr>
        <p:spPr bwMode="auto">
          <a:xfrm>
            <a:off x="5012362" y="4731650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121679" y="4828495"/>
            <a:ext cx="252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/>
        </p:nvSpPr>
        <p:spPr bwMode="auto">
          <a:xfrm flipH="1" flipV="1">
            <a:off x="5264414" y="4828495"/>
            <a:ext cx="0" cy="12564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Rectangle 28"/>
          <p:cNvSpPr>
            <a:spLocks noChangeArrowheads="1"/>
          </p:cNvSpPr>
          <p:nvPr/>
        </p:nvSpPr>
        <p:spPr bwMode="auto">
          <a:xfrm>
            <a:off x="5576293" y="4653138"/>
            <a:ext cx="435867" cy="3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7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 43"/>
          <p:cNvSpPr>
            <a:spLocks noChangeShapeType="1"/>
          </p:cNvSpPr>
          <p:nvPr/>
        </p:nvSpPr>
        <p:spPr bwMode="auto">
          <a:xfrm flipH="1" flipV="1">
            <a:off x="5264414" y="3895818"/>
            <a:ext cx="0" cy="83583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The inverter and its electrical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918741" y="1628800"/>
            <a:ext cx="73065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Replace MOSFET constant-current sources with their effective resistances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>
            <a:off x="3677079" y="3900739"/>
            <a:ext cx="105993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3307867" y="3717033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9" name="Rectangle 29"/>
          <p:cNvSpPr>
            <a:spLocks noChangeArrowheads="1"/>
          </p:cNvSpPr>
          <p:nvPr/>
        </p:nvSpPr>
        <p:spPr bwMode="auto">
          <a:xfrm>
            <a:off x="7888197" y="3738805"/>
            <a:ext cx="406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888197" y="4804406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3" name="Line 8"/>
          <p:cNvSpPr>
            <a:spLocks noChangeShapeType="1"/>
          </p:cNvSpPr>
          <p:nvPr/>
        </p:nvSpPr>
        <p:spPr bwMode="auto">
          <a:xfrm>
            <a:off x="7066352" y="4377182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Line 7"/>
          <p:cNvSpPr>
            <a:spLocks noChangeShapeType="1"/>
          </p:cNvSpPr>
          <p:nvPr/>
        </p:nvSpPr>
        <p:spPr bwMode="auto">
          <a:xfrm>
            <a:off x="7066352" y="4487807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Line 6"/>
          <p:cNvSpPr>
            <a:spLocks noChangeShapeType="1"/>
          </p:cNvSpPr>
          <p:nvPr/>
        </p:nvSpPr>
        <p:spPr bwMode="auto">
          <a:xfrm flipH="1">
            <a:off x="7301343" y="3909944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Line 6"/>
          <p:cNvSpPr>
            <a:spLocks noChangeShapeType="1"/>
          </p:cNvSpPr>
          <p:nvPr/>
        </p:nvSpPr>
        <p:spPr bwMode="auto">
          <a:xfrm flipH="1">
            <a:off x="7301339" y="4497078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266379" y="4376329"/>
            <a:ext cx="470637" cy="110625"/>
            <a:chOff x="2403454" y="2753789"/>
            <a:chExt cx="644161" cy="84110"/>
          </a:xfrm>
        </p:grpSpPr>
        <p:sp>
          <p:nvSpPr>
            <p:cNvPr id="121" name="Line 8"/>
            <p:cNvSpPr>
              <a:spLocks noChangeShapeType="1"/>
            </p:cNvSpPr>
            <p:nvPr/>
          </p:nvSpPr>
          <p:spPr bwMode="auto">
            <a:xfrm>
              <a:off x="2403454" y="2753789"/>
              <a:ext cx="6441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Line 7"/>
            <p:cNvSpPr>
              <a:spLocks noChangeShapeType="1"/>
            </p:cNvSpPr>
            <p:nvPr/>
          </p:nvSpPr>
          <p:spPr bwMode="auto">
            <a:xfrm>
              <a:off x="2403454" y="2837899"/>
              <a:ext cx="6441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Line 6"/>
          <p:cNvSpPr>
            <a:spLocks noChangeShapeType="1"/>
          </p:cNvSpPr>
          <p:nvPr/>
        </p:nvSpPr>
        <p:spPr bwMode="auto">
          <a:xfrm flipH="1">
            <a:off x="4501369" y="3909098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Line 6"/>
          <p:cNvSpPr>
            <a:spLocks noChangeShapeType="1"/>
          </p:cNvSpPr>
          <p:nvPr/>
        </p:nvSpPr>
        <p:spPr bwMode="auto">
          <a:xfrm flipH="1">
            <a:off x="4501365" y="4496232"/>
            <a:ext cx="0" cy="4579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Line 31"/>
          <p:cNvSpPr>
            <a:spLocks noChangeShapeType="1"/>
          </p:cNvSpPr>
          <p:nvPr/>
        </p:nvSpPr>
        <p:spPr bwMode="auto">
          <a:xfrm flipV="1">
            <a:off x="3677079" y="4954983"/>
            <a:ext cx="411478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Line 35"/>
          <p:cNvSpPr>
            <a:spLocks noChangeShapeType="1"/>
          </p:cNvSpPr>
          <p:nvPr/>
        </p:nvSpPr>
        <p:spPr bwMode="auto">
          <a:xfrm>
            <a:off x="6625301" y="3895819"/>
            <a:ext cx="1166565" cy="380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 flipH="1">
            <a:off x="6332467" y="4065200"/>
            <a:ext cx="0" cy="900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Rectangle 27"/>
          <p:cNvSpPr>
            <a:spLocks noChangeArrowheads="1"/>
          </p:cNvSpPr>
          <p:nvPr/>
        </p:nvSpPr>
        <p:spPr bwMode="auto">
          <a:xfrm>
            <a:off x="3307866" y="4804406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8" name="Rectangle 9"/>
          <p:cNvSpPr>
            <a:spLocks noChangeArrowheads="1"/>
          </p:cNvSpPr>
          <p:nvPr/>
        </p:nvSpPr>
        <p:spPr bwMode="auto">
          <a:xfrm>
            <a:off x="6516218" y="4250803"/>
            <a:ext cx="490653" cy="3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R</a:t>
            </a:r>
            <a:r>
              <a:rPr lang="en-US" i="1" baseline="-30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N,eff</a:t>
            </a:r>
            <a:endParaRPr lang="en-US" i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7" name="Rectangle 30"/>
          <p:cNvSpPr>
            <a:spLocks noChangeArrowheads="1"/>
          </p:cNvSpPr>
          <p:nvPr/>
        </p:nvSpPr>
        <p:spPr bwMode="auto">
          <a:xfrm>
            <a:off x="918741" y="5589240"/>
            <a:ext cx="73065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Inverter input capacitance: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GP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; MOSFET gate capacitances add!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nverter parasitic output capacitance: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baseline="-25000" dirty="0" smtClean="0">
                <a:solidFill>
                  <a:srgbClr val="FF0000"/>
                </a:solidFill>
                <a:latin typeface="Calibri" pitchFamily="34" charset="0"/>
              </a:rPr>
              <a:t>DP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. Drain caps also add!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8" name="Freeform 43"/>
          <p:cNvSpPr>
            <a:spLocks/>
          </p:cNvSpPr>
          <p:nvPr/>
        </p:nvSpPr>
        <p:spPr bwMode="auto">
          <a:xfrm>
            <a:off x="1706990" y="3873281"/>
            <a:ext cx="149805" cy="10696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Line 42"/>
          <p:cNvSpPr>
            <a:spLocks noChangeShapeType="1"/>
          </p:cNvSpPr>
          <p:nvPr/>
        </p:nvSpPr>
        <p:spPr bwMode="auto">
          <a:xfrm flipV="1">
            <a:off x="1582152" y="4165340"/>
            <a:ext cx="1248" cy="4568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Freeform 41"/>
          <p:cNvSpPr>
            <a:spLocks/>
          </p:cNvSpPr>
          <p:nvPr/>
        </p:nvSpPr>
        <p:spPr bwMode="auto">
          <a:xfrm>
            <a:off x="1706991" y="3121922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Line 40"/>
          <p:cNvSpPr>
            <a:spLocks noChangeShapeType="1"/>
          </p:cNvSpPr>
          <p:nvPr/>
        </p:nvSpPr>
        <p:spPr bwMode="auto">
          <a:xfrm flipV="1">
            <a:off x="1853683" y="2715039"/>
            <a:ext cx="1248" cy="4018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Line 39"/>
          <p:cNvSpPr>
            <a:spLocks noChangeShapeType="1"/>
          </p:cNvSpPr>
          <p:nvPr/>
        </p:nvSpPr>
        <p:spPr bwMode="auto">
          <a:xfrm flipV="1">
            <a:off x="1582152" y="3121921"/>
            <a:ext cx="1248" cy="4555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Line 37"/>
          <p:cNvSpPr>
            <a:spLocks noChangeShapeType="1"/>
          </p:cNvSpPr>
          <p:nvPr/>
        </p:nvSpPr>
        <p:spPr bwMode="auto">
          <a:xfrm flipH="1">
            <a:off x="1132738" y="3350324"/>
            <a:ext cx="3707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Line 36"/>
          <p:cNvSpPr>
            <a:spLocks noChangeShapeType="1"/>
          </p:cNvSpPr>
          <p:nvPr/>
        </p:nvSpPr>
        <p:spPr bwMode="auto">
          <a:xfrm>
            <a:off x="1134000" y="3357813"/>
            <a:ext cx="1248" cy="10446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Line 35"/>
          <p:cNvSpPr>
            <a:spLocks noChangeShapeType="1"/>
          </p:cNvSpPr>
          <p:nvPr/>
        </p:nvSpPr>
        <p:spPr bwMode="auto">
          <a:xfrm>
            <a:off x="1852725" y="3876046"/>
            <a:ext cx="67248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Line 34"/>
          <p:cNvSpPr>
            <a:spLocks noChangeShapeType="1"/>
          </p:cNvSpPr>
          <p:nvPr/>
        </p:nvSpPr>
        <p:spPr bwMode="auto">
          <a:xfrm flipH="1">
            <a:off x="1706990" y="4942909"/>
            <a:ext cx="29961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Line 33"/>
          <p:cNvSpPr>
            <a:spLocks noChangeShapeType="1"/>
          </p:cNvSpPr>
          <p:nvPr/>
        </p:nvSpPr>
        <p:spPr bwMode="auto">
          <a:xfrm>
            <a:off x="1132739" y="4406223"/>
            <a:ext cx="449415" cy="124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Line 31"/>
          <p:cNvSpPr>
            <a:spLocks noChangeShapeType="1"/>
          </p:cNvSpPr>
          <p:nvPr/>
        </p:nvSpPr>
        <p:spPr bwMode="auto">
          <a:xfrm>
            <a:off x="842517" y="3899491"/>
            <a:ext cx="29336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Rectangle 30"/>
          <p:cNvSpPr>
            <a:spLocks noChangeArrowheads="1"/>
          </p:cNvSpPr>
          <p:nvPr/>
        </p:nvSpPr>
        <p:spPr bwMode="auto">
          <a:xfrm>
            <a:off x="464859" y="3709780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0" name="Rectangle 29"/>
          <p:cNvSpPr>
            <a:spLocks noChangeArrowheads="1"/>
          </p:cNvSpPr>
          <p:nvPr/>
        </p:nvSpPr>
        <p:spPr bwMode="auto">
          <a:xfrm>
            <a:off x="2237949" y="3709780"/>
            <a:ext cx="40658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1706991" y="4965655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1621570" y="2378712"/>
            <a:ext cx="681612" cy="58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3" name="Line 34"/>
          <p:cNvSpPr>
            <a:spLocks noChangeShapeType="1"/>
          </p:cNvSpPr>
          <p:nvPr/>
        </p:nvSpPr>
        <p:spPr bwMode="auto">
          <a:xfrm flipH="1">
            <a:off x="1700860" y="2662960"/>
            <a:ext cx="299610" cy="1065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val 38"/>
          <p:cNvSpPr>
            <a:spLocks noChangeArrowheads="1"/>
          </p:cNvSpPr>
          <p:nvPr/>
        </p:nvSpPr>
        <p:spPr bwMode="auto">
          <a:xfrm>
            <a:off x="1424858" y="3267949"/>
            <a:ext cx="157295" cy="1672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auto">
          <a:xfrm>
            <a:off x="3124202" y="4285829"/>
            <a:ext cx="1159768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</a:rPr>
              <a:t>G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P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7617520" y="4285829"/>
            <a:ext cx="1202952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=C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+C</a:t>
            </a:r>
            <a:r>
              <a:rPr lang="en-US" i="1" baseline="-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DP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FF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 rot="10800000" flipV="1">
            <a:off x="5436097" y="4250802"/>
            <a:ext cx="562662" cy="3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R</a:t>
            </a:r>
            <a:r>
              <a:rPr lang="en-US" i="1" baseline="-300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P</a:t>
            </a:r>
            <a:r>
              <a:rPr lang="en-US" i="1" baseline="-30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,eff</a:t>
            </a:r>
            <a:endParaRPr lang="en-US" i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" name="Line 8"/>
          <p:cNvSpPr>
            <a:spLocks noChangeShapeType="1"/>
          </p:cNvSpPr>
          <p:nvPr/>
        </p:nvSpPr>
        <p:spPr bwMode="auto">
          <a:xfrm>
            <a:off x="5012362" y="4731650"/>
            <a:ext cx="4706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121679" y="4828495"/>
            <a:ext cx="252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/>
        </p:nvSpPr>
        <p:spPr bwMode="auto">
          <a:xfrm flipH="1" flipV="1">
            <a:off x="5264414" y="4828495"/>
            <a:ext cx="0" cy="12564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Rectangle 28"/>
          <p:cNvSpPr>
            <a:spLocks noChangeArrowheads="1"/>
          </p:cNvSpPr>
          <p:nvPr/>
        </p:nvSpPr>
        <p:spPr bwMode="auto">
          <a:xfrm>
            <a:off x="5576293" y="4653138"/>
            <a:ext cx="435867" cy="3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 rot="16200000">
            <a:off x="5009613" y="4221073"/>
            <a:ext cx="504000" cy="21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endParaRPr lang="sv-S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Rectangle 72"/>
          <p:cNvSpPr/>
          <p:nvPr/>
        </p:nvSpPr>
        <p:spPr>
          <a:xfrm rot="16200000">
            <a:off x="6080466" y="4307349"/>
            <a:ext cx="504000" cy="21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endParaRPr lang="sv-S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 flipH="1">
            <a:off x="6300192" y="3895821"/>
            <a:ext cx="325108" cy="1693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Line 15"/>
          <p:cNvSpPr>
            <a:spLocks noChangeAspect="1" noChangeShapeType="1"/>
          </p:cNvSpPr>
          <p:nvPr/>
        </p:nvSpPr>
        <p:spPr bwMode="auto">
          <a:xfrm>
            <a:off x="6396288" y="3852002"/>
            <a:ext cx="180000" cy="24373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Line 35"/>
          <p:cNvSpPr>
            <a:spLocks noChangeShapeType="1"/>
          </p:cNvSpPr>
          <p:nvPr/>
        </p:nvSpPr>
        <p:spPr bwMode="auto">
          <a:xfrm flipV="1">
            <a:off x="5264415" y="3900739"/>
            <a:ext cx="106805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20975" y="2410663"/>
            <a:ext cx="153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sv-SE" baseline="-25000" dirty="0" smtClean="0">
                <a:solidFill>
                  <a:prstClr val="black"/>
                </a:solidFill>
                <a:latin typeface="Calibri"/>
              </a:rPr>
              <a:t>N,eff</a:t>
            </a:r>
            <a:r>
              <a:rPr lang="sv-SE" dirty="0" smtClean="0">
                <a:solidFill>
                  <a:prstClr val="black"/>
                </a:solidFill>
                <a:latin typeface="Calibri"/>
              </a:rPr>
              <a:t>=2 k</a:t>
            </a:r>
            <a:r>
              <a:rPr lang="sv-SE" dirty="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sv-SE" baseline="30000" dirty="0" smtClean="0">
                <a:solidFill>
                  <a:prstClr val="black"/>
                </a:solidFill>
                <a:latin typeface="Symbol" panose="05050102010706020507" pitchFamily="18" charset="2"/>
              </a:rPr>
              <a:t>.</a:t>
            </a:r>
            <a:r>
              <a:rPr lang="sv-SE" dirty="0" smtClean="0">
                <a:solidFill>
                  <a:prstClr val="black"/>
                </a:solidFill>
                <a:latin typeface="Symbol" panose="05050102010706020507" pitchFamily="18" charset="2"/>
              </a:rPr>
              <a:t>m</a:t>
            </a:r>
            <a:r>
              <a:rPr lang="sv-SE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sv-SE" baseline="-25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903074" y="2410663"/>
            <a:ext cx="151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sv-SE" baseline="-25000" dirty="0" err="1" smtClean="0">
                <a:solidFill>
                  <a:prstClr val="black"/>
                </a:solidFill>
                <a:latin typeface="Calibri"/>
              </a:rPr>
              <a:t>P,eff</a:t>
            </a:r>
            <a:r>
              <a:rPr lang="sv-SE" dirty="0" smtClean="0">
                <a:solidFill>
                  <a:prstClr val="black"/>
                </a:solidFill>
                <a:latin typeface="Calibri"/>
              </a:rPr>
              <a:t>=4 k</a:t>
            </a:r>
            <a:r>
              <a:rPr lang="sv-SE" dirty="0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sv-SE" baseline="30000" dirty="0" smtClean="0">
                <a:solidFill>
                  <a:prstClr val="black"/>
                </a:solidFill>
                <a:latin typeface="Symbol" panose="05050102010706020507" pitchFamily="18" charset="2"/>
              </a:rPr>
              <a:t>.</a:t>
            </a:r>
            <a:r>
              <a:rPr lang="sv-SE" dirty="0" smtClean="0">
                <a:solidFill>
                  <a:prstClr val="black"/>
                </a:solidFill>
                <a:latin typeface="Symbol" panose="05050102010706020507" pitchFamily="18" charset="2"/>
              </a:rPr>
              <a:t>m</a:t>
            </a:r>
            <a:r>
              <a:rPr lang="sv-SE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sv-SE" baseline="-25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47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Inverter pair delay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13</a:t>
            </a:fld>
            <a:endParaRPr lang="sv-SE"/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V="1">
            <a:off x="847128" y="3503087"/>
            <a:ext cx="65207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99200" y="2348882"/>
            <a:ext cx="6797673" cy="2235241"/>
            <a:chOff x="1499200" y="2348882"/>
            <a:chExt cx="6797673" cy="22352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175795" y="3502665"/>
              <a:ext cx="612107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sosceles Triangle 5"/>
            <p:cNvSpPr/>
            <p:nvPr/>
          </p:nvSpPr>
          <p:spPr bwMode="auto">
            <a:xfrm rot="5400000">
              <a:off x="1283256" y="2640572"/>
              <a:ext cx="2156080" cy="1724191"/>
            </a:xfrm>
            <a:prstGeom prst="triangl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828601" y="3429000"/>
              <a:ext cx="144016" cy="14401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747600" y="3393032"/>
              <a:ext cx="432000" cy="324000"/>
              <a:chOff x="1948961" y="4746992"/>
              <a:chExt cx="432000" cy="324000"/>
            </a:xfrm>
          </p:grpSpPr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 flipH="1">
                <a:off x="1948961" y="4860040"/>
                <a:ext cx="432000" cy="1875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2236993" y="4746992"/>
                <a:ext cx="0" cy="324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143273" y="3042123"/>
              <a:ext cx="778773" cy="568964"/>
              <a:chOff x="1695837" y="3042123"/>
              <a:chExt cx="778773" cy="568964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970610" y="3395087"/>
                <a:ext cx="504000" cy="21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36000" rtlCol="0" anchor="ctr"/>
              <a:lstStyle/>
              <a:p>
                <a:pPr algn="ctr"/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/>
            </p:nvSpPr>
            <p:spPr bwMode="auto">
              <a:xfrm rot="10800000" flipV="1">
                <a:off x="1695837" y="3042123"/>
                <a:ext cx="765516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R</a:t>
                </a:r>
                <a:r>
                  <a:rPr lang="en-US" i="1" baseline="-30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eff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798146" y="3645128"/>
              <a:ext cx="144000" cy="864000"/>
              <a:chOff x="1466840" y="3443019"/>
              <a:chExt cx="144000" cy="864000"/>
            </a:xfrm>
          </p:grpSpPr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 flipH="1">
                <a:off x="1538840" y="3443019"/>
                <a:ext cx="0" cy="864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Line 31"/>
              <p:cNvSpPr>
                <a:spLocks noChangeShapeType="1"/>
              </p:cNvSpPr>
              <p:nvPr/>
            </p:nvSpPr>
            <p:spPr bwMode="auto">
              <a:xfrm>
                <a:off x="1466840" y="4302850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798146" y="2491457"/>
              <a:ext cx="144000" cy="905733"/>
              <a:chOff x="1466840" y="3401286"/>
              <a:chExt cx="144000" cy="905733"/>
            </a:xfrm>
          </p:grpSpPr>
          <p:sp>
            <p:nvSpPr>
              <p:cNvPr id="73" name="Line 43"/>
              <p:cNvSpPr>
                <a:spLocks noChangeShapeType="1"/>
              </p:cNvSpPr>
              <p:nvPr/>
            </p:nvSpPr>
            <p:spPr bwMode="auto">
              <a:xfrm flipH="1">
                <a:off x="1538840" y="3443019"/>
                <a:ext cx="0" cy="864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Line 31"/>
              <p:cNvSpPr>
                <a:spLocks noChangeShapeType="1"/>
              </p:cNvSpPr>
              <p:nvPr/>
            </p:nvSpPr>
            <p:spPr bwMode="auto">
              <a:xfrm flipH="1">
                <a:off x="1466840" y="3401286"/>
                <a:ext cx="144000" cy="10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1" name="Rectangle 27"/>
            <p:cNvSpPr>
              <a:spLocks noChangeArrowheads="1"/>
            </p:cNvSpPr>
            <p:nvPr/>
          </p:nvSpPr>
          <p:spPr bwMode="auto">
            <a:xfrm rot="10800000" flipV="1">
              <a:off x="2038696" y="2348882"/>
              <a:ext cx="3206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DD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223392" y="3431079"/>
              <a:ext cx="144016" cy="14401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85" name="Isosceles Triangle 84"/>
            <p:cNvSpPr/>
            <p:nvPr/>
          </p:nvSpPr>
          <p:spPr bwMode="auto">
            <a:xfrm rot="5400000">
              <a:off x="5888464" y="2643987"/>
              <a:ext cx="2156080" cy="1724191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499201" y="2060848"/>
            <a:ext cx="1724191" cy="2879642"/>
            <a:chOff x="1499200" y="2060848"/>
            <a:chExt cx="1724191" cy="2879642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91680" y="2060848"/>
              <a:ext cx="726365" cy="90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691680" y="4036150"/>
              <a:ext cx="726365" cy="90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87" name="Isosceles Triangle 86"/>
            <p:cNvSpPr/>
            <p:nvPr/>
          </p:nvSpPr>
          <p:spPr bwMode="auto">
            <a:xfrm rot="5400000">
              <a:off x="1283256" y="2640570"/>
              <a:ext cx="2156080" cy="1724191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sp>
        <p:nvSpPr>
          <p:cNvPr id="82" name="Rectangle 30"/>
          <p:cNvSpPr>
            <a:spLocks noChangeArrowheads="1"/>
          </p:cNvSpPr>
          <p:nvPr/>
        </p:nvSpPr>
        <p:spPr bwMode="auto">
          <a:xfrm>
            <a:off x="2628378" y="1781415"/>
            <a:ext cx="38872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Task: Calculate the inverter pair delay!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Note: identical inverters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3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1499200" y="2424626"/>
            <a:ext cx="1868208" cy="2156082"/>
            <a:chOff x="1499200" y="2424626"/>
            <a:chExt cx="1868208" cy="2156082"/>
          </a:xfrm>
          <a:solidFill>
            <a:schemeClr val="bg1">
              <a:lumMod val="85000"/>
            </a:schemeClr>
          </a:solidFill>
        </p:grpSpPr>
        <p:grpSp>
          <p:nvGrpSpPr>
            <p:cNvPr id="80" name="Group 79"/>
            <p:cNvGrpSpPr/>
            <p:nvPr/>
          </p:nvGrpSpPr>
          <p:grpSpPr>
            <a:xfrm>
              <a:off x="1499200" y="2424628"/>
              <a:ext cx="1868208" cy="2156080"/>
              <a:chOff x="1499200" y="2424628"/>
              <a:chExt cx="1868208" cy="2156080"/>
            </a:xfrm>
            <a:grpFill/>
          </p:grpSpPr>
          <p:sp>
            <p:nvSpPr>
              <p:cNvPr id="83" name="Isosceles Triangle 82"/>
              <p:cNvSpPr/>
              <p:nvPr/>
            </p:nvSpPr>
            <p:spPr bwMode="auto">
              <a:xfrm rot="5400000">
                <a:off x="1283256" y="2640572"/>
                <a:ext cx="2156080" cy="1724191"/>
              </a:xfrm>
              <a:prstGeom prst="triangl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3223392" y="3431079"/>
                <a:ext cx="144016" cy="144016"/>
              </a:xfrm>
              <a:prstGeom prst="ellipse">
                <a:avLst/>
              </a:prstGeom>
              <a:grpFill/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82" name="Isosceles Triangle 81"/>
            <p:cNvSpPr/>
            <p:nvPr/>
          </p:nvSpPr>
          <p:spPr bwMode="auto">
            <a:xfrm rot="5400000">
              <a:off x="1283257" y="2640570"/>
              <a:ext cx="2156080" cy="1724191"/>
            </a:xfrm>
            <a:prstGeom prst="triangle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Inverter pair delay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14</a:t>
            </a:fld>
            <a:endParaRPr lang="sv-SE" dirty="0"/>
          </a:p>
        </p:txBody>
      </p:sp>
      <p:cxnSp>
        <p:nvCxnSpPr>
          <p:cNvPr id="11" name="Straight Connector 10"/>
          <p:cNvCxnSpPr>
            <a:endCxn id="88" idx="3"/>
          </p:cNvCxnSpPr>
          <p:nvPr/>
        </p:nvCxnSpPr>
        <p:spPr>
          <a:xfrm>
            <a:off x="2175795" y="3502665"/>
            <a:ext cx="3928614" cy="3418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1747600" y="3393032"/>
            <a:ext cx="432000" cy="324000"/>
            <a:chOff x="1948961" y="4746992"/>
            <a:chExt cx="432000" cy="324000"/>
          </a:xfrm>
        </p:grpSpPr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H="1">
              <a:off x="1948961" y="4860040"/>
              <a:ext cx="432000" cy="1875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2236993" y="4746992"/>
              <a:ext cx="0" cy="32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143273" y="3042123"/>
            <a:ext cx="778773" cy="568964"/>
            <a:chOff x="1695837" y="3042123"/>
            <a:chExt cx="778773" cy="568964"/>
          </a:xfrm>
        </p:grpSpPr>
        <p:sp>
          <p:nvSpPr>
            <p:cNvPr id="49" name="Rectangle 48"/>
            <p:cNvSpPr/>
            <p:nvPr/>
          </p:nvSpPr>
          <p:spPr>
            <a:xfrm>
              <a:off x="1970610" y="3395087"/>
              <a:ext cx="504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36000"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 rot="10800000" flipV="1">
              <a:off x="1695837" y="3042123"/>
              <a:ext cx="765516" cy="35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R</a:t>
              </a:r>
              <a:r>
                <a:rPr lang="en-US" i="1" baseline="-30000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eff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1" name="Rectangle 27"/>
          <p:cNvSpPr>
            <a:spLocks noChangeArrowheads="1"/>
          </p:cNvSpPr>
          <p:nvPr/>
        </p:nvSpPr>
        <p:spPr bwMode="auto">
          <a:xfrm rot="10800000" flipV="1">
            <a:off x="2038696" y="2348882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552" y="4869160"/>
            <a:ext cx="7763580" cy="1584076"/>
            <a:chOff x="539552" y="4869160"/>
            <a:chExt cx="7763580" cy="1584076"/>
          </a:xfrm>
        </p:grpSpPr>
        <p:sp>
          <p:nvSpPr>
            <p:cNvPr id="91" name="Rectangle 90"/>
            <p:cNvSpPr/>
            <p:nvPr/>
          </p:nvSpPr>
          <p:spPr>
            <a:xfrm>
              <a:off x="539552" y="4869160"/>
              <a:ext cx="19469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Propagation delay:</a:t>
              </a:r>
              <a:endParaRPr lang="sv-SE" dirty="0"/>
            </a:p>
          </p:txBody>
        </p:sp>
        <p:graphicFrame>
          <p:nvGraphicFramePr>
            <p:cNvPr id="92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317848"/>
                </p:ext>
              </p:extLst>
            </p:nvPr>
          </p:nvGraphicFramePr>
          <p:xfrm>
            <a:off x="1763688" y="5157192"/>
            <a:ext cx="6393886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Equation" r:id="rId3" imgW="3746160" imgH="253800" progId="Equation.DSMT4">
                    <p:embed/>
                  </p:oleObj>
                </mc:Choice>
                <mc:Fallback>
                  <p:oleObj name="Equation" r:id="rId3" imgW="3746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688" y="5157192"/>
                          <a:ext cx="6393886" cy="4320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" name="Group 35"/>
            <p:cNvGrpSpPr/>
            <p:nvPr/>
          </p:nvGrpSpPr>
          <p:grpSpPr>
            <a:xfrm>
              <a:off x="1100281" y="5589240"/>
              <a:ext cx="7202851" cy="863996"/>
              <a:chOff x="1100281" y="5589240"/>
              <a:chExt cx="7202850" cy="863996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100281" y="5589240"/>
                <a:ext cx="7202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</a:rPr>
                  <a:t>All delay calculations are made </a:t>
                </a:r>
                <a:r>
                  <a:rPr lang="en-US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wrt</a:t>
                </a: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</a:rPr>
                  <a:t> to this technology time constant tau (𝜏) </a:t>
                </a:r>
                <a:endParaRPr lang="sv-SE" dirty="0"/>
              </a:p>
            </p:txBody>
          </p:sp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6297768"/>
                  </p:ext>
                </p:extLst>
              </p:nvPr>
            </p:nvGraphicFramePr>
            <p:xfrm>
              <a:off x="1763688" y="6021288"/>
              <a:ext cx="5741229" cy="4319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9" name="Equation" r:id="rId5" imgW="3365280" imgH="253800" progId="Equation.3">
                      <p:embed/>
                    </p:oleObj>
                  </mc:Choice>
                  <mc:Fallback>
                    <p:oleObj name="Equation" r:id="rId5" imgW="336528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3688" y="6021288"/>
                            <a:ext cx="5741229" cy="4319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9" name="Rectangle 108"/>
          <p:cNvSpPr/>
          <p:nvPr/>
        </p:nvSpPr>
        <p:spPr>
          <a:xfrm>
            <a:off x="467545" y="1414517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Equivalent electrical circuit for propagation delay calculations</a:t>
            </a:r>
            <a:endParaRPr lang="sv-SE" dirty="0"/>
          </a:p>
        </p:txBody>
      </p:sp>
      <p:grpSp>
        <p:nvGrpSpPr>
          <p:cNvPr id="37" name="Group 36"/>
          <p:cNvGrpSpPr/>
          <p:nvPr/>
        </p:nvGrpSpPr>
        <p:grpSpPr>
          <a:xfrm>
            <a:off x="5223148" y="3501010"/>
            <a:ext cx="736449" cy="1035763"/>
            <a:chOff x="4699547" y="3469196"/>
            <a:chExt cx="736449" cy="1035763"/>
          </a:xfrm>
        </p:grpSpPr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4699547" y="3789040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965359" y="3469196"/>
              <a:ext cx="470637" cy="1035763"/>
              <a:chOff x="5253491" y="4576924"/>
              <a:chExt cx="470637" cy="1035763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253491" y="5044155"/>
                <a:ext cx="470637" cy="110625"/>
                <a:chOff x="5201109" y="5044155"/>
                <a:chExt cx="470637" cy="110625"/>
              </a:xfrm>
            </p:grpSpPr>
            <p:sp>
              <p:nvSpPr>
                <p:cNvPr id="48" name="Line 8"/>
                <p:cNvSpPr>
                  <a:spLocks noChangeShapeType="1"/>
                </p:cNvSpPr>
                <p:nvPr/>
              </p:nvSpPr>
              <p:spPr bwMode="auto">
                <a:xfrm>
                  <a:off x="5201109" y="5044155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7"/>
                <p:cNvSpPr>
                  <a:spLocks noChangeShapeType="1"/>
                </p:cNvSpPr>
                <p:nvPr/>
              </p:nvSpPr>
              <p:spPr bwMode="auto">
                <a:xfrm>
                  <a:off x="5201109" y="5154780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" name="Line 6"/>
              <p:cNvSpPr>
                <a:spLocks noChangeShapeType="1"/>
              </p:cNvSpPr>
              <p:nvPr/>
            </p:nvSpPr>
            <p:spPr bwMode="auto">
              <a:xfrm flipH="1">
                <a:off x="5488809" y="4576924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 flipH="1">
                <a:off x="5488809" y="515478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>
                <a:off x="5416809" y="561268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3252231" y="3501010"/>
            <a:ext cx="940279" cy="1035763"/>
            <a:chOff x="3223392" y="1590117"/>
            <a:chExt cx="940279" cy="1035763"/>
          </a:xfrm>
        </p:grpSpPr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3223392" y="2057348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3223392" y="2167973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H="1">
              <a:off x="3458710" y="1590117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 flipH="1">
              <a:off x="3458710" y="216797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31"/>
            <p:cNvSpPr>
              <a:spLocks noChangeShapeType="1"/>
            </p:cNvSpPr>
            <p:nvPr/>
          </p:nvSpPr>
          <p:spPr bwMode="auto">
            <a:xfrm>
              <a:off x="3386710" y="262588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9"/>
            <p:cNvSpPr>
              <a:spLocks noChangeArrowheads="1"/>
            </p:cNvSpPr>
            <p:nvPr/>
          </p:nvSpPr>
          <p:spPr bwMode="auto">
            <a:xfrm>
              <a:off x="3787162" y="1905109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</a:t>
              </a:r>
              <a:endParaRPr lang="en-US" i="1" dirty="0">
                <a:latin typeface="Arial" pitchFamily="34" charset="0"/>
              </a:endParaRPr>
            </a:p>
          </p:txBody>
        </p:sp>
      </p:grp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-1404664" y="548680"/>
            <a:ext cx="576064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lang="en-US" i="1" dirty="0">
              <a:latin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51920" y="4077072"/>
            <a:ext cx="1296144" cy="108012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2699792" y="3645024"/>
            <a:ext cx="72008" cy="151216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1798146" y="2491457"/>
            <a:ext cx="144000" cy="905733"/>
            <a:chOff x="1466840" y="3401286"/>
            <a:chExt cx="144000" cy="905733"/>
          </a:xfrm>
        </p:grpSpPr>
        <p:sp>
          <p:nvSpPr>
            <p:cNvPr id="73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 flipH="1">
              <a:off x="1466840" y="3401286"/>
              <a:ext cx="144000" cy="108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798146" y="3645128"/>
            <a:ext cx="144000" cy="864000"/>
            <a:chOff x="1466840" y="3443019"/>
            <a:chExt cx="144000" cy="864000"/>
          </a:xfrm>
        </p:grpSpPr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1466840" y="430285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04408" y="2428043"/>
            <a:ext cx="1868209" cy="2156080"/>
            <a:chOff x="6104408" y="2428043"/>
            <a:chExt cx="1868209" cy="2156080"/>
          </a:xfrm>
        </p:grpSpPr>
        <p:sp>
          <p:nvSpPr>
            <p:cNvPr id="87" name="Oval 86"/>
            <p:cNvSpPr/>
            <p:nvPr/>
          </p:nvSpPr>
          <p:spPr bwMode="auto">
            <a:xfrm>
              <a:off x="7828601" y="3429000"/>
              <a:ext cx="144016" cy="1440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88" name="Isosceles Triangle 87"/>
            <p:cNvSpPr/>
            <p:nvPr/>
          </p:nvSpPr>
          <p:spPr bwMode="auto">
            <a:xfrm rot="5400000">
              <a:off x="5888464" y="2643987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28184" y="2060848"/>
            <a:ext cx="2651800" cy="92333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eff</a:t>
            </a:r>
            <a:r>
              <a:rPr lang="en-US" baseline="-25000" dirty="0" smtClean="0"/>
              <a:t> </a:t>
            </a:r>
            <a:r>
              <a:rPr lang="en-US" dirty="0" smtClean="0"/>
              <a:t>and C</a:t>
            </a:r>
            <a:r>
              <a:rPr lang="en-US" baseline="-25000" dirty="0" smtClean="0"/>
              <a:t>G</a:t>
            </a:r>
            <a:r>
              <a:rPr lang="en-US" dirty="0" smtClean="0"/>
              <a:t> come from</a:t>
            </a:r>
          </a:p>
          <a:p>
            <a:r>
              <a:rPr lang="en-US" dirty="0" smtClean="0"/>
              <a:t>different inverters to form</a:t>
            </a:r>
          </a:p>
          <a:p>
            <a:r>
              <a:rPr lang="en-US" dirty="0" smtClean="0"/>
              <a:t>tau = 0.7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eff</a:t>
            </a:r>
            <a:r>
              <a:rPr lang="en-US" dirty="0" err="1"/>
              <a:t>C</a:t>
            </a:r>
            <a:r>
              <a:rPr lang="en-US" baseline="-25000" dirty="0" err="1"/>
              <a:t>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28184" y="3140968"/>
            <a:ext cx="2710072" cy="1477328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fanout</a:t>
            </a:r>
            <a:r>
              <a:rPr lang="en-US" dirty="0" smtClean="0"/>
              <a:t> = 1, that is the </a:t>
            </a:r>
          </a:p>
          <a:p>
            <a:r>
              <a:rPr lang="en-US" dirty="0" smtClean="0"/>
              <a:t>two inverters having the </a:t>
            </a:r>
          </a:p>
          <a:p>
            <a:r>
              <a:rPr lang="en-US" dirty="0" smtClean="0"/>
              <a:t>same widths, tau is the </a:t>
            </a:r>
          </a:p>
          <a:p>
            <a:r>
              <a:rPr lang="en-US" dirty="0" smtClean="0"/>
              <a:t>resulting time</a:t>
            </a:r>
          </a:p>
          <a:p>
            <a:r>
              <a:rPr lang="en-US" dirty="0"/>
              <a:t>c</a:t>
            </a:r>
            <a:r>
              <a:rPr lang="en-US" dirty="0" smtClean="0"/>
              <a:t>onstant.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9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6732240" y="1916832"/>
            <a:ext cx="1868209" cy="2156080"/>
            <a:chOff x="6104408" y="2428043"/>
            <a:chExt cx="1868209" cy="2156080"/>
          </a:xfrm>
        </p:grpSpPr>
        <p:sp>
          <p:nvSpPr>
            <p:cNvPr id="89" name="Oval 88"/>
            <p:cNvSpPr/>
            <p:nvPr/>
          </p:nvSpPr>
          <p:spPr bwMode="auto">
            <a:xfrm>
              <a:off x="7828601" y="3429000"/>
              <a:ext cx="144016" cy="1440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90" name="Isosceles Triangle 89"/>
            <p:cNvSpPr/>
            <p:nvPr/>
          </p:nvSpPr>
          <p:spPr bwMode="auto">
            <a:xfrm rot="5400000">
              <a:off x="5888464" y="2643987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516216" y="2065008"/>
            <a:ext cx="1868209" cy="2156080"/>
            <a:chOff x="6104408" y="2428043"/>
            <a:chExt cx="1868209" cy="2156080"/>
          </a:xfrm>
        </p:grpSpPr>
        <p:sp>
          <p:nvSpPr>
            <p:cNvPr id="86" name="Oval 85"/>
            <p:cNvSpPr/>
            <p:nvPr/>
          </p:nvSpPr>
          <p:spPr bwMode="auto">
            <a:xfrm>
              <a:off x="7828601" y="3429000"/>
              <a:ext cx="144016" cy="1440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87" name="Isosceles Triangle 86"/>
            <p:cNvSpPr/>
            <p:nvPr/>
          </p:nvSpPr>
          <p:spPr bwMode="auto">
            <a:xfrm rot="5400000">
              <a:off x="5888464" y="2643987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300192" y="2204864"/>
            <a:ext cx="1868209" cy="2156080"/>
            <a:chOff x="6104408" y="2428043"/>
            <a:chExt cx="1868209" cy="2156080"/>
          </a:xfrm>
        </p:grpSpPr>
        <p:sp>
          <p:nvSpPr>
            <p:cNvPr id="82" name="Oval 81"/>
            <p:cNvSpPr/>
            <p:nvPr/>
          </p:nvSpPr>
          <p:spPr bwMode="auto">
            <a:xfrm>
              <a:off x="7828601" y="3429000"/>
              <a:ext cx="144016" cy="1440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83" name="Isosceles Triangle 82"/>
            <p:cNvSpPr/>
            <p:nvPr/>
          </p:nvSpPr>
          <p:spPr bwMode="auto">
            <a:xfrm rot="5400000">
              <a:off x="5888464" y="2643987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499200" y="2424626"/>
            <a:ext cx="1868208" cy="2156082"/>
            <a:chOff x="1499200" y="2424626"/>
            <a:chExt cx="1868208" cy="2156082"/>
          </a:xfrm>
        </p:grpSpPr>
        <p:grpSp>
          <p:nvGrpSpPr>
            <p:cNvPr id="62" name="Group 61"/>
            <p:cNvGrpSpPr/>
            <p:nvPr/>
          </p:nvGrpSpPr>
          <p:grpSpPr>
            <a:xfrm>
              <a:off x="1499200" y="2424628"/>
              <a:ext cx="1868208" cy="2156080"/>
              <a:chOff x="1499200" y="2424628"/>
              <a:chExt cx="1868208" cy="2156080"/>
            </a:xfrm>
          </p:grpSpPr>
          <p:sp>
            <p:nvSpPr>
              <p:cNvPr id="64" name="Isosceles Triangle 63"/>
              <p:cNvSpPr/>
              <p:nvPr/>
            </p:nvSpPr>
            <p:spPr bwMode="auto">
              <a:xfrm rot="5400000">
                <a:off x="1283256" y="2640572"/>
                <a:ext cx="2156080" cy="1724191"/>
              </a:xfrm>
              <a:prstGeom prst="triangl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3223392" y="3431079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63" name="Isosceles Triangle 62"/>
            <p:cNvSpPr/>
            <p:nvPr/>
          </p:nvSpPr>
          <p:spPr bwMode="auto">
            <a:xfrm rot="5400000">
              <a:off x="1283257" y="2640570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FO4 </a:t>
            </a:r>
            <a:r>
              <a:rPr lang="sv-SE" dirty="0" err="1" smtClean="0"/>
              <a:t>delay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15</a:t>
            </a:fld>
            <a:endParaRPr lang="sv-SE" dirty="0"/>
          </a:p>
        </p:txBody>
      </p:sp>
      <p:cxnSp>
        <p:nvCxnSpPr>
          <p:cNvPr id="11" name="Straight Connector 10"/>
          <p:cNvCxnSpPr>
            <a:endCxn id="68" idx="3"/>
          </p:cNvCxnSpPr>
          <p:nvPr/>
        </p:nvCxnSpPr>
        <p:spPr>
          <a:xfrm>
            <a:off x="2175795" y="3502665"/>
            <a:ext cx="3928614" cy="3418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1747600" y="3393032"/>
            <a:ext cx="432000" cy="324000"/>
            <a:chOff x="1948961" y="4746992"/>
            <a:chExt cx="432000" cy="324000"/>
          </a:xfrm>
        </p:grpSpPr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H="1">
              <a:off x="1948961" y="4860040"/>
              <a:ext cx="432000" cy="1875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2236993" y="4746992"/>
              <a:ext cx="0" cy="32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143273" y="3042123"/>
            <a:ext cx="778773" cy="568964"/>
            <a:chOff x="1695837" y="3042123"/>
            <a:chExt cx="778773" cy="568964"/>
          </a:xfrm>
        </p:grpSpPr>
        <p:sp>
          <p:nvSpPr>
            <p:cNvPr id="49" name="Rectangle 48"/>
            <p:cNvSpPr/>
            <p:nvPr/>
          </p:nvSpPr>
          <p:spPr>
            <a:xfrm>
              <a:off x="1970610" y="3395087"/>
              <a:ext cx="504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36000"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 rot="10800000" flipV="1">
              <a:off x="1695837" y="3042123"/>
              <a:ext cx="765516" cy="35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R</a:t>
              </a:r>
              <a:r>
                <a:rPr lang="en-US" i="1" baseline="-30000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eff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798146" y="3645128"/>
            <a:ext cx="144000" cy="864000"/>
            <a:chOff x="1466840" y="3443019"/>
            <a:chExt cx="144000" cy="864000"/>
          </a:xfrm>
        </p:grpSpPr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1466840" y="430285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798146" y="2491457"/>
            <a:ext cx="144000" cy="905733"/>
            <a:chOff x="1466840" y="3401286"/>
            <a:chExt cx="144000" cy="905733"/>
          </a:xfrm>
        </p:grpSpPr>
        <p:sp>
          <p:nvSpPr>
            <p:cNvPr id="73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 flipH="1">
              <a:off x="1466840" y="3401286"/>
              <a:ext cx="144000" cy="108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Rectangle 27"/>
          <p:cNvSpPr>
            <a:spLocks noChangeArrowheads="1"/>
          </p:cNvSpPr>
          <p:nvPr/>
        </p:nvSpPr>
        <p:spPr bwMode="auto">
          <a:xfrm rot="10800000" flipV="1">
            <a:off x="2038696" y="2348882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552" y="4869160"/>
            <a:ext cx="7618611" cy="753765"/>
            <a:chOff x="539552" y="4869160"/>
            <a:chExt cx="7618611" cy="753765"/>
          </a:xfrm>
        </p:grpSpPr>
        <p:sp>
          <p:nvSpPr>
            <p:cNvPr id="91" name="Rectangle 90"/>
            <p:cNvSpPr/>
            <p:nvPr/>
          </p:nvSpPr>
          <p:spPr>
            <a:xfrm>
              <a:off x="539552" y="4869160"/>
              <a:ext cx="19469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Propagation delay:</a:t>
              </a:r>
              <a:endParaRPr lang="sv-SE" dirty="0"/>
            </a:p>
          </p:txBody>
        </p:sp>
        <p:graphicFrame>
          <p:nvGraphicFramePr>
            <p:cNvPr id="92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2498857"/>
                </p:ext>
              </p:extLst>
            </p:nvPr>
          </p:nvGraphicFramePr>
          <p:xfrm>
            <a:off x="1762125" y="5126038"/>
            <a:ext cx="6396038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2" name="Equation" r:id="rId3" imgW="3746500" imgH="292100" progId="Equation.3">
                    <p:embed/>
                  </p:oleObj>
                </mc:Choice>
                <mc:Fallback>
                  <p:oleObj name="Equation" r:id="rId3" imgW="3746500" imgH="292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2125" y="5126038"/>
                          <a:ext cx="6396038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9" name="Rectangle 108"/>
          <p:cNvSpPr/>
          <p:nvPr/>
        </p:nvSpPr>
        <p:spPr>
          <a:xfrm>
            <a:off x="467545" y="1414517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Equivalent electrical circuit for propagation delay calculations</a:t>
            </a:r>
            <a:endParaRPr lang="sv-SE" dirty="0"/>
          </a:p>
        </p:txBody>
      </p:sp>
      <p:grpSp>
        <p:nvGrpSpPr>
          <p:cNvPr id="37" name="Group 36"/>
          <p:cNvGrpSpPr/>
          <p:nvPr/>
        </p:nvGrpSpPr>
        <p:grpSpPr>
          <a:xfrm>
            <a:off x="5148064" y="3501010"/>
            <a:ext cx="811533" cy="1035763"/>
            <a:chOff x="4624463" y="3469196"/>
            <a:chExt cx="811533" cy="1035763"/>
          </a:xfrm>
        </p:grpSpPr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4624463" y="3757226"/>
              <a:ext cx="5956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4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endParaRPr lang="en-US" i="1" dirty="0">
                <a:latin typeface="Arial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965359" y="3469196"/>
              <a:ext cx="470637" cy="1035763"/>
              <a:chOff x="5253491" y="4576924"/>
              <a:chExt cx="470637" cy="1035763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253491" y="5044155"/>
                <a:ext cx="470637" cy="110625"/>
                <a:chOff x="5201109" y="5044155"/>
                <a:chExt cx="470637" cy="110625"/>
              </a:xfrm>
            </p:grpSpPr>
            <p:sp>
              <p:nvSpPr>
                <p:cNvPr id="48" name="Line 8"/>
                <p:cNvSpPr>
                  <a:spLocks noChangeShapeType="1"/>
                </p:cNvSpPr>
                <p:nvPr/>
              </p:nvSpPr>
              <p:spPr bwMode="auto">
                <a:xfrm>
                  <a:off x="5201109" y="5044155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7"/>
                <p:cNvSpPr>
                  <a:spLocks noChangeShapeType="1"/>
                </p:cNvSpPr>
                <p:nvPr/>
              </p:nvSpPr>
              <p:spPr bwMode="auto">
                <a:xfrm>
                  <a:off x="5201109" y="5154780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" name="Line 6"/>
              <p:cNvSpPr>
                <a:spLocks noChangeShapeType="1"/>
              </p:cNvSpPr>
              <p:nvPr/>
            </p:nvSpPr>
            <p:spPr bwMode="auto">
              <a:xfrm flipH="1">
                <a:off x="5488809" y="4576924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 flipH="1">
                <a:off x="5488809" y="515478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>
                <a:off x="5416809" y="561268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3252231" y="3501010"/>
            <a:ext cx="940279" cy="1035763"/>
            <a:chOff x="3223392" y="1590117"/>
            <a:chExt cx="940279" cy="1035763"/>
          </a:xfrm>
        </p:grpSpPr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3223392" y="2057348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3223392" y="2167973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H="1">
              <a:off x="3458710" y="1590117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 flipH="1">
              <a:off x="3458710" y="216797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31"/>
            <p:cNvSpPr>
              <a:spLocks noChangeShapeType="1"/>
            </p:cNvSpPr>
            <p:nvPr/>
          </p:nvSpPr>
          <p:spPr bwMode="auto">
            <a:xfrm>
              <a:off x="3386710" y="262588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9"/>
            <p:cNvSpPr>
              <a:spLocks noChangeArrowheads="1"/>
            </p:cNvSpPr>
            <p:nvPr/>
          </p:nvSpPr>
          <p:spPr bwMode="auto">
            <a:xfrm>
              <a:off x="3787162" y="1905109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</a:t>
              </a:r>
              <a:endParaRPr lang="en-US" i="1" dirty="0">
                <a:latin typeface="Arial" pitchFamily="34" charset="0"/>
              </a:endParaRPr>
            </a:p>
          </p:txBody>
        </p:sp>
      </p:grp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-1404664" y="548680"/>
            <a:ext cx="576064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lang="en-US" i="1" dirty="0">
              <a:latin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51920" y="4077072"/>
            <a:ext cx="1296144" cy="108012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2699792" y="3645024"/>
            <a:ext cx="72008" cy="151216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6104408" y="2428043"/>
            <a:ext cx="1868209" cy="2156080"/>
            <a:chOff x="6104408" y="2428043"/>
            <a:chExt cx="1868209" cy="2156080"/>
          </a:xfrm>
        </p:grpSpPr>
        <p:sp>
          <p:nvSpPr>
            <p:cNvPr id="67" name="Oval 66"/>
            <p:cNvSpPr/>
            <p:nvPr/>
          </p:nvSpPr>
          <p:spPr bwMode="auto">
            <a:xfrm>
              <a:off x="7828601" y="3429000"/>
              <a:ext cx="144016" cy="1440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  <p:sp>
          <p:nvSpPr>
            <p:cNvPr id="68" name="Isosceles Triangle 67"/>
            <p:cNvSpPr/>
            <p:nvPr/>
          </p:nvSpPr>
          <p:spPr bwMode="auto">
            <a:xfrm rot="5400000">
              <a:off x="5888464" y="2643987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00192" y="2348880"/>
            <a:ext cx="2736304" cy="23083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load  4</a:t>
            </a:r>
            <a:r>
              <a:rPr lang="en-US" sz="1600" i="1" dirty="0" smtClean="0"/>
              <a:t>C</a:t>
            </a:r>
            <a:r>
              <a:rPr lang="en-US" sz="1600" i="1" baseline="-25000" dirty="0" smtClean="0"/>
              <a:t>G</a:t>
            </a:r>
            <a:r>
              <a:rPr lang="en-US" sz="1600" dirty="0" smtClean="0"/>
              <a:t> can be due to</a:t>
            </a:r>
          </a:p>
          <a:p>
            <a:r>
              <a:rPr lang="en-US" sz="1600" dirty="0" smtClean="0"/>
              <a:t>four inverters with width = 1 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r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ne inverter with width = 4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r some other combination.</a:t>
            </a:r>
          </a:p>
          <a:p>
            <a:endParaRPr lang="en-US" sz="1600" dirty="0"/>
          </a:p>
          <a:p>
            <a:r>
              <a:rPr lang="en-US" sz="1600" dirty="0" smtClean="0"/>
              <a:t>So </a:t>
            </a:r>
            <a:r>
              <a:rPr lang="en-US" sz="1600" i="1" dirty="0" smtClean="0"/>
              <a:t>C</a:t>
            </a:r>
            <a:r>
              <a:rPr lang="en-US" sz="1600" i="1" baseline="-25000" dirty="0" smtClean="0"/>
              <a:t>L</a:t>
            </a:r>
            <a:r>
              <a:rPr lang="en-US" sz="1600" dirty="0" smtClean="0"/>
              <a:t> is related to the </a:t>
            </a:r>
          </a:p>
          <a:p>
            <a:r>
              <a:rPr lang="en-US" sz="1600" dirty="0" smtClean="0"/>
              <a:t>widths of the loading inverters.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622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6372200" y="980728"/>
            <a:ext cx="2712760" cy="3312368"/>
            <a:chOff x="1499200" y="2424626"/>
            <a:chExt cx="1868208" cy="2156082"/>
          </a:xfrm>
        </p:grpSpPr>
        <p:grpSp>
          <p:nvGrpSpPr>
            <p:cNvPr id="99" name="Group 98"/>
            <p:cNvGrpSpPr/>
            <p:nvPr/>
          </p:nvGrpSpPr>
          <p:grpSpPr>
            <a:xfrm>
              <a:off x="1499200" y="2424628"/>
              <a:ext cx="1868208" cy="2156080"/>
              <a:chOff x="1499200" y="2424628"/>
              <a:chExt cx="1868208" cy="2156080"/>
            </a:xfrm>
          </p:grpSpPr>
          <p:sp>
            <p:nvSpPr>
              <p:cNvPr id="101" name="Isosceles Triangle 100"/>
              <p:cNvSpPr/>
              <p:nvPr/>
            </p:nvSpPr>
            <p:spPr bwMode="auto">
              <a:xfrm rot="5400000">
                <a:off x="1283256" y="2640572"/>
                <a:ext cx="2156080" cy="1724191"/>
              </a:xfrm>
              <a:prstGeom prst="triangl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3223392" y="3431079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100" name="Isosceles Triangle 99"/>
            <p:cNvSpPr/>
            <p:nvPr/>
          </p:nvSpPr>
          <p:spPr bwMode="auto">
            <a:xfrm rot="5400000">
              <a:off x="1283257" y="2640570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228184" y="1268760"/>
            <a:ext cx="2712760" cy="3312368"/>
            <a:chOff x="1499200" y="2424626"/>
            <a:chExt cx="1868208" cy="2156082"/>
          </a:xfrm>
        </p:grpSpPr>
        <p:grpSp>
          <p:nvGrpSpPr>
            <p:cNvPr id="87" name="Group 86"/>
            <p:cNvGrpSpPr/>
            <p:nvPr/>
          </p:nvGrpSpPr>
          <p:grpSpPr>
            <a:xfrm>
              <a:off x="1499200" y="2424628"/>
              <a:ext cx="1868208" cy="2156080"/>
              <a:chOff x="1499200" y="2424628"/>
              <a:chExt cx="1868208" cy="2156080"/>
            </a:xfrm>
          </p:grpSpPr>
          <p:sp>
            <p:nvSpPr>
              <p:cNvPr id="89" name="Isosceles Triangle 88"/>
              <p:cNvSpPr/>
              <p:nvPr/>
            </p:nvSpPr>
            <p:spPr bwMode="auto">
              <a:xfrm rot="5400000">
                <a:off x="1283256" y="2640572"/>
                <a:ext cx="2156080" cy="1724191"/>
              </a:xfrm>
              <a:prstGeom prst="triangl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3223392" y="3431079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88" name="Isosceles Triangle 87"/>
            <p:cNvSpPr/>
            <p:nvPr/>
          </p:nvSpPr>
          <p:spPr bwMode="auto">
            <a:xfrm rot="5400000">
              <a:off x="1283257" y="2640570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084168" y="1556792"/>
            <a:ext cx="2712760" cy="3312368"/>
            <a:chOff x="1499200" y="2424626"/>
            <a:chExt cx="1868208" cy="2156082"/>
          </a:xfrm>
        </p:grpSpPr>
        <p:grpSp>
          <p:nvGrpSpPr>
            <p:cNvPr id="80" name="Group 79"/>
            <p:cNvGrpSpPr/>
            <p:nvPr/>
          </p:nvGrpSpPr>
          <p:grpSpPr>
            <a:xfrm>
              <a:off x="1499200" y="2424628"/>
              <a:ext cx="1868208" cy="2156080"/>
              <a:chOff x="1499200" y="2424628"/>
              <a:chExt cx="1868208" cy="2156080"/>
            </a:xfrm>
          </p:grpSpPr>
          <p:sp>
            <p:nvSpPr>
              <p:cNvPr id="83" name="Isosceles Triangle 82"/>
              <p:cNvSpPr/>
              <p:nvPr/>
            </p:nvSpPr>
            <p:spPr bwMode="auto">
              <a:xfrm rot="5400000">
                <a:off x="1283256" y="2640572"/>
                <a:ext cx="2156080" cy="1724191"/>
              </a:xfrm>
              <a:prstGeom prst="triangl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3223392" y="3431079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82" name="Isosceles Triangle 81"/>
            <p:cNvSpPr/>
            <p:nvPr/>
          </p:nvSpPr>
          <p:spPr bwMode="auto">
            <a:xfrm rot="5400000">
              <a:off x="1283257" y="2640570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940152" y="1844824"/>
            <a:ext cx="2712760" cy="3312368"/>
            <a:chOff x="1499200" y="2424626"/>
            <a:chExt cx="1868208" cy="2156082"/>
          </a:xfrm>
        </p:grpSpPr>
        <p:grpSp>
          <p:nvGrpSpPr>
            <p:cNvPr id="75" name="Group 74"/>
            <p:cNvGrpSpPr/>
            <p:nvPr/>
          </p:nvGrpSpPr>
          <p:grpSpPr>
            <a:xfrm>
              <a:off x="1499200" y="2424628"/>
              <a:ext cx="1868208" cy="2156080"/>
              <a:chOff x="1499200" y="2424628"/>
              <a:chExt cx="1868208" cy="2156080"/>
            </a:xfrm>
          </p:grpSpPr>
          <p:sp>
            <p:nvSpPr>
              <p:cNvPr id="77" name="Isosceles Triangle 76"/>
              <p:cNvSpPr/>
              <p:nvPr/>
            </p:nvSpPr>
            <p:spPr bwMode="auto">
              <a:xfrm rot="5400000">
                <a:off x="1283256" y="2640572"/>
                <a:ext cx="2156080" cy="1724191"/>
              </a:xfrm>
              <a:prstGeom prst="triangl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3223392" y="3431079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76" name="Isosceles Triangle 75"/>
            <p:cNvSpPr/>
            <p:nvPr/>
          </p:nvSpPr>
          <p:spPr bwMode="auto">
            <a:xfrm rot="5400000">
              <a:off x="1283257" y="2640570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99200" y="1844824"/>
            <a:ext cx="2712760" cy="3312368"/>
            <a:chOff x="1499200" y="2424626"/>
            <a:chExt cx="1868208" cy="2156082"/>
          </a:xfrm>
        </p:grpSpPr>
        <p:grpSp>
          <p:nvGrpSpPr>
            <p:cNvPr id="61" name="Group 60"/>
            <p:cNvGrpSpPr/>
            <p:nvPr/>
          </p:nvGrpSpPr>
          <p:grpSpPr>
            <a:xfrm>
              <a:off x="1499200" y="2424628"/>
              <a:ext cx="1868208" cy="2156080"/>
              <a:chOff x="1499200" y="2424628"/>
              <a:chExt cx="1868208" cy="2156080"/>
            </a:xfrm>
          </p:grpSpPr>
          <p:sp>
            <p:nvSpPr>
              <p:cNvPr id="63" name="Isosceles Triangle 62"/>
              <p:cNvSpPr/>
              <p:nvPr/>
            </p:nvSpPr>
            <p:spPr bwMode="auto">
              <a:xfrm rot="5400000">
                <a:off x="1283256" y="2640572"/>
                <a:ext cx="2156080" cy="1724191"/>
              </a:xfrm>
              <a:prstGeom prst="triangl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3223392" y="3431079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62" name="Isosceles Triangle 61"/>
            <p:cNvSpPr/>
            <p:nvPr/>
          </p:nvSpPr>
          <p:spPr bwMode="auto">
            <a:xfrm rot="5400000">
              <a:off x="1283257" y="2640570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FO4 </a:t>
            </a:r>
            <a:r>
              <a:rPr lang="sv-SE" dirty="0" err="1" smtClean="0"/>
              <a:t>delay</a:t>
            </a:r>
            <a:r>
              <a:rPr lang="sv-SE" dirty="0" smtClean="0"/>
              <a:t> </a:t>
            </a:r>
            <a:r>
              <a:rPr lang="sv-SE" dirty="0" err="1" smtClean="0"/>
              <a:t>scaled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16</a:t>
            </a:fld>
            <a:endParaRPr lang="sv-S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75795" y="3502665"/>
            <a:ext cx="3783802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1747600" y="3393032"/>
            <a:ext cx="432000" cy="324000"/>
            <a:chOff x="1948961" y="4746992"/>
            <a:chExt cx="432000" cy="324000"/>
          </a:xfrm>
        </p:grpSpPr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H="1">
              <a:off x="1948961" y="4860040"/>
              <a:ext cx="432000" cy="1875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2236993" y="4746992"/>
              <a:ext cx="0" cy="32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339752" y="2996952"/>
            <a:ext cx="765516" cy="614135"/>
            <a:chOff x="1892316" y="2996952"/>
            <a:chExt cx="765516" cy="614135"/>
          </a:xfrm>
        </p:grpSpPr>
        <p:sp>
          <p:nvSpPr>
            <p:cNvPr id="49" name="Rectangle 48"/>
            <p:cNvSpPr/>
            <p:nvPr/>
          </p:nvSpPr>
          <p:spPr>
            <a:xfrm>
              <a:off x="1970610" y="3395087"/>
              <a:ext cx="504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36000"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 rot="10800000" flipV="1">
              <a:off x="1892316" y="2996952"/>
              <a:ext cx="765516" cy="35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R</a:t>
              </a:r>
              <a:r>
                <a:rPr lang="en-US" i="1" baseline="-30000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eff</a:t>
              </a:r>
              <a:r>
                <a:rPr lang="en-US" i="1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 </a:t>
              </a: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/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2</a:t>
              </a:r>
              <a:endParaRPr lang="en-US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798146" y="3645128"/>
            <a:ext cx="144000" cy="864000"/>
            <a:chOff x="1466840" y="3443019"/>
            <a:chExt cx="144000" cy="864000"/>
          </a:xfrm>
        </p:grpSpPr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1466840" y="430285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798146" y="2491457"/>
            <a:ext cx="144000" cy="905733"/>
            <a:chOff x="1466840" y="3401286"/>
            <a:chExt cx="144000" cy="905733"/>
          </a:xfrm>
        </p:grpSpPr>
        <p:sp>
          <p:nvSpPr>
            <p:cNvPr id="73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 flipH="1">
              <a:off x="1466840" y="3401286"/>
              <a:ext cx="144000" cy="108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Rectangle 27"/>
          <p:cNvSpPr>
            <a:spLocks noChangeArrowheads="1"/>
          </p:cNvSpPr>
          <p:nvPr/>
        </p:nvSpPr>
        <p:spPr bwMode="auto">
          <a:xfrm rot="10800000" flipV="1">
            <a:off x="2038696" y="2348882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552" y="4869160"/>
            <a:ext cx="7759898" cy="883940"/>
            <a:chOff x="539552" y="4869160"/>
            <a:chExt cx="7759898" cy="883940"/>
          </a:xfrm>
        </p:grpSpPr>
        <p:sp>
          <p:nvSpPr>
            <p:cNvPr id="91" name="Rectangle 90"/>
            <p:cNvSpPr/>
            <p:nvPr/>
          </p:nvSpPr>
          <p:spPr>
            <a:xfrm>
              <a:off x="539552" y="4869160"/>
              <a:ext cx="19469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Propagation delay:</a:t>
              </a:r>
              <a:endParaRPr lang="sv-SE" dirty="0"/>
            </a:p>
          </p:txBody>
        </p:sp>
        <p:graphicFrame>
          <p:nvGraphicFramePr>
            <p:cNvPr id="92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3078828"/>
                </p:ext>
              </p:extLst>
            </p:nvPr>
          </p:nvGraphicFramePr>
          <p:xfrm>
            <a:off x="1622425" y="4997450"/>
            <a:ext cx="6677025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9" name="Equation" r:id="rId3" imgW="3911600" imgH="444500" progId="Equation.3">
                    <p:embed/>
                  </p:oleObj>
                </mc:Choice>
                <mc:Fallback>
                  <p:oleObj name="Equation" r:id="rId3" imgW="39116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2425" y="4997450"/>
                          <a:ext cx="6677025" cy="755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9" name="Rectangle 108"/>
          <p:cNvSpPr/>
          <p:nvPr/>
        </p:nvSpPr>
        <p:spPr>
          <a:xfrm>
            <a:off x="323528" y="1412776"/>
            <a:ext cx="676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Make all the inverters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twice as wide</a:t>
            </a:r>
            <a:r>
              <a:rPr lang="sv-SE" b="1" dirty="0" smtClean="0"/>
              <a:t> </a:t>
            </a:r>
            <a:r>
              <a:rPr lang="sv-SE" dirty="0" smtClean="0"/>
              <a:t>as </a:t>
            </a:r>
            <a:r>
              <a:rPr lang="sv-SE" dirty="0" err="1" smtClean="0"/>
              <a:t>before</a:t>
            </a:r>
            <a:endParaRPr lang="sv-SE" dirty="0"/>
          </a:p>
          <a:p>
            <a:pPr algn="ctr"/>
            <a:r>
              <a:rPr lang="sv-SE" dirty="0" smtClean="0"/>
              <a:t> </a:t>
            </a:r>
            <a:r>
              <a:rPr lang="sv-SE" dirty="0" err="1" smtClean="0"/>
              <a:t>also</a:t>
            </a:r>
            <a:r>
              <a:rPr lang="sv-SE" dirty="0" smtClean="0"/>
              <a:t> the </a:t>
            </a:r>
            <a:r>
              <a:rPr lang="sv-SE" dirty="0" err="1" smtClean="0"/>
              <a:t>loading</a:t>
            </a:r>
            <a:r>
              <a:rPr lang="sv-SE" dirty="0" smtClean="0"/>
              <a:t> </a:t>
            </a:r>
            <a:r>
              <a:rPr lang="sv-SE" dirty="0" err="1" smtClean="0"/>
              <a:t>ones</a:t>
            </a:r>
            <a:endParaRPr lang="sv-SE" dirty="0"/>
          </a:p>
        </p:txBody>
      </p:sp>
      <p:grpSp>
        <p:nvGrpSpPr>
          <p:cNvPr id="37" name="Group 36"/>
          <p:cNvGrpSpPr/>
          <p:nvPr/>
        </p:nvGrpSpPr>
        <p:grpSpPr>
          <a:xfrm>
            <a:off x="5436096" y="3284984"/>
            <a:ext cx="2520280" cy="1251789"/>
            <a:chOff x="4965359" y="3253170"/>
            <a:chExt cx="2520280" cy="1251789"/>
          </a:xfrm>
        </p:grpSpPr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685439" y="3253170"/>
              <a:ext cx="1800200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4</a:t>
              </a:r>
              <a:r>
                <a:rPr lang="en-US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×</a:t>
              </a: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2</a:t>
              </a: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 =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8</a:t>
              </a: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 </a:t>
              </a:r>
              <a:endParaRPr lang="en-US" i="1" dirty="0">
                <a:latin typeface="Arial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965359" y="3469196"/>
              <a:ext cx="470637" cy="1035763"/>
              <a:chOff x="5253491" y="4576924"/>
              <a:chExt cx="470637" cy="1035763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253491" y="5044155"/>
                <a:ext cx="470637" cy="110625"/>
                <a:chOff x="5201109" y="5044155"/>
                <a:chExt cx="470637" cy="110625"/>
              </a:xfrm>
            </p:grpSpPr>
            <p:sp>
              <p:nvSpPr>
                <p:cNvPr id="48" name="Line 8"/>
                <p:cNvSpPr>
                  <a:spLocks noChangeShapeType="1"/>
                </p:cNvSpPr>
                <p:nvPr/>
              </p:nvSpPr>
              <p:spPr bwMode="auto">
                <a:xfrm>
                  <a:off x="5201109" y="5044155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7"/>
                <p:cNvSpPr>
                  <a:spLocks noChangeShapeType="1"/>
                </p:cNvSpPr>
                <p:nvPr/>
              </p:nvSpPr>
              <p:spPr bwMode="auto">
                <a:xfrm>
                  <a:off x="5201109" y="5154780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" name="Line 6"/>
              <p:cNvSpPr>
                <a:spLocks noChangeShapeType="1"/>
              </p:cNvSpPr>
              <p:nvPr/>
            </p:nvSpPr>
            <p:spPr bwMode="auto">
              <a:xfrm flipH="1">
                <a:off x="5488809" y="4576924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 flipH="1">
                <a:off x="5488809" y="515478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>
                <a:off x="5416809" y="561268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3252231" y="3501010"/>
            <a:ext cx="940279" cy="1035763"/>
            <a:chOff x="3223392" y="1590117"/>
            <a:chExt cx="940279" cy="1035763"/>
          </a:xfrm>
        </p:grpSpPr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3223392" y="2057348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3223392" y="2167973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H="1">
              <a:off x="3458710" y="1590117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 flipH="1">
              <a:off x="3458710" y="216797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31"/>
            <p:cNvSpPr>
              <a:spLocks noChangeShapeType="1"/>
            </p:cNvSpPr>
            <p:nvPr/>
          </p:nvSpPr>
          <p:spPr bwMode="auto">
            <a:xfrm>
              <a:off x="3386710" y="262588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9"/>
            <p:cNvSpPr>
              <a:spLocks noChangeArrowheads="1"/>
            </p:cNvSpPr>
            <p:nvPr/>
          </p:nvSpPr>
          <p:spPr bwMode="auto">
            <a:xfrm>
              <a:off x="3787162" y="1905109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2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</a:t>
              </a:r>
              <a:endParaRPr lang="en-US" i="1" dirty="0">
                <a:latin typeface="Arial" pitchFamily="34" charset="0"/>
              </a:endParaRPr>
            </a:p>
          </p:txBody>
        </p:sp>
      </p:grp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-1404664" y="548680"/>
            <a:ext cx="576064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lang="en-US" i="1" dirty="0">
              <a:latin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51920" y="4077072"/>
            <a:ext cx="1296144" cy="108012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2699792" y="3645024"/>
            <a:ext cx="72008" cy="151216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03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1763688" y="2708920"/>
            <a:ext cx="1128584" cy="1508430"/>
            <a:chOff x="1499200" y="2424626"/>
            <a:chExt cx="1868208" cy="2156082"/>
          </a:xfrm>
        </p:grpSpPr>
        <p:grpSp>
          <p:nvGrpSpPr>
            <p:cNvPr id="66" name="Group 65"/>
            <p:cNvGrpSpPr/>
            <p:nvPr/>
          </p:nvGrpSpPr>
          <p:grpSpPr>
            <a:xfrm>
              <a:off x="1499200" y="2424628"/>
              <a:ext cx="1868208" cy="2156080"/>
              <a:chOff x="1499200" y="2424628"/>
              <a:chExt cx="1868208" cy="2156080"/>
            </a:xfrm>
          </p:grpSpPr>
          <p:sp>
            <p:nvSpPr>
              <p:cNvPr id="68" name="Isosceles Triangle 67"/>
              <p:cNvSpPr/>
              <p:nvPr/>
            </p:nvSpPr>
            <p:spPr bwMode="auto">
              <a:xfrm rot="5400000">
                <a:off x="1283256" y="2640572"/>
                <a:ext cx="2156080" cy="1724191"/>
              </a:xfrm>
              <a:prstGeom prst="triangl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3223392" y="3431079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67" name="Isosceles Triangle 66"/>
            <p:cNvSpPr/>
            <p:nvPr/>
          </p:nvSpPr>
          <p:spPr bwMode="auto">
            <a:xfrm rot="5400000">
              <a:off x="1283257" y="2640570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732240" y="2276872"/>
            <a:ext cx="1128584" cy="1508430"/>
            <a:chOff x="1499200" y="2424626"/>
            <a:chExt cx="1868208" cy="2156082"/>
          </a:xfrm>
        </p:grpSpPr>
        <p:grpSp>
          <p:nvGrpSpPr>
            <p:cNvPr id="89" name="Group 88"/>
            <p:cNvGrpSpPr/>
            <p:nvPr/>
          </p:nvGrpSpPr>
          <p:grpSpPr>
            <a:xfrm>
              <a:off x="1499200" y="2424628"/>
              <a:ext cx="1868208" cy="2156080"/>
              <a:chOff x="1499200" y="2424628"/>
              <a:chExt cx="1868208" cy="2156080"/>
            </a:xfrm>
          </p:grpSpPr>
          <p:sp>
            <p:nvSpPr>
              <p:cNvPr id="93" name="Isosceles Triangle 92"/>
              <p:cNvSpPr/>
              <p:nvPr/>
            </p:nvSpPr>
            <p:spPr bwMode="auto">
              <a:xfrm rot="5400000">
                <a:off x="1283256" y="2640572"/>
                <a:ext cx="2156080" cy="1724191"/>
              </a:xfrm>
              <a:prstGeom prst="triangl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3223392" y="3431079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90" name="Isosceles Triangle 89"/>
            <p:cNvSpPr/>
            <p:nvPr/>
          </p:nvSpPr>
          <p:spPr bwMode="auto">
            <a:xfrm rot="5400000">
              <a:off x="1283257" y="2640570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444208" y="2420888"/>
            <a:ext cx="1128584" cy="1508430"/>
            <a:chOff x="1499200" y="2424626"/>
            <a:chExt cx="1868208" cy="2156082"/>
          </a:xfrm>
        </p:grpSpPr>
        <p:grpSp>
          <p:nvGrpSpPr>
            <p:cNvPr id="83" name="Group 82"/>
            <p:cNvGrpSpPr/>
            <p:nvPr/>
          </p:nvGrpSpPr>
          <p:grpSpPr>
            <a:xfrm>
              <a:off x="1499200" y="2424628"/>
              <a:ext cx="1868208" cy="2156080"/>
              <a:chOff x="1499200" y="2424628"/>
              <a:chExt cx="1868208" cy="2156080"/>
            </a:xfrm>
          </p:grpSpPr>
          <p:sp>
            <p:nvSpPr>
              <p:cNvPr id="86" name="Isosceles Triangle 85"/>
              <p:cNvSpPr/>
              <p:nvPr/>
            </p:nvSpPr>
            <p:spPr bwMode="auto">
              <a:xfrm rot="5400000">
                <a:off x="1283256" y="2640572"/>
                <a:ext cx="2156080" cy="1724191"/>
              </a:xfrm>
              <a:prstGeom prst="triangl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3223392" y="3431079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85" name="Isosceles Triangle 84"/>
            <p:cNvSpPr/>
            <p:nvPr/>
          </p:nvSpPr>
          <p:spPr bwMode="auto">
            <a:xfrm rot="5400000">
              <a:off x="1283257" y="2640570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156176" y="2564904"/>
            <a:ext cx="1128584" cy="1508430"/>
            <a:chOff x="1499200" y="2424626"/>
            <a:chExt cx="1868208" cy="2156082"/>
          </a:xfrm>
        </p:grpSpPr>
        <p:grpSp>
          <p:nvGrpSpPr>
            <p:cNvPr id="77" name="Group 76"/>
            <p:cNvGrpSpPr/>
            <p:nvPr/>
          </p:nvGrpSpPr>
          <p:grpSpPr>
            <a:xfrm>
              <a:off x="1499200" y="2424628"/>
              <a:ext cx="1868208" cy="2156080"/>
              <a:chOff x="1499200" y="2424628"/>
              <a:chExt cx="1868208" cy="2156080"/>
            </a:xfrm>
          </p:grpSpPr>
          <p:sp>
            <p:nvSpPr>
              <p:cNvPr id="79" name="Isosceles Triangle 78"/>
              <p:cNvSpPr/>
              <p:nvPr/>
            </p:nvSpPr>
            <p:spPr bwMode="auto">
              <a:xfrm rot="5400000">
                <a:off x="1283256" y="2640572"/>
                <a:ext cx="2156080" cy="1724191"/>
              </a:xfrm>
              <a:prstGeom prst="triangl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3223392" y="3431079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78" name="Isosceles Triangle 77"/>
            <p:cNvSpPr/>
            <p:nvPr/>
          </p:nvSpPr>
          <p:spPr bwMode="auto">
            <a:xfrm rot="5400000">
              <a:off x="1283257" y="2640570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40152" y="2708920"/>
            <a:ext cx="1128584" cy="1508430"/>
            <a:chOff x="1499200" y="2424626"/>
            <a:chExt cx="1868208" cy="2156082"/>
          </a:xfrm>
        </p:grpSpPr>
        <p:grpSp>
          <p:nvGrpSpPr>
            <p:cNvPr id="61" name="Group 60"/>
            <p:cNvGrpSpPr/>
            <p:nvPr/>
          </p:nvGrpSpPr>
          <p:grpSpPr>
            <a:xfrm>
              <a:off x="1499200" y="2424628"/>
              <a:ext cx="1868208" cy="2156080"/>
              <a:chOff x="1499200" y="2424628"/>
              <a:chExt cx="1868208" cy="2156080"/>
            </a:xfrm>
          </p:grpSpPr>
          <p:sp>
            <p:nvSpPr>
              <p:cNvPr id="63" name="Isosceles Triangle 62"/>
              <p:cNvSpPr/>
              <p:nvPr/>
            </p:nvSpPr>
            <p:spPr bwMode="auto">
              <a:xfrm rot="5400000">
                <a:off x="1283256" y="2640572"/>
                <a:ext cx="2156080" cy="1724191"/>
              </a:xfrm>
              <a:prstGeom prst="triangl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3223392" y="3431079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62" name="Isosceles Triangle 61"/>
            <p:cNvSpPr/>
            <p:nvPr/>
          </p:nvSpPr>
          <p:spPr bwMode="auto">
            <a:xfrm rot="5400000">
              <a:off x="1283257" y="2640570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FO4 </a:t>
            </a:r>
            <a:r>
              <a:rPr lang="sv-SE" dirty="0" err="1" smtClean="0"/>
              <a:t>delay</a:t>
            </a:r>
            <a:r>
              <a:rPr lang="sv-SE" dirty="0" smtClean="0"/>
              <a:t> </a:t>
            </a:r>
            <a:r>
              <a:rPr lang="sv-SE" dirty="0" err="1" smtClean="0"/>
              <a:t>scaled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17</a:t>
            </a:fld>
            <a:endParaRPr lang="sv-S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75795" y="3502665"/>
            <a:ext cx="3783802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1747600" y="3393032"/>
            <a:ext cx="432000" cy="324000"/>
            <a:chOff x="1948961" y="4746992"/>
            <a:chExt cx="432000" cy="324000"/>
          </a:xfrm>
        </p:grpSpPr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H="1">
              <a:off x="1948961" y="4860040"/>
              <a:ext cx="432000" cy="1875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2236993" y="4746992"/>
              <a:ext cx="0" cy="32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339752" y="3068960"/>
            <a:ext cx="700535" cy="542127"/>
            <a:chOff x="1892316" y="3068960"/>
            <a:chExt cx="700535" cy="542127"/>
          </a:xfrm>
        </p:grpSpPr>
        <p:sp>
          <p:nvSpPr>
            <p:cNvPr id="49" name="Rectangle 48"/>
            <p:cNvSpPr/>
            <p:nvPr/>
          </p:nvSpPr>
          <p:spPr>
            <a:xfrm>
              <a:off x="1970610" y="3395087"/>
              <a:ext cx="504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36000"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 rot="10800000" flipV="1">
              <a:off x="1892316" y="3068960"/>
              <a:ext cx="700535" cy="35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2</a:t>
              </a: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R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eff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798146" y="3645128"/>
            <a:ext cx="144000" cy="864000"/>
            <a:chOff x="1466840" y="3443019"/>
            <a:chExt cx="144000" cy="864000"/>
          </a:xfrm>
        </p:grpSpPr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1466840" y="430285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798146" y="2491457"/>
            <a:ext cx="144000" cy="905733"/>
            <a:chOff x="1466840" y="3401286"/>
            <a:chExt cx="144000" cy="905733"/>
          </a:xfrm>
        </p:grpSpPr>
        <p:sp>
          <p:nvSpPr>
            <p:cNvPr id="73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 flipH="1">
              <a:off x="1466840" y="3401286"/>
              <a:ext cx="144000" cy="108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Rectangle 27"/>
          <p:cNvSpPr>
            <a:spLocks noChangeArrowheads="1"/>
          </p:cNvSpPr>
          <p:nvPr/>
        </p:nvSpPr>
        <p:spPr bwMode="auto">
          <a:xfrm rot="10800000" flipV="1">
            <a:off x="2038696" y="2348882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552" y="4869160"/>
            <a:ext cx="7636073" cy="942678"/>
            <a:chOff x="539552" y="4869160"/>
            <a:chExt cx="7636073" cy="942678"/>
          </a:xfrm>
        </p:grpSpPr>
        <p:sp>
          <p:nvSpPr>
            <p:cNvPr id="91" name="Rectangle 90"/>
            <p:cNvSpPr/>
            <p:nvPr/>
          </p:nvSpPr>
          <p:spPr>
            <a:xfrm>
              <a:off x="539552" y="4869160"/>
              <a:ext cx="19469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Propagation delay:</a:t>
              </a:r>
              <a:endParaRPr lang="sv-SE" dirty="0"/>
            </a:p>
          </p:txBody>
        </p:sp>
        <p:graphicFrame>
          <p:nvGraphicFramePr>
            <p:cNvPr id="92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6050010"/>
                </p:ext>
              </p:extLst>
            </p:nvPr>
          </p:nvGraphicFramePr>
          <p:xfrm>
            <a:off x="1455738" y="4970463"/>
            <a:ext cx="6719887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33" name="Equation" r:id="rId3" imgW="3937000" imgH="495300" progId="Equation.3">
                    <p:embed/>
                  </p:oleObj>
                </mc:Choice>
                <mc:Fallback>
                  <p:oleObj name="Equation" r:id="rId3" imgW="39370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5738" y="4970463"/>
                          <a:ext cx="6719887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9" name="Rectangle 108"/>
          <p:cNvSpPr/>
          <p:nvPr/>
        </p:nvSpPr>
        <p:spPr>
          <a:xfrm>
            <a:off x="467545" y="1414517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Make all the inverters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half as wide</a:t>
            </a:r>
            <a:r>
              <a:rPr lang="sv-SE" b="1" dirty="0" smtClean="0"/>
              <a:t> </a:t>
            </a:r>
            <a:r>
              <a:rPr lang="sv-SE" dirty="0" smtClean="0"/>
              <a:t>as </a:t>
            </a:r>
            <a:r>
              <a:rPr lang="sv-SE" dirty="0" err="1" smtClean="0"/>
              <a:t>before</a:t>
            </a:r>
            <a:r>
              <a:rPr lang="sv-SE" dirty="0" smtClean="0"/>
              <a:t> – </a:t>
            </a:r>
            <a:r>
              <a:rPr lang="sv-SE" dirty="0" err="1" smtClean="0"/>
              <a:t>also</a:t>
            </a:r>
            <a:r>
              <a:rPr lang="sv-SE" dirty="0" smtClean="0"/>
              <a:t> the </a:t>
            </a:r>
            <a:r>
              <a:rPr lang="sv-SE" dirty="0" err="1" smtClean="0"/>
              <a:t>loading</a:t>
            </a:r>
            <a:r>
              <a:rPr lang="sv-SE" dirty="0" smtClean="0"/>
              <a:t> </a:t>
            </a:r>
            <a:r>
              <a:rPr lang="sv-SE" dirty="0" err="1" smtClean="0"/>
              <a:t>ones</a:t>
            </a:r>
            <a:endParaRPr lang="sv-SE" dirty="0"/>
          </a:p>
        </p:txBody>
      </p:sp>
      <p:grpSp>
        <p:nvGrpSpPr>
          <p:cNvPr id="37" name="Group 36"/>
          <p:cNvGrpSpPr/>
          <p:nvPr/>
        </p:nvGrpSpPr>
        <p:grpSpPr>
          <a:xfrm>
            <a:off x="5344944" y="3501008"/>
            <a:ext cx="1982905" cy="1035763"/>
            <a:chOff x="4965359" y="3469196"/>
            <a:chExt cx="1982905" cy="1035763"/>
          </a:xfrm>
        </p:grpSpPr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560567" y="3757228"/>
              <a:ext cx="1387697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4 ×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/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2</a:t>
              </a: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 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2</a:t>
              </a: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 </a:t>
              </a:r>
              <a:endParaRPr lang="en-US" i="1" dirty="0">
                <a:latin typeface="Arial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965359" y="3469196"/>
              <a:ext cx="470637" cy="1035763"/>
              <a:chOff x="5253491" y="4576924"/>
              <a:chExt cx="470637" cy="1035763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253491" y="5044155"/>
                <a:ext cx="470637" cy="110625"/>
                <a:chOff x="5201109" y="5044155"/>
                <a:chExt cx="470637" cy="110625"/>
              </a:xfrm>
            </p:grpSpPr>
            <p:sp>
              <p:nvSpPr>
                <p:cNvPr id="48" name="Line 8"/>
                <p:cNvSpPr>
                  <a:spLocks noChangeShapeType="1"/>
                </p:cNvSpPr>
                <p:nvPr/>
              </p:nvSpPr>
              <p:spPr bwMode="auto">
                <a:xfrm>
                  <a:off x="5201109" y="5044155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7"/>
                <p:cNvSpPr>
                  <a:spLocks noChangeShapeType="1"/>
                </p:cNvSpPr>
                <p:nvPr/>
              </p:nvSpPr>
              <p:spPr bwMode="auto">
                <a:xfrm>
                  <a:off x="5201109" y="5154780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" name="Line 6"/>
              <p:cNvSpPr>
                <a:spLocks noChangeShapeType="1"/>
              </p:cNvSpPr>
              <p:nvPr/>
            </p:nvSpPr>
            <p:spPr bwMode="auto">
              <a:xfrm flipH="1">
                <a:off x="5488809" y="4576924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 flipH="1">
                <a:off x="5488809" y="515478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>
                <a:off x="5416809" y="561268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3252231" y="3501010"/>
            <a:ext cx="1175753" cy="1035763"/>
            <a:chOff x="3223392" y="1590117"/>
            <a:chExt cx="1175753" cy="1035763"/>
          </a:xfrm>
        </p:grpSpPr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3223392" y="2057348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3223392" y="2167973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H="1">
              <a:off x="3458710" y="1590117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 flipH="1">
              <a:off x="3458710" y="216797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31"/>
            <p:cNvSpPr>
              <a:spLocks noChangeShapeType="1"/>
            </p:cNvSpPr>
            <p:nvPr/>
          </p:nvSpPr>
          <p:spPr bwMode="auto">
            <a:xfrm>
              <a:off x="3386710" y="262588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9"/>
            <p:cNvSpPr>
              <a:spLocks noChangeArrowheads="1"/>
            </p:cNvSpPr>
            <p:nvPr/>
          </p:nvSpPr>
          <p:spPr bwMode="auto">
            <a:xfrm>
              <a:off x="3787162" y="1905109"/>
              <a:ext cx="611983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</a:t>
              </a:r>
              <a:r>
                <a:rPr lang="en-US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/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2</a:t>
              </a: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-1404664" y="548680"/>
            <a:ext cx="576064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lang="en-US" i="1" dirty="0">
              <a:latin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51920" y="4077072"/>
            <a:ext cx="1296144" cy="108012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2699792" y="3645024"/>
            <a:ext cx="72008" cy="151216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23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1499200" y="2424626"/>
            <a:ext cx="1868208" cy="2156082"/>
            <a:chOff x="1499200" y="2424626"/>
            <a:chExt cx="1868208" cy="2156082"/>
          </a:xfrm>
        </p:grpSpPr>
        <p:grpSp>
          <p:nvGrpSpPr>
            <p:cNvPr id="62" name="Group 61"/>
            <p:cNvGrpSpPr/>
            <p:nvPr/>
          </p:nvGrpSpPr>
          <p:grpSpPr>
            <a:xfrm>
              <a:off x="1499200" y="2424628"/>
              <a:ext cx="1868208" cy="2156080"/>
              <a:chOff x="1499200" y="2424628"/>
              <a:chExt cx="1868208" cy="2156080"/>
            </a:xfrm>
          </p:grpSpPr>
          <p:sp>
            <p:nvSpPr>
              <p:cNvPr id="64" name="Isosceles Triangle 63"/>
              <p:cNvSpPr/>
              <p:nvPr/>
            </p:nvSpPr>
            <p:spPr bwMode="auto">
              <a:xfrm rot="5400000">
                <a:off x="1283256" y="2640572"/>
                <a:ext cx="2156080" cy="1724191"/>
              </a:xfrm>
              <a:prstGeom prst="triangl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3223392" y="3431079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63" name="Isosceles Triangle 62"/>
            <p:cNvSpPr/>
            <p:nvPr/>
          </p:nvSpPr>
          <p:spPr bwMode="auto">
            <a:xfrm rot="5400000">
              <a:off x="1283257" y="2640570"/>
              <a:ext cx="2156080" cy="172419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Delay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any</a:t>
            </a:r>
            <a:r>
              <a:rPr lang="sv-SE" dirty="0" smtClean="0"/>
              <a:t> </a:t>
            </a:r>
            <a:r>
              <a:rPr lang="sv-SE" dirty="0" err="1" smtClean="0"/>
              <a:t>load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18</a:t>
            </a:fld>
            <a:endParaRPr lang="sv-S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75795" y="3502665"/>
            <a:ext cx="3783802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1747600" y="3393032"/>
            <a:ext cx="432000" cy="324000"/>
            <a:chOff x="1948961" y="4746992"/>
            <a:chExt cx="432000" cy="324000"/>
          </a:xfrm>
        </p:grpSpPr>
        <p:sp>
          <p:nvSpPr>
            <p:cNvPr id="45" name="Line 16"/>
            <p:cNvSpPr>
              <a:spLocks noChangeShapeType="1"/>
            </p:cNvSpPr>
            <p:nvPr/>
          </p:nvSpPr>
          <p:spPr bwMode="auto">
            <a:xfrm flipH="1">
              <a:off x="1948961" y="4860040"/>
              <a:ext cx="432000" cy="1875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2236993" y="4746992"/>
              <a:ext cx="0" cy="32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143273" y="3042123"/>
            <a:ext cx="778773" cy="568964"/>
            <a:chOff x="1695837" y="3042123"/>
            <a:chExt cx="778773" cy="568964"/>
          </a:xfrm>
        </p:grpSpPr>
        <p:sp>
          <p:nvSpPr>
            <p:cNvPr id="49" name="Rectangle 48"/>
            <p:cNvSpPr/>
            <p:nvPr/>
          </p:nvSpPr>
          <p:spPr>
            <a:xfrm>
              <a:off x="1970610" y="3395087"/>
              <a:ext cx="504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36000"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 rot="10800000" flipV="1">
              <a:off x="1695837" y="3042123"/>
              <a:ext cx="765516" cy="35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R</a:t>
              </a:r>
              <a:r>
                <a:rPr lang="en-US" i="1" baseline="-30000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eff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798146" y="3645128"/>
            <a:ext cx="144000" cy="864000"/>
            <a:chOff x="1466840" y="3443019"/>
            <a:chExt cx="144000" cy="864000"/>
          </a:xfrm>
        </p:grpSpPr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1466840" y="430285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798146" y="2491457"/>
            <a:ext cx="144000" cy="905733"/>
            <a:chOff x="1466840" y="3401286"/>
            <a:chExt cx="144000" cy="905733"/>
          </a:xfrm>
        </p:grpSpPr>
        <p:sp>
          <p:nvSpPr>
            <p:cNvPr id="73" name="Line 43"/>
            <p:cNvSpPr>
              <a:spLocks noChangeShapeType="1"/>
            </p:cNvSpPr>
            <p:nvPr/>
          </p:nvSpPr>
          <p:spPr bwMode="auto">
            <a:xfrm flipH="1">
              <a:off x="1538840" y="3443019"/>
              <a:ext cx="0" cy="864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 flipH="1">
              <a:off x="1466840" y="3401286"/>
              <a:ext cx="144000" cy="108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Rectangle 27"/>
          <p:cNvSpPr>
            <a:spLocks noChangeArrowheads="1"/>
          </p:cNvSpPr>
          <p:nvPr/>
        </p:nvSpPr>
        <p:spPr bwMode="auto">
          <a:xfrm rot="10800000" flipV="1">
            <a:off x="2038696" y="2348882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552" y="4869160"/>
            <a:ext cx="7836098" cy="937915"/>
            <a:chOff x="539552" y="4869160"/>
            <a:chExt cx="7836098" cy="937915"/>
          </a:xfrm>
        </p:grpSpPr>
        <p:sp>
          <p:nvSpPr>
            <p:cNvPr id="91" name="Rectangle 90"/>
            <p:cNvSpPr/>
            <p:nvPr/>
          </p:nvSpPr>
          <p:spPr>
            <a:xfrm>
              <a:off x="539552" y="4869160"/>
              <a:ext cx="19469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Propagation delay:</a:t>
              </a:r>
              <a:endParaRPr lang="sv-SE" dirty="0"/>
            </a:p>
          </p:txBody>
        </p:sp>
        <p:graphicFrame>
          <p:nvGraphicFramePr>
            <p:cNvPr id="92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9214388"/>
                </p:ext>
              </p:extLst>
            </p:nvPr>
          </p:nvGraphicFramePr>
          <p:xfrm>
            <a:off x="1546225" y="4943475"/>
            <a:ext cx="6829425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8" name="Equation" r:id="rId3" imgW="4000500" imgH="508000" progId="Equation.3">
                    <p:embed/>
                  </p:oleObj>
                </mc:Choice>
                <mc:Fallback>
                  <p:oleObj name="Equation" r:id="rId3" imgW="40005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6225" y="4943475"/>
                          <a:ext cx="6829425" cy="863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9" name="Rectangle 108"/>
          <p:cNvSpPr/>
          <p:nvPr/>
        </p:nvSpPr>
        <p:spPr>
          <a:xfrm>
            <a:off x="467544" y="134076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7639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Equivalent electrical circuit for propagation delay calculations</a:t>
            </a:r>
            <a:endParaRPr lang="sv-SE" dirty="0"/>
          </a:p>
        </p:txBody>
      </p:sp>
      <p:grpSp>
        <p:nvGrpSpPr>
          <p:cNvPr id="37" name="Group 36"/>
          <p:cNvGrpSpPr/>
          <p:nvPr/>
        </p:nvGrpSpPr>
        <p:grpSpPr>
          <a:xfrm>
            <a:off x="5220072" y="3501010"/>
            <a:ext cx="739525" cy="1035763"/>
            <a:chOff x="4696471" y="3469196"/>
            <a:chExt cx="739525" cy="1035763"/>
          </a:xfrm>
        </p:grpSpPr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4696471" y="3829234"/>
              <a:ext cx="5956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L</a:t>
              </a:r>
              <a:endParaRPr lang="en-US" i="1" dirty="0">
                <a:latin typeface="Arial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965359" y="3469196"/>
              <a:ext cx="470637" cy="1035763"/>
              <a:chOff x="5253491" y="4576924"/>
              <a:chExt cx="470637" cy="1035763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253491" y="5044155"/>
                <a:ext cx="470637" cy="110625"/>
                <a:chOff x="5201109" y="5044155"/>
                <a:chExt cx="470637" cy="110625"/>
              </a:xfrm>
            </p:grpSpPr>
            <p:sp>
              <p:nvSpPr>
                <p:cNvPr id="48" name="Line 8"/>
                <p:cNvSpPr>
                  <a:spLocks noChangeShapeType="1"/>
                </p:cNvSpPr>
                <p:nvPr/>
              </p:nvSpPr>
              <p:spPr bwMode="auto">
                <a:xfrm>
                  <a:off x="5201109" y="5044155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7"/>
                <p:cNvSpPr>
                  <a:spLocks noChangeShapeType="1"/>
                </p:cNvSpPr>
                <p:nvPr/>
              </p:nvSpPr>
              <p:spPr bwMode="auto">
                <a:xfrm>
                  <a:off x="5201109" y="5154780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" name="Line 6"/>
              <p:cNvSpPr>
                <a:spLocks noChangeShapeType="1"/>
              </p:cNvSpPr>
              <p:nvPr/>
            </p:nvSpPr>
            <p:spPr bwMode="auto">
              <a:xfrm flipH="1">
                <a:off x="5488809" y="4576924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 flipH="1">
                <a:off x="5488809" y="515478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>
                <a:off x="5416809" y="5612687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3252231" y="3501010"/>
            <a:ext cx="940279" cy="1035763"/>
            <a:chOff x="3223392" y="1590117"/>
            <a:chExt cx="940279" cy="1035763"/>
          </a:xfrm>
        </p:grpSpPr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3223392" y="2057348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3223392" y="2167973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H="1">
              <a:off x="3458710" y="1590117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 flipH="1">
              <a:off x="3458710" y="216797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31"/>
            <p:cNvSpPr>
              <a:spLocks noChangeShapeType="1"/>
            </p:cNvSpPr>
            <p:nvPr/>
          </p:nvSpPr>
          <p:spPr bwMode="auto">
            <a:xfrm>
              <a:off x="3386710" y="262588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9"/>
            <p:cNvSpPr>
              <a:spLocks noChangeArrowheads="1"/>
            </p:cNvSpPr>
            <p:nvPr/>
          </p:nvSpPr>
          <p:spPr bwMode="auto">
            <a:xfrm>
              <a:off x="3787162" y="1905109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</a:t>
              </a:r>
              <a:endParaRPr lang="en-US" i="1" dirty="0">
                <a:latin typeface="Arial" pitchFamily="34" charset="0"/>
              </a:endParaRPr>
            </a:p>
          </p:txBody>
        </p:sp>
      </p:grp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-1404664" y="548680"/>
            <a:ext cx="576064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lang="en-US" i="1" dirty="0">
              <a:latin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51920" y="4077072"/>
            <a:ext cx="1296144" cy="108012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2699792" y="3645024"/>
            <a:ext cx="72008" cy="151216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56176" y="1988840"/>
            <a:ext cx="2736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</a:t>
            </a:r>
            <a:r>
              <a:rPr lang="en-US" sz="1600" i="1" baseline="-25000" dirty="0" smtClean="0"/>
              <a:t>L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is the placeholder for the load capacitance. </a:t>
            </a:r>
          </a:p>
          <a:p>
            <a:r>
              <a:rPr lang="en-US" sz="1600" i="1" dirty="0" smtClean="0"/>
              <a:t>C</a:t>
            </a:r>
            <a:r>
              <a:rPr lang="en-US" sz="1600" i="1" baseline="-25000" dirty="0" smtClean="0"/>
              <a:t>L</a:t>
            </a:r>
            <a:r>
              <a:rPr lang="en-US" sz="1600" i="1" dirty="0" smtClean="0"/>
              <a:t> </a:t>
            </a:r>
            <a:r>
              <a:rPr lang="en-US" sz="1600" dirty="0" smtClean="0"/>
              <a:t>can be due to anything capacitive connected to the driving inverter’s output.</a:t>
            </a:r>
          </a:p>
          <a:p>
            <a:endParaRPr lang="en-US" sz="1600" dirty="0"/>
          </a:p>
          <a:p>
            <a:r>
              <a:rPr lang="en-US" sz="1600" dirty="0" smtClean="0"/>
              <a:t>If </a:t>
            </a:r>
            <a:r>
              <a:rPr lang="en-US" sz="1600" i="1" dirty="0" smtClean="0"/>
              <a:t>C</a:t>
            </a:r>
            <a:r>
              <a:rPr lang="en-US" sz="1600" i="1" baseline="-25000" dirty="0" smtClean="0"/>
              <a:t>L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stems from inverters then </a:t>
            </a:r>
            <a:r>
              <a:rPr lang="en-US" sz="1600" i="1" dirty="0" smtClean="0"/>
              <a:t>C</a:t>
            </a:r>
            <a:r>
              <a:rPr lang="en-US" sz="1600" i="1" baseline="-25000" dirty="0" smtClean="0"/>
              <a:t>L</a:t>
            </a:r>
            <a:r>
              <a:rPr lang="en-US" sz="1600" dirty="0" smtClean="0"/>
              <a:t> is related to the </a:t>
            </a:r>
          </a:p>
          <a:p>
            <a:r>
              <a:rPr lang="en-US" sz="1600" dirty="0" smtClean="0"/>
              <a:t>widths of the loading inverters.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5949280"/>
            <a:ext cx="1958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</a:t>
            </a:r>
            <a:r>
              <a:rPr lang="en-US" dirty="0" smtClean="0"/>
              <a:t> = electrical effort</a:t>
            </a:r>
            <a:endParaRPr lang="en-US" dirty="0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7596336" y="5517232"/>
            <a:ext cx="576064" cy="576064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31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Background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In previous lecture, lecture 4, we have developed a propagation delay model for CMOS inverters. </a:t>
            </a:r>
          </a:p>
          <a:p>
            <a:r>
              <a:rPr lang="sv-SE" sz="2400" dirty="0" smtClean="0"/>
              <a:t>For equal rise and fall delays, we have decided to use p-channel devices twice as wide as the n-channel device.</a:t>
            </a:r>
          </a:p>
          <a:p>
            <a:r>
              <a:rPr lang="sv-SE" sz="2400" dirty="0" smtClean="0"/>
              <a:t>An n-channel MOSFET of unit width was assumed to have effective resistance </a:t>
            </a:r>
            <a:r>
              <a:rPr lang="sv-SE" sz="2400" i="1" dirty="0" smtClean="0"/>
              <a:t>R</a:t>
            </a:r>
            <a:r>
              <a:rPr lang="sv-SE" sz="2400" dirty="0" smtClean="0"/>
              <a:t> and gate capacitance </a:t>
            </a:r>
            <a:r>
              <a:rPr lang="sv-SE" sz="2400" i="1" dirty="0" smtClean="0"/>
              <a:t>C</a:t>
            </a:r>
            <a:r>
              <a:rPr lang="sv-SE" sz="2400" dirty="0" smtClean="0"/>
              <a:t>.</a:t>
            </a:r>
          </a:p>
          <a:p>
            <a:r>
              <a:rPr lang="sv-SE" sz="2400" dirty="0" smtClean="0"/>
              <a:t>Hence, a p-channel device of two units width has the same effective resistance </a:t>
            </a:r>
            <a:r>
              <a:rPr lang="sv-SE" sz="2400" i="1" dirty="0" smtClean="0"/>
              <a:t>R</a:t>
            </a:r>
            <a:r>
              <a:rPr lang="sv-SE" sz="2400" dirty="0" smtClean="0"/>
              <a:t>, but gate capacitance 2</a:t>
            </a:r>
            <a:r>
              <a:rPr lang="sv-SE" sz="2400" i="1" dirty="0" smtClean="0"/>
              <a:t>C</a:t>
            </a:r>
            <a:r>
              <a:rPr lang="sv-SE" sz="2400" dirty="0" smtClean="0"/>
              <a:t>.</a:t>
            </a:r>
          </a:p>
          <a:p>
            <a:r>
              <a:rPr lang="sv-SE" sz="2400" dirty="0" smtClean="0"/>
              <a:t>The inverter designed with such MOSFETs has input capacitance 3</a:t>
            </a:r>
            <a:r>
              <a:rPr lang="sv-SE" sz="2400" i="1" dirty="0" smtClean="0"/>
              <a:t>C</a:t>
            </a:r>
            <a:r>
              <a:rPr lang="sv-SE" sz="2400" dirty="0" smtClean="0"/>
              <a:t>, and equal pull-up and pull-down resistances.</a:t>
            </a:r>
            <a:endParaRPr lang="sv-S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337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04056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Week 1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Intro &amp; the transistor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Week 2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The CMOS inverter – one or more (tapered buffer)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Week 3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Lab 1 Inverter schematic entry</a:t>
            </a:r>
          </a:p>
          <a:p>
            <a:pPr lvl="1"/>
            <a:r>
              <a:rPr lang="en-US" dirty="0" smtClean="0"/>
              <a:t>Delay model for CMOS gates – optimal path delay + ILAs</a:t>
            </a:r>
          </a:p>
          <a:p>
            <a:r>
              <a:rPr lang="en-US" dirty="0" smtClean="0"/>
              <a:t>Week 4</a:t>
            </a:r>
          </a:p>
          <a:p>
            <a:pPr lvl="1"/>
            <a:r>
              <a:rPr lang="en-US" dirty="0" smtClean="0"/>
              <a:t>Lab 2 Carry circuit ILA schematic entry</a:t>
            </a:r>
          </a:p>
          <a:p>
            <a:pPr lvl="1"/>
            <a:r>
              <a:rPr lang="en-US" dirty="0" smtClean="0"/>
              <a:t>Physical design, layout, geometrical design rules</a:t>
            </a:r>
          </a:p>
          <a:p>
            <a:r>
              <a:rPr lang="en-US" dirty="0" smtClean="0"/>
              <a:t>Week 5</a:t>
            </a:r>
          </a:p>
          <a:p>
            <a:pPr lvl="1"/>
            <a:r>
              <a:rPr lang="en-US" dirty="0" smtClean="0"/>
              <a:t>Lab 3 Carry </a:t>
            </a:r>
            <a:r>
              <a:rPr lang="en-US" dirty="0"/>
              <a:t>circuit ILA </a:t>
            </a:r>
            <a:r>
              <a:rPr lang="en-US" dirty="0" smtClean="0"/>
              <a:t>layout and verification</a:t>
            </a:r>
          </a:p>
          <a:p>
            <a:pPr lvl="1"/>
            <a:r>
              <a:rPr lang="en-US" dirty="0" smtClean="0"/>
              <a:t>Wires, delay with wires &amp; gates</a:t>
            </a:r>
          </a:p>
          <a:p>
            <a:r>
              <a:rPr lang="en-US" dirty="0" smtClean="0"/>
              <a:t>Week 6</a:t>
            </a:r>
          </a:p>
          <a:p>
            <a:pPr lvl="1"/>
            <a:r>
              <a:rPr lang="en-US" dirty="0"/>
              <a:t>Lab </a:t>
            </a:r>
            <a:r>
              <a:rPr lang="en-US" dirty="0" smtClean="0"/>
              <a:t>4 Clock tree w. wires text entry &amp; simulation</a:t>
            </a:r>
          </a:p>
          <a:p>
            <a:pPr lvl="1"/>
            <a:r>
              <a:rPr lang="en-US" dirty="0" smtClean="0"/>
              <a:t>Sequential &amp; adders</a:t>
            </a:r>
          </a:p>
          <a:p>
            <a:r>
              <a:rPr lang="en-US" dirty="0" smtClean="0"/>
              <a:t>Week 7</a:t>
            </a:r>
          </a:p>
          <a:p>
            <a:pPr lvl="1"/>
            <a:r>
              <a:rPr lang="en-US" dirty="0" smtClean="0"/>
              <a:t>Power &amp; speeding up adders</a:t>
            </a:r>
          </a:p>
          <a:p>
            <a:r>
              <a:rPr lang="en-US" dirty="0" smtClean="0"/>
              <a:t>Week 8</a:t>
            </a:r>
          </a:p>
          <a:p>
            <a:pPr lvl="1"/>
            <a:r>
              <a:rPr lang="en-US" dirty="0" smtClean="0"/>
              <a:t>Review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MCC092 </a:t>
            </a:r>
            <a:r>
              <a:rPr lang="sv-SE" dirty="0" err="1" smtClean="0"/>
              <a:t>Integrated</a:t>
            </a:r>
            <a:r>
              <a:rPr lang="sv-SE" dirty="0" smtClean="0"/>
              <a:t> Circuit Design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492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CMOS inverter –Transistor sizing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2018-09-18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20</a:t>
            </a:fld>
            <a:endParaRPr lang="sv-SE"/>
          </a:p>
        </p:txBody>
      </p:sp>
      <p:grpSp>
        <p:nvGrpSpPr>
          <p:cNvPr id="7" name="Group 6"/>
          <p:cNvGrpSpPr/>
          <p:nvPr/>
        </p:nvGrpSpPr>
        <p:grpSpPr>
          <a:xfrm>
            <a:off x="1534218" y="3348000"/>
            <a:ext cx="3130963" cy="1887602"/>
            <a:chOff x="2448808" y="2561629"/>
            <a:chExt cx="3130963" cy="188760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175033" y="2569631"/>
              <a:ext cx="0" cy="68791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175033" y="3761314"/>
              <a:ext cx="0" cy="68791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007808" y="3244849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07808" y="3249081"/>
              <a:ext cx="17568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99346" y="3765548"/>
              <a:ext cx="17568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880808" y="3244849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448808" y="3505198"/>
              <a:ext cx="432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856921" y="2561629"/>
              <a:ext cx="722850" cy="369332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/>
                <a:t>OUT</a:t>
              </a:r>
              <a:endParaRPr lang="sv-SE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6396" y="1820360"/>
            <a:ext cx="1722509" cy="1896972"/>
            <a:chOff x="1460986" y="2569631"/>
            <a:chExt cx="1722509" cy="189697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3175033" y="2569631"/>
              <a:ext cx="0" cy="68791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175033" y="3761314"/>
              <a:ext cx="0" cy="68791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07808" y="3244849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007808" y="3249081"/>
              <a:ext cx="17568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999346" y="3765548"/>
              <a:ext cx="17568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880808" y="3244849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448808" y="3505198"/>
              <a:ext cx="432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460986" y="4097271"/>
              <a:ext cx="418797" cy="369332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/>
                <a:t>IN</a:t>
              </a:r>
              <a:endParaRPr lang="sv-SE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2087422" y="1705459"/>
            <a:ext cx="341366" cy="21967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10800000">
            <a:off x="2171383" y="5066278"/>
            <a:ext cx="194227" cy="175026"/>
          </a:xfrm>
          <a:prstGeom prst="triangl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530000" y="2755413"/>
            <a:ext cx="0" cy="153564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3"/>
          </p:cNvCxnSpPr>
          <p:nvPr/>
        </p:nvCxnSpPr>
        <p:spPr>
          <a:xfrm flipV="1">
            <a:off x="965193" y="3523233"/>
            <a:ext cx="56480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68000" y="3523233"/>
            <a:ext cx="175366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815971" y="2680803"/>
            <a:ext cx="150247" cy="150247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ctangle 30"/>
          <p:cNvSpPr/>
          <p:nvPr/>
        </p:nvSpPr>
        <p:spPr>
          <a:xfrm>
            <a:off x="623804" y="3746038"/>
            <a:ext cx="45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3</a:t>
            </a:r>
            <a:r>
              <a:rPr lang="sv-SE" i="1" dirty="0" smtClean="0"/>
              <a:t>C</a:t>
            </a:r>
            <a:endParaRPr lang="sv-SE" i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98658" y="4106903"/>
            <a:ext cx="126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1 unit wide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87421" y="2571261"/>
            <a:ext cx="133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2</a:t>
            </a:r>
            <a:r>
              <a:rPr lang="sv-SE" dirty="0" smtClean="0"/>
              <a:t> units wide</a:t>
            </a:r>
            <a:endParaRPr lang="sv-SE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22372" y="3523233"/>
            <a:ext cx="409983" cy="912206"/>
            <a:chOff x="4729189" y="2595397"/>
            <a:chExt cx="520699" cy="1158548"/>
          </a:xfrm>
        </p:grpSpPr>
        <p:cxnSp>
          <p:nvCxnSpPr>
            <p:cNvPr id="35" name="Straight Connector 34"/>
            <p:cNvCxnSpPr/>
            <p:nvPr/>
          </p:nvCxnSpPr>
          <p:spPr>
            <a:xfrm rot="5400000" flipV="1">
              <a:off x="4989539" y="2934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V="1">
              <a:off x="4989539" y="2807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753531" y="2831406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753531" y="343042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sosceles Triangle 38"/>
            <p:cNvSpPr/>
            <p:nvPr/>
          </p:nvSpPr>
          <p:spPr>
            <a:xfrm rot="10800000">
              <a:off x="4892940" y="3578919"/>
              <a:ext cx="194227" cy="1750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41827" y="3532666"/>
            <a:ext cx="409983" cy="912206"/>
            <a:chOff x="4729189" y="2595397"/>
            <a:chExt cx="520699" cy="1158548"/>
          </a:xfrm>
        </p:grpSpPr>
        <p:cxnSp>
          <p:nvCxnSpPr>
            <p:cNvPr id="41" name="Straight Connector 40"/>
            <p:cNvCxnSpPr/>
            <p:nvPr/>
          </p:nvCxnSpPr>
          <p:spPr>
            <a:xfrm rot="5400000" flipV="1">
              <a:off x="4989539" y="2934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V="1">
              <a:off x="4989539" y="2807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53531" y="2831406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753531" y="343042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Isosceles Triangle 44"/>
            <p:cNvSpPr/>
            <p:nvPr/>
          </p:nvSpPr>
          <p:spPr>
            <a:xfrm rot="10800000">
              <a:off x="4892940" y="3578919"/>
              <a:ext cx="194227" cy="1750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733479" y="3746038"/>
            <a:ext cx="872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3</a:t>
            </a:r>
            <a:r>
              <a:rPr lang="sv-SE" i="1" dirty="0" smtClean="0"/>
              <a:t>C</a:t>
            </a:r>
            <a:r>
              <a:rPr lang="sv-SE" i="1" baseline="-25000" dirty="0" smtClean="0"/>
              <a:t>drain</a:t>
            </a:r>
            <a:endParaRPr lang="sv-SE" i="1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229201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dirty="0" smtClean="0"/>
              <a:t>ote</a:t>
            </a:r>
            <a:r>
              <a:rPr lang="en-US" sz="1600" dirty="0"/>
              <a:t>:</a:t>
            </a:r>
            <a:endParaRPr lang="en-US" sz="1600" dirty="0" smtClean="0"/>
          </a:p>
          <a:p>
            <a:r>
              <a:rPr lang="en-US" sz="1600" dirty="0" smtClean="0"/>
              <a:t>C is the gate capacitance of a MOSFET 1 unit wide</a:t>
            </a:r>
          </a:p>
          <a:p>
            <a:r>
              <a:rPr lang="en-US" sz="1600" dirty="0" err="1" smtClean="0"/>
              <a:t>C</a:t>
            </a:r>
            <a:r>
              <a:rPr lang="en-US" sz="1600" baseline="-25000" dirty="0" err="1" smtClean="0"/>
              <a:t>drain</a:t>
            </a:r>
            <a:r>
              <a:rPr lang="en-US" sz="1600" dirty="0" smtClean="0"/>
              <a:t> is the drain capacitance of a </a:t>
            </a:r>
            <a:r>
              <a:rPr lang="en-US" sz="1600" dirty="0"/>
              <a:t>MOSFET 1 unit </a:t>
            </a:r>
            <a:r>
              <a:rPr lang="en-US" sz="1600" dirty="0" smtClean="0"/>
              <a:t>wide</a:t>
            </a:r>
          </a:p>
        </p:txBody>
      </p:sp>
    </p:spTree>
    <p:extLst>
      <p:ext uri="{BB962C8B-B14F-4D97-AF65-F5344CB8AC3E}">
        <p14:creationId xmlns:p14="http://schemas.microsoft.com/office/powerpoint/2010/main" val="93045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CMOS inverter – cell sizing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21</a:t>
            </a:fld>
            <a:endParaRPr lang="sv-SE"/>
          </a:p>
        </p:txBody>
      </p:sp>
      <p:grpSp>
        <p:nvGrpSpPr>
          <p:cNvPr id="7" name="Group 6"/>
          <p:cNvGrpSpPr/>
          <p:nvPr/>
        </p:nvGrpSpPr>
        <p:grpSpPr>
          <a:xfrm>
            <a:off x="1534218" y="3348000"/>
            <a:ext cx="3130963" cy="1887602"/>
            <a:chOff x="2448808" y="2561629"/>
            <a:chExt cx="3130963" cy="188760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175033" y="2569631"/>
              <a:ext cx="0" cy="68791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175033" y="3761314"/>
              <a:ext cx="0" cy="68791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007808" y="3244849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07808" y="3249081"/>
              <a:ext cx="17568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99346" y="3765548"/>
              <a:ext cx="17568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880808" y="3244849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448808" y="3505198"/>
              <a:ext cx="432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856921" y="2561629"/>
              <a:ext cx="722850" cy="369332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/>
                <a:t>OUT</a:t>
              </a:r>
              <a:endParaRPr lang="sv-SE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6396" y="1820360"/>
            <a:ext cx="1722509" cy="1896972"/>
            <a:chOff x="1460986" y="2569631"/>
            <a:chExt cx="1722509" cy="189697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3175033" y="2569631"/>
              <a:ext cx="0" cy="68791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175033" y="3761314"/>
              <a:ext cx="0" cy="68791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07808" y="3244849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007808" y="3249081"/>
              <a:ext cx="17568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999346" y="3765548"/>
              <a:ext cx="17568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880808" y="3244849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448808" y="3505198"/>
              <a:ext cx="432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460986" y="4097271"/>
              <a:ext cx="418797" cy="369332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/>
                <a:t>IN</a:t>
              </a:r>
              <a:endParaRPr lang="sv-SE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2087422" y="1705459"/>
            <a:ext cx="341366" cy="21967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10800000">
            <a:off x="2171383" y="5066278"/>
            <a:ext cx="194227" cy="175026"/>
          </a:xfrm>
          <a:prstGeom prst="triangl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530000" y="2755413"/>
            <a:ext cx="0" cy="153564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3"/>
          </p:cNvCxnSpPr>
          <p:nvPr/>
        </p:nvCxnSpPr>
        <p:spPr>
          <a:xfrm flipV="1">
            <a:off x="965193" y="3523233"/>
            <a:ext cx="56480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68000" y="3523233"/>
            <a:ext cx="175366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815971" y="2680803"/>
            <a:ext cx="150247" cy="150247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ctangle 30"/>
          <p:cNvSpPr/>
          <p:nvPr/>
        </p:nvSpPr>
        <p:spPr>
          <a:xfrm>
            <a:off x="623804" y="3746038"/>
            <a:ext cx="45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3</a:t>
            </a:r>
            <a:r>
              <a:rPr lang="sv-SE" i="1" dirty="0" smtClean="0"/>
              <a:t>C</a:t>
            </a:r>
            <a:endParaRPr lang="sv-SE" i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98658" y="4106903"/>
            <a:ext cx="126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1 unit wide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87421" y="2571261"/>
            <a:ext cx="133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2</a:t>
            </a:r>
            <a:r>
              <a:rPr lang="sv-SE" dirty="0" smtClean="0"/>
              <a:t> units wide</a:t>
            </a:r>
            <a:endParaRPr lang="sv-SE" dirty="0" smtClean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22372" y="3523233"/>
            <a:ext cx="409983" cy="912206"/>
            <a:chOff x="4729189" y="2595397"/>
            <a:chExt cx="520699" cy="1158548"/>
          </a:xfrm>
        </p:grpSpPr>
        <p:cxnSp>
          <p:nvCxnSpPr>
            <p:cNvPr id="35" name="Straight Connector 34"/>
            <p:cNvCxnSpPr/>
            <p:nvPr/>
          </p:nvCxnSpPr>
          <p:spPr>
            <a:xfrm rot="5400000" flipV="1">
              <a:off x="4989539" y="2934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V="1">
              <a:off x="4989539" y="2807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753531" y="2831406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753531" y="343042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sosceles Triangle 38"/>
            <p:cNvSpPr/>
            <p:nvPr/>
          </p:nvSpPr>
          <p:spPr>
            <a:xfrm rot="10800000">
              <a:off x="4892940" y="3578919"/>
              <a:ext cx="194227" cy="1750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41827" y="3532666"/>
            <a:ext cx="409983" cy="912206"/>
            <a:chOff x="4729189" y="2595397"/>
            <a:chExt cx="520699" cy="1158548"/>
          </a:xfrm>
        </p:grpSpPr>
        <p:cxnSp>
          <p:nvCxnSpPr>
            <p:cNvPr id="41" name="Straight Connector 40"/>
            <p:cNvCxnSpPr/>
            <p:nvPr/>
          </p:nvCxnSpPr>
          <p:spPr>
            <a:xfrm rot="5400000" flipV="1">
              <a:off x="4989539" y="2934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V="1">
              <a:off x="4989539" y="2807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53531" y="2831406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753531" y="343042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Isosceles Triangle 44"/>
            <p:cNvSpPr/>
            <p:nvPr/>
          </p:nvSpPr>
          <p:spPr>
            <a:xfrm rot="10800000">
              <a:off x="4892940" y="3578919"/>
              <a:ext cx="194227" cy="1750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733479" y="3746038"/>
            <a:ext cx="872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3</a:t>
            </a:r>
            <a:r>
              <a:rPr lang="sv-SE" i="1" dirty="0" smtClean="0"/>
              <a:t>C</a:t>
            </a:r>
            <a:r>
              <a:rPr lang="sv-SE" i="1" baseline="-25000" dirty="0" smtClean="0"/>
              <a:t>drain</a:t>
            </a:r>
            <a:endParaRPr lang="sv-SE" i="1" dirty="0" smtClean="0">
              <a:solidFill>
                <a:schemeClr val="tx1"/>
              </a:solidFill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49" y="1296000"/>
            <a:ext cx="2769483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Straight Connector 47"/>
          <p:cNvCxnSpPr/>
          <p:nvPr/>
        </p:nvCxnSpPr>
        <p:spPr>
          <a:xfrm flipH="1">
            <a:off x="5775477" y="3947411"/>
            <a:ext cx="10427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286131" y="3762745"/>
            <a:ext cx="57815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V</a:t>
            </a:r>
            <a:r>
              <a:rPr lang="sv-SE" baseline="-25000" dirty="0" smtClean="0"/>
              <a:t>IN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16389" y="3762745"/>
            <a:ext cx="60733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V</a:t>
            </a:r>
            <a:r>
              <a:rPr lang="sv-SE" baseline="-25000" dirty="0" smtClean="0"/>
              <a:t>OUT</a:t>
            </a:r>
            <a:endParaRPr lang="sv-SE" dirty="0" smtClean="0">
              <a:solidFill>
                <a:schemeClr val="tx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048303" y="3673735"/>
            <a:ext cx="558279" cy="547353"/>
            <a:chOff x="7278474" y="4449275"/>
            <a:chExt cx="1022555" cy="932766"/>
          </a:xfrm>
          <a:solidFill>
            <a:schemeClr val="bg1"/>
          </a:solidFill>
        </p:grpSpPr>
        <p:sp>
          <p:nvSpPr>
            <p:cNvPr id="52" name="Isosceles Triangle 51"/>
            <p:cNvSpPr/>
            <p:nvPr/>
          </p:nvSpPr>
          <p:spPr>
            <a:xfrm rot="5400000">
              <a:off x="7213501" y="4514248"/>
              <a:ext cx="932766" cy="802819"/>
            </a:xfrm>
            <a:prstGeom prst="triangl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Oval 52"/>
            <p:cNvSpPr/>
            <p:nvPr/>
          </p:nvSpPr>
          <p:spPr>
            <a:xfrm>
              <a:off x="8089943" y="4810114"/>
              <a:ext cx="211086" cy="2110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4428799" y="5154964"/>
            <a:ext cx="82250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V</a:t>
            </a:r>
            <a:r>
              <a:rPr lang="sv-SE" baseline="-25000" dirty="0" smtClean="0"/>
              <a:t>IN</a:t>
            </a:r>
            <a:endParaRPr lang="sv-SE" dirty="0" smtClean="0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98901" y="4354472"/>
            <a:ext cx="3640216" cy="1910859"/>
            <a:chOff x="5471438" y="4396808"/>
            <a:chExt cx="2366014" cy="1241992"/>
          </a:xfrm>
        </p:grpSpPr>
        <p:cxnSp>
          <p:nvCxnSpPr>
            <p:cNvPr id="56" name="Straight Connector 55"/>
            <p:cNvCxnSpPr/>
            <p:nvPr/>
          </p:nvCxnSpPr>
          <p:spPr>
            <a:xfrm flipH="1">
              <a:off x="5471438" y="5017803"/>
              <a:ext cx="23660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Isosceles Triangle 56"/>
            <p:cNvSpPr/>
            <p:nvPr/>
          </p:nvSpPr>
          <p:spPr>
            <a:xfrm rot="5400000">
              <a:off x="5966791" y="4520521"/>
              <a:ext cx="1241992" cy="99456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8" name="Oval 57"/>
            <p:cNvSpPr/>
            <p:nvPr/>
          </p:nvSpPr>
          <p:spPr>
            <a:xfrm>
              <a:off x="7095785" y="4877271"/>
              <a:ext cx="261503" cy="28106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5928470" y="3759818"/>
            <a:ext cx="57815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X2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197537" y="5125234"/>
            <a:ext cx="57815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X10</a:t>
            </a:r>
            <a:endParaRPr lang="sv-S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CMOS inverter – cell sizing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22</a:t>
            </a:fld>
            <a:endParaRPr lang="sv-SE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49" y="1296000"/>
            <a:ext cx="2769483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3646058" y="5154964"/>
            <a:ext cx="82250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V</a:t>
            </a:r>
            <a:r>
              <a:rPr lang="sv-SE" baseline="-25000" dirty="0" smtClean="0"/>
              <a:t>IN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33240" y="1699391"/>
            <a:ext cx="1980000" cy="23944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ctangle 61"/>
          <p:cNvSpPr/>
          <p:nvPr/>
        </p:nvSpPr>
        <p:spPr>
          <a:xfrm>
            <a:off x="1327516" y="2186321"/>
            <a:ext cx="540000" cy="36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ctangle 62"/>
          <p:cNvSpPr/>
          <p:nvPr/>
        </p:nvSpPr>
        <p:spPr>
          <a:xfrm>
            <a:off x="2126257" y="1981473"/>
            <a:ext cx="540000" cy="180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4" name="Group 63"/>
          <p:cNvGrpSpPr/>
          <p:nvPr/>
        </p:nvGrpSpPr>
        <p:grpSpPr>
          <a:xfrm>
            <a:off x="2190387" y="2079594"/>
            <a:ext cx="411740" cy="1602000"/>
            <a:chOff x="7524000" y="2079594"/>
            <a:chExt cx="411740" cy="1602000"/>
          </a:xfrm>
        </p:grpSpPr>
        <p:sp>
          <p:nvSpPr>
            <p:cNvPr id="65" name="Rectangle 64"/>
            <p:cNvSpPr>
              <a:spLocks noChangeAspect="1"/>
            </p:cNvSpPr>
            <p:nvPr/>
          </p:nvSpPr>
          <p:spPr>
            <a:xfrm>
              <a:off x="7524000" y="2079594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7524000" y="2295594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7845740" y="2295594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7524000" y="2511594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7524000" y="2727594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7845740" y="2511594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7845740" y="2727594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7524000" y="2943594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7524000" y="3159594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>
            <a:xfrm>
              <a:off x="7845740" y="2943594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5" name="Rectangle 74"/>
            <p:cNvSpPr>
              <a:spLocks noChangeAspect="1"/>
            </p:cNvSpPr>
            <p:nvPr/>
          </p:nvSpPr>
          <p:spPr>
            <a:xfrm>
              <a:off x="7845740" y="3159594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6" name="Rectangle 75"/>
            <p:cNvSpPr>
              <a:spLocks noChangeAspect="1"/>
            </p:cNvSpPr>
            <p:nvPr/>
          </p:nvSpPr>
          <p:spPr>
            <a:xfrm>
              <a:off x="7524000" y="3375594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Rectangle 76"/>
            <p:cNvSpPr>
              <a:spLocks noChangeAspect="1"/>
            </p:cNvSpPr>
            <p:nvPr/>
          </p:nvSpPr>
          <p:spPr>
            <a:xfrm>
              <a:off x="7524000" y="3591594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8" name="Rectangle 77"/>
            <p:cNvSpPr>
              <a:spLocks noChangeAspect="1"/>
            </p:cNvSpPr>
            <p:nvPr/>
          </p:nvSpPr>
          <p:spPr>
            <a:xfrm>
              <a:off x="7845740" y="3375594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Rectangle 78"/>
            <p:cNvSpPr>
              <a:spLocks noChangeAspect="1"/>
            </p:cNvSpPr>
            <p:nvPr/>
          </p:nvSpPr>
          <p:spPr>
            <a:xfrm>
              <a:off x="7845740" y="3591594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2126257" y="4508673"/>
            <a:ext cx="540000" cy="90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81" name="Group 80"/>
          <p:cNvGrpSpPr/>
          <p:nvPr/>
        </p:nvGrpSpPr>
        <p:grpSpPr>
          <a:xfrm>
            <a:off x="2190387" y="4597607"/>
            <a:ext cx="411740" cy="738000"/>
            <a:chOff x="7524000" y="4597607"/>
            <a:chExt cx="411740" cy="738000"/>
          </a:xfrm>
        </p:grpSpPr>
        <p:sp>
          <p:nvSpPr>
            <p:cNvPr id="82" name="Rectangle 81"/>
            <p:cNvSpPr>
              <a:spLocks noChangeAspect="1"/>
            </p:cNvSpPr>
            <p:nvPr/>
          </p:nvSpPr>
          <p:spPr>
            <a:xfrm>
              <a:off x="7524000" y="4597607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Rectangle 82"/>
            <p:cNvSpPr>
              <a:spLocks noChangeAspect="1"/>
            </p:cNvSpPr>
            <p:nvPr/>
          </p:nvSpPr>
          <p:spPr>
            <a:xfrm>
              <a:off x="7524000" y="4813607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ctangle 83"/>
            <p:cNvSpPr>
              <a:spLocks noChangeAspect="1"/>
            </p:cNvSpPr>
            <p:nvPr/>
          </p:nvSpPr>
          <p:spPr>
            <a:xfrm>
              <a:off x="7845740" y="4597607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5" name="Rectangle 84"/>
            <p:cNvSpPr>
              <a:spLocks noChangeAspect="1"/>
            </p:cNvSpPr>
            <p:nvPr/>
          </p:nvSpPr>
          <p:spPr>
            <a:xfrm>
              <a:off x="7845740" y="4813607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Rectangle 85"/>
            <p:cNvSpPr>
              <a:spLocks noChangeAspect="1"/>
            </p:cNvSpPr>
            <p:nvPr/>
          </p:nvSpPr>
          <p:spPr>
            <a:xfrm>
              <a:off x="7524000" y="5029607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7" name="Rectangle 86"/>
            <p:cNvSpPr>
              <a:spLocks noChangeAspect="1"/>
            </p:cNvSpPr>
            <p:nvPr/>
          </p:nvSpPr>
          <p:spPr>
            <a:xfrm>
              <a:off x="7524000" y="5245607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Rectangle 87"/>
            <p:cNvSpPr>
              <a:spLocks noChangeAspect="1"/>
            </p:cNvSpPr>
            <p:nvPr/>
          </p:nvSpPr>
          <p:spPr>
            <a:xfrm>
              <a:off x="7845740" y="5029607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9" name="Rectangle 88"/>
          <p:cNvSpPr/>
          <p:nvPr/>
        </p:nvSpPr>
        <p:spPr>
          <a:xfrm>
            <a:off x="1327516" y="5074607"/>
            <a:ext cx="540000" cy="18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Rectangle 89"/>
          <p:cNvSpPr>
            <a:spLocks/>
          </p:cNvSpPr>
          <p:nvPr/>
        </p:nvSpPr>
        <p:spPr>
          <a:xfrm>
            <a:off x="2369257" y="1903883"/>
            <a:ext cx="54000" cy="360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91" name="Group 90"/>
          <p:cNvGrpSpPr/>
          <p:nvPr/>
        </p:nvGrpSpPr>
        <p:grpSpPr>
          <a:xfrm>
            <a:off x="2160319" y="2070000"/>
            <a:ext cx="471876" cy="3247663"/>
            <a:chOff x="7488853" y="2070000"/>
            <a:chExt cx="471876" cy="3247663"/>
          </a:xfrm>
        </p:grpSpPr>
        <p:sp>
          <p:nvSpPr>
            <p:cNvPr id="92" name="Rectangle 91"/>
            <p:cNvSpPr/>
            <p:nvPr/>
          </p:nvSpPr>
          <p:spPr>
            <a:xfrm>
              <a:off x="7488853" y="2070000"/>
              <a:ext cx="144000" cy="1656000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3" name="Rectangle 92"/>
            <p:cNvSpPr/>
            <p:nvPr/>
          </p:nvSpPr>
          <p:spPr>
            <a:xfrm flipV="1">
              <a:off x="7488853" y="4508672"/>
              <a:ext cx="144000" cy="808991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816729" y="2222939"/>
              <a:ext cx="144000" cy="1512000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5" name="Rectangle 94"/>
          <p:cNvSpPr>
            <a:spLocks/>
          </p:cNvSpPr>
          <p:nvPr/>
        </p:nvSpPr>
        <p:spPr>
          <a:xfrm>
            <a:off x="2116589" y="3918641"/>
            <a:ext cx="252000" cy="10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Rectangle 95"/>
          <p:cNvSpPr/>
          <p:nvPr/>
        </p:nvSpPr>
        <p:spPr>
          <a:xfrm>
            <a:off x="2160000" y="3900641"/>
            <a:ext cx="144000" cy="144000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Rectangle 96"/>
          <p:cNvSpPr>
            <a:spLocks noChangeAspect="1"/>
          </p:cNvSpPr>
          <p:nvPr/>
        </p:nvSpPr>
        <p:spPr>
          <a:xfrm>
            <a:off x="2190791" y="3927641"/>
            <a:ext cx="90000" cy="90000"/>
          </a:xfrm>
          <a:prstGeom prst="rect">
            <a:avLst/>
          </a:prstGeom>
          <a:solidFill>
            <a:srgbClr val="C55A1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8" name="Rectangle 97"/>
          <p:cNvSpPr>
            <a:spLocks noChangeAspect="1"/>
          </p:cNvSpPr>
          <p:nvPr/>
        </p:nvSpPr>
        <p:spPr>
          <a:xfrm>
            <a:off x="1391646" y="5119607"/>
            <a:ext cx="90000" cy="9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Rectangle 98"/>
          <p:cNvSpPr>
            <a:spLocks noChangeAspect="1"/>
          </p:cNvSpPr>
          <p:nvPr/>
        </p:nvSpPr>
        <p:spPr>
          <a:xfrm>
            <a:off x="1713386" y="5119607"/>
            <a:ext cx="90000" cy="9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0" name="Rectangle 99"/>
          <p:cNvSpPr>
            <a:spLocks noChangeAspect="1"/>
          </p:cNvSpPr>
          <p:nvPr/>
        </p:nvSpPr>
        <p:spPr>
          <a:xfrm>
            <a:off x="1391649" y="2250594"/>
            <a:ext cx="90000" cy="9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1" name="Rectangle 100"/>
          <p:cNvSpPr>
            <a:spLocks noChangeAspect="1"/>
          </p:cNvSpPr>
          <p:nvPr/>
        </p:nvSpPr>
        <p:spPr>
          <a:xfrm>
            <a:off x="1713386" y="2250594"/>
            <a:ext cx="90000" cy="9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" name="Rectangle 101"/>
          <p:cNvSpPr>
            <a:spLocks noChangeAspect="1"/>
          </p:cNvSpPr>
          <p:nvPr/>
        </p:nvSpPr>
        <p:spPr>
          <a:xfrm>
            <a:off x="1391643" y="2411461"/>
            <a:ext cx="90000" cy="9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3" name="Rectangle 102"/>
          <p:cNvSpPr>
            <a:spLocks noChangeAspect="1"/>
          </p:cNvSpPr>
          <p:nvPr/>
        </p:nvSpPr>
        <p:spPr>
          <a:xfrm>
            <a:off x="1713386" y="2411461"/>
            <a:ext cx="90000" cy="9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Rectangle 103"/>
          <p:cNvSpPr>
            <a:spLocks/>
          </p:cNvSpPr>
          <p:nvPr/>
        </p:nvSpPr>
        <p:spPr>
          <a:xfrm>
            <a:off x="1570516" y="1903883"/>
            <a:ext cx="54000" cy="360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5" name="Group 104"/>
          <p:cNvGrpSpPr/>
          <p:nvPr/>
        </p:nvGrpSpPr>
        <p:grpSpPr>
          <a:xfrm>
            <a:off x="1361578" y="2070000"/>
            <a:ext cx="471876" cy="3247661"/>
            <a:chOff x="7488853" y="2070000"/>
            <a:chExt cx="471876" cy="3247661"/>
          </a:xfrm>
        </p:grpSpPr>
        <p:sp>
          <p:nvSpPr>
            <p:cNvPr id="106" name="Rectangle 105"/>
            <p:cNvSpPr/>
            <p:nvPr/>
          </p:nvSpPr>
          <p:spPr>
            <a:xfrm>
              <a:off x="7488853" y="2070000"/>
              <a:ext cx="144000" cy="468000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7" name="Rectangle 106"/>
            <p:cNvSpPr/>
            <p:nvPr/>
          </p:nvSpPr>
          <p:spPr>
            <a:xfrm flipV="1">
              <a:off x="7488853" y="5074606"/>
              <a:ext cx="144000" cy="243055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816729" y="2222939"/>
              <a:ext cx="144000" cy="324000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9" name="Rectangle 108"/>
          <p:cNvSpPr>
            <a:spLocks/>
          </p:cNvSpPr>
          <p:nvPr/>
        </p:nvSpPr>
        <p:spPr>
          <a:xfrm>
            <a:off x="1351716" y="3918641"/>
            <a:ext cx="252000" cy="10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Rectangle 109"/>
          <p:cNvSpPr/>
          <p:nvPr/>
        </p:nvSpPr>
        <p:spPr>
          <a:xfrm>
            <a:off x="1374110" y="3900641"/>
            <a:ext cx="144000" cy="144000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Rectangle 110"/>
          <p:cNvSpPr>
            <a:spLocks noChangeAspect="1"/>
          </p:cNvSpPr>
          <p:nvPr/>
        </p:nvSpPr>
        <p:spPr>
          <a:xfrm>
            <a:off x="1400517" y="3927641"/>
            <a:ext cx="90000" cy="90000"/>
          </a:xfrm>
          <a:prstGeom prst="rect">
            <a:avLst/>
          </a:prstGeom>
          <a:solidFill>
            <a:srgbClr val="C55A1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Rectangle 111"/>
          <p:cNvSpPr/>
          <p:nvPr/>
        </p:nvSpPr>
        <p:spPr>
          <a:xfrm>
            <a:off x="1689454" y="2559468"/>
            <a:ext cx="90000" cy="2700000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Rectangle 112"/>
          <p:cNvSpPr/>
          <p:nvPr/>
        </p:nvSpPr>
        <p:spPr>
          <a:xfrm>
            <a:off x="1770241" y="4153646"/>
            <a:ext cx="72000" cy="144000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4" name="Rectangle 113"/>
          <p:cNvSpPr>
            <a:spLocks noChangeAspect="1"/>
          </p:cNvSpPr>
          <p:nvPr/>
        </p:nvSpPr>
        <p:spPr>
          <a:xfrm>
            <a:off x="1715262" y="4180646"/>
            <a:ext cx="90000" cy="90000"/>
          </a:xfrm>
          <a:prstGeom prst="rect">
            <a:avLst/>
          </a:prstGeom>
          <a:solidFill>
            <a:srgbClr val="C55A1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5" name="Rectangle 114"/>
          <p:cNvSpPr/>
          <p:nvPr/>
        </p:nvSpPr>
        <p:spPr>
          <a:xfrm>
            <a:off x="1787169" y="5092607"/>
            <a:ext cx="72000" cy="144000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16" name="Group 115"/>
          <p:cNvGrpSpPr/>
          <p:nvPr/>
        </p:nvGrpSpPr>
        <p:grpSpPr>
          <a:xfrm rot="5400000">
            <a:off x="-348203" y="2702639"/>
            <a:ext cx="4726540" cy="1981201"/>
            <a:chOff x="3130715" y="3329419"/>
            <a:chExt cx="4726540" cy="2075845"/>
          </a:xfrm>
        </p:grpSpPr>
        <p:sp>
          <p:nvSpPr>
            <p:cNvPr id="117" name="Rectangle 116"/>
            <p:cNvSpPr/>
            <p:nvPr/>
          </p:nvSpPr>
          <p:spPr>
            <a:xfrm>
              <a:off x="3130715" y="3329419"/>
              <a:ext cx="738845" cy="2074587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118410" y="3339241"/>
              <a:ext cx="738845" cy="2066023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9" name="Rectangle 118"/>
          <p:cNvSpPr/>
          <p:nvPr/>
        </p:nvSpPr>
        <p:spPr>
          <a:xfrm flipV="1">
            <a:off x="2490526" y="4542534"/>
            <a:ext cx="144000" cy="648000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0" name="Rectangle 119"/>
          <p:cNvSpPr/>
          <p:nvPr/>
        </p:nvSpPr>
        <p:spPr>
          <a:xfrm>
            <a:off x="2490526" y="3742607"/>
            <a:ext cx="90000" cy="792000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Rectangle 120"/>
          <p:cNvSpPr/>
          <p:nvPr/>
        </p:nvSpPr>
        <p:spPr>
          <a:xfrm>
            <a:off x="2591534" y="4153640"/>
            <a:ext cx="72000" cy="144000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2" name="Rectangle 121"/>
          <p:cNvSpPr>
            <a:spLocks noChangeAspect="1"/>
          </p:cNvSpPr>
          <p:nvPr/>
        </p:nvSpPr>
        <p:spPr>
          <a:xfrm>
            <a:off x="2514003" y="4182742"/>
            <a:ext cx="90000" cy="90000"/>
          </a:xfrm>
          <a:prstGeom prst="rect">
            <a:avLst/>
          </a:prstGeom>
          <a:solidFill>
            <a:srgbClr val="C55A1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Rectangle 122"/>
          <p:cNvSpPr/>
          <p:nvPr/>
        </p:nvSpPr>
        <p:spPr>
          <a:xfrm rot="16200000">
            <a:off x="534465" y="3038141"/>
            <a:ext cx="135173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N-well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943288" y="1412407"/>
            <a:ext cx="215990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VDD supply rail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935715" y="5589579"/>
            <a:ext cx="215990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VSS supply rail</a:t>
            </a:r>
            <a:endParaRPr lang="sv-SE" dirty="0" smtClean="0">
              <a:solidFill>
                <a:schemeClr val="tx1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H="1">
            <a:off x="5775477" y="3947411"/>
            <a:ext cx="10427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5286131" y="3762745"/>
            <a:ext cx="57815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V</a:t>
            </a:r>
            <a:r>
              <a:rPr lang="sv-SE" baseline="-25000" dirty="0" smtClean="0"/>
              <a:t>IN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816389" y="3762745"/>
            <a:ext cx="60733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V</a:t>
            </a:r>
            <a:r>
              <a:rPr lang="sv-SE" baseline="-25000" dirty="0" smtClean="0"/>
              <a:t>OUT</a:t>
            </a:r>
            <a:endParaRPr lang="sv-SE" dirty="0" smtClean="0">
              <a:solidFill>
                <a:schemeClr val="tx1"/>
              </a:solidFill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6048303" y="3673735"/>
            <a:ext cx="558279" cy="547353"/>
            <a:chOff x="7278474" y="4449275"/>
            <a:chExt cx="1022555" cy="932766"/>
          </a:xfrm>
          <a:solidFill>
            <a:schemeClr val="bg1"/>
          </a:solidFill>
        </p:grpSpPr>
        <p:sp>
          <p:nvSpPr>
            <p:cNvPr id="131" name="Isosceles Triangle 130"/>
            <p:cNvSpPr/>
            <p:nvPr/>
          </p:nvSpPr>
          <p:spPr>
            <a:xfrm rot="5400000">
              <a:off x="7213501" y="4514248"/>
              <a:ext cx="932766" cy="802819"/>
            </a:xfrm>
            <a:prstGeom prst="triangl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2" name="Oval 131"/>
            <p:cNvSpPr/>
            <p:nvPr/>
          </p:nvSpPr>
          <p:spPr>
            <a:xfrm>
              <a:off x="8089943" y="4810114"/>
              <a:ext cx="211086" cy="2110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4428799" y="5154964"/>
            <a:ext cx="82250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V</a:t>
            </a:r>
            <a:r>
              <a:rPr lang="sv-SE" baseline="-25000" dirty="0" smtClean="0"/>
              <a:t>IN</a:t>
            </a:r>
            <a:endParaRPr lang="sv-SE" dirty="0" smtClean="0">
              <a:solidFill>
                <a:schemeClr val="tx1"/>
              </a:solidFill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5098901" y="4354472"/>
            <a:ext cx="3640216" cy="1910859"/>
            <a:chOff x="5471438" y="4396808"/>
            <a:chExt cx="2366014" cy="1241992"/>
          </a:xfrm>
        </p:grpSpPr>
        <p:cxnSp>
          <p:nvCxnSpPr>
            <p:cNvPr id="135" name="Straight Connector 134"/>
            <p:cNvCxnSpPr/>
            <p:nvPr/>
          </p:nvCxnSpPr>
          <p:spPr>
            <a:xfrm flipH="1">
              <a:off x="5471438" y="5017803"/>
              <a:ext cx="23660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Isosceles Triangle 135"/>
            <p:cNvSpPr/>
            <p:nvPr/>
          </p:nvSpPr>
          <p:spPr>
            <a:xfrm rot="5400000">
              <a:off x="5966791" y="4520521"/>
              <a:ext cx="1241992" cy="99456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7" name="Oval 136"/>
            <p:cNvSpPr/>
            <p:nvPr/>
          </p:nvSpPr>
          <p:spPr>
            <a:xfrm>
              <a:off x="7095785" y="4877271"/>
              <a:ext cx="261503" cy="28106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5928470" y="3759818"/>
            <a:ext cx="57815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X2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6197537" y="5125234"/>
            <a:ext cx="57815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X10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140" name="Rectangle 45"/>
          <p:cNvSpPr>
            <a:spLocks noChangeArrowheads="1"/>
          </p:cNvSpPr>
          <p:nvPr/>
        </p:nvSpPr>
        <p:spPr bwMode="auto">
          <a:xfrm>
            <a:off x="3122029" y="1350851"/>
            <a:ext cx="221875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ST cell library, size X refers to the input cap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(and for inverters also to the driving capability)! </a:t>
            </a:r>
          </a:p>
        </p:txBody>
      </p:sp>
    </p:spTree>
    <p:extLst>
      <p:ext uri="{BB962C8B-B14F-4D97-AF65-F5344CB8AC3E}">
        <p14:creationId xmlns:p14="http://schemas.microsoft.com/office/powerpoint/2010/main" val="240529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Inverter propagation </a:t>
            </a:r>
            <a:r>
              <a:rPr lang="sv-SE" dirty="0" err="1" smtClean="0"/>
              <a:t>delay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load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23</a:t>
            </a:fld>
            <a:endParaRPr lang="sv-SE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272335"/>
              </p:ext>
            </p:extLst>
          </p:nvPr>
        </p:nvGraphicFramePr>
        <p:xfrm>
          <a:off x="1655763" y="4778375"/>
          <a:ext cx="559593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Equation" r:id="rId3" imgW="3632200" imgH="558800" progId="Equation.3">
                  <p:embed/>
                </p:oleObj>
              </mc:Choice>
              <mc:Fallback>
                <p:oleObj name="Equation" r:id="rId3" imgW="3632200" imgH="558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4778375"/>
                        <a:ext cx="5595937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1590612" y="1476000"/>
            <a:ext cx="476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Propagation delay definitions: rise and fall delays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3647109" y="1844023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t</a:t>
            </a:r>
            <a:r>
              <a:rPr lang="sv-SE" i="1" baseline="-25000" dirty="0" smtClean="0"/>
              <a:t>pdf</a:t>
            </a:r>
            <a:endParaRPr lang="en-US" i="1" dirty="0"/>
          </a:p>
        </p:txBody>
      </p:sp>
      <p:sp>
        <p:nvSpPr>
          <p:cNvPr id="127" name="Rectangle 126"/>
          <p:cNvSpPr/>
          <p:nvPr/>
        </p:nvSpPr>
        <p:spPr>
          <a:xfrm>
            <a:off x="35496" y="3389440"/>
            <a:ext cx="53089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sz="1400" dirty="0" smtClean="0"/>
              <a:t>50%</a:t>
            </a:r>
            <a:endParaRPr lang="sv-SE" sz="1400" dirty="0" smtClean="0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84031" y="5733256"/>
            <a:ext cx="817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We defined time constant tau equal to 5 ps in 65 nm CMOS technology. </a:t>
            </a:r>
            <a:r>
              <a:rPr lang="en-US" dirty="0" smtClean="0"/>
              <a:t>Furthermore, we introduced </a:t>
            </a:r>
            <a:r>
              <a:rPr lang="en-US" b="1" dirty="0" smtClean="0"/>
              <a:t>parasitic delay</a:t>
            </a:r>
            <a:r>
              <a:rPr lang="en-US" dirty="0" smtClean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inv</a:t>
            </a:r>
            <a:r>
              <a:rPr lang="en-US" dirty="0" smtClean="0"/>
              <a:t>=</a:t>
            </a:r>
            <a:r>
              <a:rPr lang="en-US" i="1" dirty="0" smtClean="0"/>
              <a:t>C</a:t>
            </a:r>
            <a:r>
              <a:rPr lang="en-US" i="1" baseline="-25000" dirty="0" smtClean="0"/>
              <a:t>D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  <a:r>
              <a:rPr lang="en-US" i="1" baseline="-25000" dirty="0" smtClean="0"/>
              <a:t>G</a:t>
            </a:r>
            <a:r>
              <a:rPr lang="en-US" dirty="0" smtClean="0"/>
              <a:t>, and </a:t>
            </a:r>
            <a:r>
              <a:rPr lang="en-US" b="1" dirty="0" smtClean="0"/>
              <a:t>electrical effort </a:t>
            </a:r>
            <a:r>
              <a:rPr lang="en-US" i="1" dirty="0" smtClean="0"/>
              <a:t>h</a:t>
            </a:r>
            <a:r>
              <a:rPr lang="en-US" dirty="0" smtClean="0"/>
              <a:t>=</a:t>
            </a:r>
            <a:r>
              <a:rPr lang="en-US" i="1" dirty="0" smtClean="0"/>
              <a:t>C</a:t>
            </a:r>
            <a:r>
              <a:rPr lang="en-US" i="1" baseline="-25000" dirty="0" smtClean="0"/>
              <a:t>L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  <a:r>
              <a:rPr lang="en-US" i="1" baseline="-25000" dirty="0" smtClean="0"/>
              <a:t>G</a:t>
            </a:r>
            <a:r>
              <a:rPr lang="en-US" dirty="0" smtClean="0"/>
              <a:t>.</a:t>
            </a:r>
            <a:endParaRPr lang="sv-SE" dirty="0" smtClean="0"/>
          </a:p>
        </p:txBody>
      </p:sp>
      <p:sp>
        <p:nvSpPr>
          <p:cNvPr id="108" name="Line 31"/>
          <p:cNvSpPr>
            <a:spLocks noChangeShapeType="1"/>
          </p:cNvSpPr>
          <p:nvPr/>
        </p:nvSpPr>
        <p:spPr bwMode="auto">
          <a:xfrm flipV="1">
            <a:off x="539552" y="3540181"/>
            <a:ext cx="21600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808706" y="3077324"/>
            <a:ext cx="82250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V</a:t>
            </a:r>
            <a:r>
              <a:rPr lang="sv-SE" baseline="-25000" dirty="0" smtClean="0"/>
              <a:t>IN</a:t>
            </a:r>
            <a:endParaRPr lang="sv-SE" dirty="0" smtClean="0"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478808" y="2276832"/>
            <a:ext cx="3640216" cy="1910859"/>
            <a:chOff x="5471438" y="4396808"/>
            <a:chExt cx="2366014" cy="1241992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5471438" y="5022834"/>
              <a:ext cx="23660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Isosceles Triangle 54"/>
            <p:cNvSpPr/>
            <p:nvPr/>
          </p:nvSpPr>
          <p:spPr>
            <a:xfrm rot="5400000">
              <a:off x="5966791" y="4520521"/>
              <a:ext cx="1241992" cy="99456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6" name="Oval 55"/>
            <p:cNvSpPr/>
            <p:nvPr/>
          </p:nvSpPr>
          <p:spPr>
            <a:xfrm>
              <a:off x="7095785" y="4911664"/>
              <a:ext cx="204182" cy="2194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6159758" y="3077324"/>
            <a:ext cx="60733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V</a:t>
            </a:r>
            <a:r>
              <a:rPr lang="sv-SE" baseline="-25000" dirty="0" smtClean="0"/>
              <a:t>OUT</a:t>
            </a:r>
            <a:endParaRPr lang="sv-SE" dirty="0" smtClean="0">
              <a:solidFill>
                <a:schemeClr val="tx1"/>
              </a:solidFill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5544246" y="3240000"/>
            <a:ext cx="470637" cy="1045041"/>
            <a:chOff x="5544246" y="3224985"/>
            <a:chExt cx="470637" cy="1045041"/>
          </a:xfrm>
        </p:grpSpPr>
        <p:sp>
          <p:nvSpPr>
            <p:cNvPr id="59" name="Line 8"/>
            <p:cNvSpPr>
              <a:spLocks noChangeShapeType="1"/>
            </p:cNvSpPr>
            <p:nvPr/>
          </p:nvSpPr>
          <p:spPr bwMode="auto">
            <a:xfrm>
              <a:off x="5544246" y="3692216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5544246" y="3802841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 flipH="1">
              <a:off x="5779564" y="3224985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"/>
            <p:cNvSpPr>
              <a:spLocks noChangeShapeType="1"/>
            </p:cNvSpPr>
            <p:nvPr/>
          </p:nvSpPr>
          <p:spPr bwMode="auto">
            <a:xfrm flipH="1">
              <a:off x="5779564" y="3812119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5707564" y="4270026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6014883" y="3572976"/>
            <a:ext cx="60733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i="1" dirty="0"/>
              <a:t>C</a:t>
            </a:r>
            <a:r>
              <a:rPr lang="sv-SE" i="1" baseline="-25000" dirty="0" smtClean="0"/>
              <a:t>L</a:t>
            </a:r>
            <a:endParaRPr lang="sv-SE" i="1" dirty="0" smtClean="0">
              <a:solidFill>
                <a:schemeClr val="tx1"/>
              </a:solidFill>
            </a:endParaRPr>
          </a:p>
        </p:txBody>
      </p:sp>
      <p:grpSp>
        <p:nvGrpSpPr>
          <p:cNvPr id="70" name="Group 69"/>
          <p:cNvGrpSpPr>
            <a:grpSpLocks/>
          </p:cNvGrpSpPr>
          <p:nvPr/>
        </p:nvGrpSpPr>
        <p:grpSpPr>
          <a:xfrm>
            <a:off x="539552" y="3232259"/>
            <a:ext cx="2161512" cy="576000"/>
            <a:chOff x="1043608" y="2132856"/>
            <a:chExt cx="4637352" cy="1224136"/>
          </a:xfrm>
        </p:grpSpPr>
        <p:sp>
          <p:nvSpPr>
            <p:cNvPr id="99" name="Line 31"/>
            <p:cNvSpPr>
              <a:spLocks noChangeShapeType="1"/>
            </p:cNvSpPr>
            <p:nvPr/>
          </p:nvSpPr>
          <p:spPr bwMode="auto">
            <a:xfrm flipV="1">
              <a:off x="1043608" y="3356992"/>
              <a:ext cx="50405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31"/>
            <p:cNvSpPr>
              <a:spLocks noChangeShapeType="1"/>
            </p:cNvSpPr>
            <p:nvPr/>
          </p:nvSpPr>
          <p:spPr bwMode="auto">
            <a:xfrm flipV="1">
              <a:off x="2051720" y="2132856"/>
              <a:ext cx="136815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1"/>
            <p:cNvSpPr>
              <a:spLocks noChangeShapeType="1"/>
            </p:cNvSpPr>
            <p:nvPr/>
          </p:nvSpPr>
          <p:spPr bwMode="auto">
            <a:xfrm flipH="1">
              <a:off x="1547664" y="2132856"/>
              <a:ext cx="504056" cy="1224136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31"/>
            <p:cNvSpPr>
              <a:spLocks noChangeShapeType="1"/>
            </p:cNvSpPr>
            <p:nvPr/>
          </p:nvSpPr>
          <p:spPr bwMode="auto">
            <a:xfrm>
              <a:off x="3419872" y="2132856"/>
              <a:ext cx="504056" cy="1224136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31"/>
            <p:cNvSpPr>
              <a:spLocks noChangeShapeType="1"/>
            </p:cNvSpPr>
            <p:nvPr/>
          </p:nvSpPr>
          <p:spPr bwMode="auto">
            <a:xfrm flipV="1">
              <a:off x="3923927" y="3356992"/>
              <a:ext cx="1757033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>
            <a:grpSpLocks/>
          </p:cNvGrpSpPr>
          <p:nvPr/>
        </p:nvGrpSpPr>
        <p:grpSpPr>
          <a:xfrm flipV="1">
            <a:off x="6767096" y="3232259"/>
            <a:ext cx="2160000" cy="576000"/>
            <a:chOff x="683568" y="2132856"/>
            <a:chExt cx="4637352" cy="1224136"/>
          </a:xfrm>
        </p:grpSpPr>
        <p:sp>
          <p:nvSpPr>
            <p:cNvPr id="90" name="Line 31"/>
            <p:cNvSpPr>
              <a:spLocks noChangeShapeType="1"/>
            </p:cNvSpPr>
            <p:nvPr/>
          </p:nvSpPr>
          <p:spPr bwMode="auto">
            <a:xfrm flipV="1">
              <a:off x="683568" y="3356992"/>
              <a:ext cx="864096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31"/>
            <p:cNvSpPr>
              <a:spLocks noChangeShapeType="1"/>
            </p:cNvSpPr>
            <p:nvPr/>
          </p:nvSpPr>
          <p:spPr bwMode="auto">
            <a:xfrm flipV="1">
              <a:off x="2051720" y="2132856"/>
              <a:ext cx="136815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31"/>
            <p:cNvSpPr>
              <a:spLocks noChangeShapeType="1"/>
            </p:cNvSpPr>
            <p:nvPr/>
          </p:nvSpPr>
          <p:spPr bwMode="auto">
            <a:xfrm flipH="1">
              <a:off x="1547664" y="2132856"/>
              <a:ext cx="504056" cy="122413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31"/>
            <p:cNvSpPr>
              <a:spLocks noChangeShapeType="1"/>
            </p:cNvSpPr>
            <p:nvPr/>
          </p:nvSpPr>
          <p:spPr bwMode="auto">
            <a:xfrm>
              <a:off x="3419872" y="2132856"/>
              <a:ext cx="504056" cy="122413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31"/>
            <p:cNvSpPr>
              <a:spLocks noChangeShapeType="1"/>
            </p:cNvSpPr>
            <p:nvPr/>
          </p:nvSpPr>
          <p:spPr bwMode="auto">
            <a:xfrm flipV="1">
              <a:off x="3923927" y="3356992"/>
              <a:ext cx="1396993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Line 6"/>
          <p:cNvSpPr>
            <a:spLocks noChangeShapeType="1"/>
          </p:cNvSpPr>
          <p:nvPr/>
        </p:nvSpPr>
        <p:spPr bwMode="auto">
          <a:xfrm flipH="1" flipV="1">
            <a:off x="889802" y="2124000"/>
            <a:ext cx="0" cy="1620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6"/>
          <p:cNvSpPr>
            <a:spLocks noChangeShapeType="1"/>
          </p:cNvSpPr>
          <p:nvPr/>
        </p:nvSpPr>
        <p:spPr bwMode="auto">
          <a:xfrm flipH="1" flipV="1">
            <a:off x="7295273" y="2124000"/>
            <a:ext cx="0" cy="1620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31"/>
          <p:cNvSpPr>
            <a:spLocks noChangeShapeType="1"/>
          </p:cNvSpPr>
          <p:nvPr/>
        </p:nvSpPr>
        <p:spPr bwMode="auto">
          <a:xfrm flipV="1">
            <a:off x="891969" y="2204824"/>
            <a:ext cx="6408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4506333" y="434203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t</a:t>
            </a:r>
            <a:r>
              <a:rPr lang="sv-SE" i="1" baseline="-25000" dirty="0" smtClean="0"/>
              <a:t>pdr</a:t>
            </a:r>
            <a:endParaRPr lang="en-US" i="1" dirty="0"/>
          </a:p>
        </p:txBody>
      </p:sp>
      <p:sp>
        <p:nvSpPr>
          <p:cNvPr id="114" name="Line 6"/>
          <p:cNvSpPr>
            <a:spLocks noChangeShapeType="1"/>
          </p:cNvSpPr>
          <p:nvPr/>
        </p:nvSpPr>
        <p:spPr bwMode="auto">
          <a:xfrm flipH="1" flipV="1">
            <a:off x="1769484" y="3298098"/>
            <a:ext cx="0" cy="1224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6"/>
          <p:cNvSpPr>
            <a:spLocks noChangeShapeType="1"/>
          </p:cNvSpPr>
          <p:nvPr/>
        </p:nvSpPr>
        <p:spPr bwMode="auto">
          <a:xfrm flipH="1" flipV="1">
            <a:off x="8174955" y="3298098"/>
            <a:ext cx="0" cy="1224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31"/>
          <p:cNvSpPr>
            <a:spLocks noChangeShapeType="1"/>
          </p:cNvSpPr>
          <p:nvPr/>
        </p:nvSpPr>
        <p:spPr bwMode="auto">
          <a:xfrm flipV="1">
            <a:off x="1757451" y="4414042"/>
            <a:ext cx="6408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31"/>
          <p:cNvSpPr>
            <a:spLocks noChangeShapeType="1"/>
          </p:cNvSpPr>
          <p:nvPr/>
        </p:nvSpPr>
        <p:spPr bwMode="auto">
          <a:xfrm flipV="1">
            <a:off x="6767096" y="3540181"/>
            <a:ext cx="21600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431268" y="3240000"/>
            <a:ext cx="1860812" cy="612000"/>
            <a:chOff x="3431268" y="3240000"/>
            <a:chExt cx="1860812" cy="612000"/>
          </a:xfrm>
        </p:grpSpPr>
        <p:cxnSp>
          <p:nvCxnSpPr>
            <p:cNvPr id="117" name="Straight Connector 116"/>
            <p:cNvCxnSpPr/>
            <p:nvPr/>
          </p:nvCxnSpPr>
          <p:spPr>
            <a:xfrm flipH="1">
              <a:off x="3431268" y="3240000"/>
              <a:ext cx="3914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23"/>
            <p:cNvGrpSpPr>
              <a:grpSpLocks noChangeAspect="1"/>
            </p:cNvGrpSpPr>
            <p:nvPr/>
          </p:nvGrpSpPr>
          <p:grpSpPr>
            <a:xfrm>
              <a:off x="3507451" y="3240000"/>
              <a:ext cx="275616" cy="612000"/>
              <a:chOff x="5517774" y="3400455"/>
              <a:chExt cx="470637" cy="1045041"/>
            </a:xfrm>
          </p:grpSpPr>
          <p:sp>
            <p:nvSpPr>
              <p:cNvPr id="119" name="Line 8"/>
              <p:cNvSpPr>
                <a:spLocks noChangeShapeType="1"/>
              </p:cNvSpPr>
              <p:nvPr/>
            </p:nvSpPr>
            <p:spPr bwMode="auto">
              <a:xfrm>
                <a:off x="5517774" y="3867686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7"/>
              <p:cNvSpPr>
                <a:spLocks noChangeShapeType="1"/>
              </p:cNvSpPr>
              <p:nvPr/>
            </p:nvSpPr>
            <p:spPr bwMode="auto">
              <a:xfrm>
                <a:off x="5517774" y="3978311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6"/>
              <p:cNvSpPr>
                <a:spLocks noChangeShapeType="1"/>
              </p:cNvSpPr>
              <p:nvPr/>
            </p:nvSpPr>
            <p:spPr bwMode="auto">
              <a:xfrm flipH="1">
                <a:off x="5753092" y="3400455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6"/>
              <p:cNvSpPr>
                <a:spLocks noChangeShapeType="1"/>
              </p:cNvSpPr>
              <p:nvPr/>
            </p:nvSpPr>
            <p:spPr bwMode="auto">
              <a:xfrm flipH="1">
                <a:off x="5753092" y="3987589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7"/>
              <p:cNvSpPr>
                <a:spLocks noChangeShapeType="1"/>
              </p:cNvSpPr>
              <p:nvPr/>
            </p:nvSpPr>
            <p:spPr bwMode="auto">
              <a:xfrm>
                <a:off x="5681092" y="4445496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5" name="Rectangle 124"/>
            <p:cNvSpPr/>
            <p:nvPr/>
          </p:nvSpPr>
          <p:spPr>
            <a:xfrm>
              <a:off x="3604622" y="3453938"/>
              <a:ext cx="6073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i="1" dirty="0" smtClean="0"/>
                <a:t>C</a:t>
              </a:r>
              <a:r>
                <a:rPr lang="sv-SE" i="1" baseline="-25000" dirty="0"/>
                <a:t>G</a:t>
              </a:r>
              <a:endParaRPr lang="sv-SE" i="1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29" name="Group 128"/>
            <p:cNvGrpSpPr>
              <a:grpSpLocks noChangeAspect="1"/>
            </p:cNvGrpSpPr>
            <p:nvPr/>
          </p:nvGrpSpPr>
          <p:grpSpPr>
            <a:xfrm>
              <a:off x="4584416" y="3240000"/>
              <a:ext cx="275616" cy="612000"/>
              <a:chOff x="5517774" y="3400455"/>
              <a:chExt cx="470637" cy="1045041"/>
            </a:xfrm>
          </p:grpSpPr>
          <p:sp>
            <p:nvSpPr>
              <p:cNvPr id="130" name="Line 8"/>
              <p:cNvSpPr>
                <a:spLocks noChangeShapeType="1"/>
              </p:cNvSpPr>
              <p:nvPr/>
            </p:nvSpPr>
            <p:spPr bwMode="auto">
              <a:xfrm>
                <a:off x="5517774" y="3867686"/>
                <a:ext cx="470637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7"/>
              <p:cNvSpPr>
                <a:spLocks noChangeShapeType="1"/>
              </p:cNvSpPr>
              <p:nvPr/>
            </p:nvSpPr>
            <p:spPr bwMode="auto">
              <a:xfrm>
                <a:off x="5517774" y="3978311"/>
                <a:ext cx="470637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6"/>
              <p:cNvSpPr>
                <a:spLocks noChangeShapeType="1"/>
              </p:cNvSpPr>
              <p:nvPr/>
            </p:nvSpPr>
            <p:spPr bwMode="auto">
              <a:xfrm flipH="1">
                <a:off x="5753092" y="3400455"/>
                <a:ext cx="0" cy="457907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6"/>
              <p:cNvSpPr>
                <a:spLocks noChangeShapeType="1"/>
              </p:cNvSpPr>
              <p:nvPr/>
            </p:nvSpPr>
            <p:spPr bwMode="auto">
              <a:xfrm flipH="1">
                <a:off x="5753092" y="3987589"/>
                <a:ext cx="0" cy="457907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7"/>
              <p:cNvSpPr>
                <a:spLocks noChangeShapeType="1"/>
              </p:cNvSpPr>
              <p:nvPr/>
            </p:nvSpPr>
            <p:spPr bwMode="auto">
              <a:xfrm>
                <a:off x="5681092" y="4445496"/>
                <a:ext cx="144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35" name="Straight Connector 134"/>
            <p:cNvCxnSpPr/>
            <p:nvPr/>
          </p:nvCxnSpPr>
          <p:spPr>
            <a:xfrm flipH="1">
              <a:off x="4540568" y="3240000"/>
              <a:ext cx="39147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135"/>
            <p:cNvSpPr/>
            <p:nvPr/>
          </p:nvSpPr>
          <p:spPr>
            <a:xfrm>
              <a:off x="4684742" y="3453938"/>
              <a:ext cx="6073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i="1" dirty="0" smtClean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sv-SE" i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  <a:endParaRPr lang="sv-SE" i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43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Inverter propagation delay model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24</a:t>
            </a:fld>
            <a:endParaRPr lang="sv-SE"/>
          </a:p>
        </p:txBody>
      </p:sp>
      <p:sp>
        <p:nvSpPr>
          <p:cNvPr id="73" name="TextBox 72"/>
          <p:cNvSpPr txBox="1"/>
          <p:nvPr/>
        </p:nvSpPr>
        <p:spPr>
          <a:xfrm>
            <a:off x="1590612" y="1476000"/>
            <a:ext cx="602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Two-port electrical representation of propagation delay model</a:t>
            </a:r>
            <a:endParaRPr lang="en-US" dirty="0"/>
          </a:p>
        </p:txBody>
      </p: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1676958" y="2852935"/>
            <a:ext cx="5790084" cy="1835992"/>
            <a:chOff x="3307866" y="3518909"/>
            <a:chExt cx="5058457" cy="1603999"/>
          </a:xfrm>
        </p:grpSpPr>
        <p:sp>
          <p:nvSpPr>
            <p:cNvPr id="66" name="Rectangle 30"/>
            <p:cNvSpPr>
              <a:spLocks noChangeArrowheads="1"/>
            </p:cNvSpPr>
            <p:nvPr/>
          </p:nvSpPr>
          <p:spPr bwMode="auto">
            <a:xfrm>
              <a:off x="3307866" y="3709779"/>
              <a:ext cx="317087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Rectangle 29"/>
            <p:cNvSpPr>
              <a:spLocks noChangeArrowheads="1"/>
            </p:cNvSpPr>
            <p:nvPr/>
          </p:nvSpPr>
          <p:spPr bwMode="auto">
            <a:xfrm>
              <a:off x="7888196" y="3731551"/>
              <a:ext cx="478127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OUT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7888196" y="4797152"/>
              <a:ext cx="319584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3689970" y="4285827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004688" y="4369929"/>
              <a:ext cx="470637" cy="110625"/>
              <a:chOff x="2403454" y="2753789"/>
              <a:chExt cx="644161" cy="84110"/>
            </a:xfrm>
          </p:grpSpPr>
          <p:sp>
            <p:nvSpPr>
              <p:cNvPr id="137" name="Line 8"/>
              <p:cNvSpPr>
                <a:spLocks noChangeShapeType="1"/>
              </p:cNvSpPr>
              <p:nvPr/>
            </p:nvSpPr>
            <p:spPr bwMode="auto">
              <a:xfrm>
                <a:off x="2403454" y="275378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7"/>
              <p:cNvSpPr>
                <a:spLocks noChangeShapeType="1"/>
              </p:cNvSpPr>
              <p:nvPr/>
            </p:nvSpPr>
            <p:spPr bwMode="auto">
              <a:xfrm>
                <a:off x="2403454" y="283789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H="1">
              <a:off x="7239679" y="3902689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H="1">
              <a:off x="7239675" y="448982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994815" y="4369074"/>
              <a:ext cx="470637" cy="110625"/>
              <a:chOff x="2403454" y="2753789"/>
              <a:chExt cx="644161" cy="84110"/>
            </a:xfrm>
          </p:grpSpPr>
          <p:sp>
            <p:nvSpPr>
              <p:cNvPr id="107" name="Line 8"/>
              <p:cNvSpPr>
                <a:spLocks noChangeShapeType="1"/>
              </p:cNvSpPr>
              <p:nvPr/>
            </p:nvSpPr>
            <p:spPr bwMode="auto">
              <a:xfrm>
                <a:off x="2403454" y="275378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7"/>
              <p:cNvSpPr>
                <a:spLocks noChangeShapeType="1"/>
              </p:cNvSpPr>
              <p:nvPr/>
            </p:nvSpPr>
            <p:spPr bwMode="auto">
              <a:xfrm>
                <a:off x="2403454" y="283789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Line 6"/>
            <p:cNvSpPr>
              <a:spLocks noChangeShapeType="1"/>
            </p:cNvSpPr>
            <p:nvPr/>
          </p:nvSpPr>
          <p:spPr bwMode="auto">
            <a:xfrm flipH="1">
              <a:off x="4229806" y="390184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6"/>
            <p:cNvSpPr>
              <a:spLocks noChangeShapeType="1"/>
            </p:cNvSpPr>
            <p:nvPr/>
          </p:nvSpPr>
          <p:spPr bwMode="auto">
            <a:xfrm flipH="1">
              <a:off x="4229802" y="4488977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31"/>
            <p:cNvSpPr>
              <a:spLocks noChangeShapeType="1"/>
            </p:cNvSpPr>
            <p:nvPr/>
          </p:nvSpPr>
          <p:spPr bwMode="auto">
            <a:xfrm flipV="1">
              <a:off x="3677079" y="4947730"/>
              <a:ext cx="41147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 flipV="1">
              <a:off x="6097011" y="3899491"/>
              <a:ext cx="169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43"/>
            <p:cNvSpPr>
              <a:spLocks noChangeShapeType="1"/>
            </p:cNvSpPr>
            <p:nvPr/>
          </p:nvSpPr>
          <p:spPr bwMode="auto">
            <a:xfrm flipH="1">
              <a:off x="5844959" y="4005064"/>
              <a:ext cx="0" cy="936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3307866" y="4797152"/>
              <a:ext cx="319584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" name="Line 31"/>
            <p:cNvSpPr>
              <a:spLocks noChangeShapeType="1"/>
            </p:cNvSpPr>
            <p:nvPr/>
          </p:nvSpPr>
          <p:spPr bwMode="auto">
            <a:xfrm flipV="1">
              <a:off x="3677079" y="3895819"/>
              <a:ext cx="72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6"/>
            <p:cNvSpPr>
              <a:spLocks noChangeShapeType="1"/>
            </p:cNvSpPr>
            <p:nvPr/>
          </p:nvSpPr>
          <p:spPr bwMode="auto">
            <a:xfrm flipH="1">
              <a:off x="5771904" y="3895819"/>
              <a:ext cx="325108" cy="1693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5" name="Line 15"/>
            <p:cNvSpPr>
              <a:spLocks noChangeAspect="1" noChangeShapeType="1"/>
            </p:cNvSpPr>
            <p:nvPr/>
          </p:nvSpPr>
          <p:spPr bwMode="auto">
            <a:xfrm>
              <a:off x="5868000" y="3852000"/>
              <a:ext cx="180000" cy="2437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7555856" y="4285827"/>
              <a:ext cx="400520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254756" y="3518909"/>
              <a:ext cx="765516" cy="488582"/>
              <a:chOff x="6254756" y="3518909"/>
              <a:chExt cx="765516" cy="488582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6385513" y="3791491"/>
                <a:ext cx="504000" cy="21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36000" rtlCol="0" anchor="ctr"/>
              <a:lstStyle/>
              <a:p>
                <a:pPr algn="ctr"/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9"/>
              <p:cNvSpPr>
                <a:spLocks noChangeArrowheads="1"/>
              </p:cNvSpPr>
              <p:nvPr/>
            </p:nvSpPr>
            <p:spPr bwMode="auto">
              <a:xfrm rot="10800000" flipV="1">
                <a:off x="6254756" y="3518909"/>
                <a:ext cx="765516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R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755455" y="3883543"/>
              <a:ext cx="1040673" cy="1058322"/>
              <a:chOff x="4841782" y="3883543"/>
              <a:chExt cx="1040673" cy="1058322"/>
            </a:xfrm>
          </p:grpSpPr>
          <p:sp>
            <p:nvSpPr>
              <p:cNvPr id="89" name="Line 43"/>
              <p:cNvSpPr>
                <a:spLocks noChangeShapeType="1"/>
              </p:cNvSpPr>
              <p:nvPr/>
            </p:nvSpPr>
            <p:spPr bwMode="auto">
              <a:xfrm flipH="1">
                <a:off x="5342455" y="3892369"/>
                <a:ext cx="0" cy="4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Line 35"/>
              <p:cNvSpPr>
                <a:spLocks noChangeShapeType="1"/>
              </p:cNvSpPr>
              <p:nvPr/>
            </p:nvSpPr>
            <p:spPr bwMode="auto">
              <a:xfrm flipH="1">
                <a:off x="5342455" y="4473865"/>
                <a:ext cx="0" cy="4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32"/>
              <p:cNvSpPr>
                <a:spLocks noChangeShapeType="1"/>
              </p:cNvSpPr>
              <p:nvPr/>
            </p:nvSpPr>
            <p:spPr bwMode="auto">
              <a:xfrm flipH="1">
                <a:off x="5342455" y="3883543"/>
                <a:ext cx="54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16"/>
              <p:cNvSpPr>
                <a:spLocks noChangeShapeType="1"/>
              </p:cNvSpPr>
              <p:nvPr/>
            </p:nvSpPr>
            <p:spPr bwMode="auto">
              <a:xfrm flipH="1">
                <a:off x="5043837" y="4366945"/>
                <a:ext cx="5972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15"/>
              <p:cNvSpPr>
                <a:spLocks noChangeShapeType="1"/>
              </p:cNvSpPr>
              <p:nvPr/>
            </p:nvSpPr>
            <p:spPr bwMode="auto">
              <a:xfrm flipH="1">
                <a:off x="5193146" y="4472331"/>
                <a:ext cx="2986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27"/>
              <p:cNvSpPr>
                <a:spLocks noChangeArrowheads="1"/>
              </p:cNvSpPr>
              <p:nvPr/>
            </p:nvSpPr>
            <p:spPr bwMode="auto">
              <a:xfrm rot="10800000" flipV="1">
                <a:off x="4841782" y="4304128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621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Logic gate propagation delay model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2018-09-18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25</a:t>
            </a:fld>
            <a:endParaRPr lang="sv-SE" dirty="0"/>
          </a:p>
        </p:txBody>
      </p:sp>
      <p:sp>
        <p:nvSpPr>
          <p:cNvPr id="73" name="TextBox 72"/>
          <p:cNvSpPr txBox="1"/>
          <p:nvPr/>
        </p:nvSpPr>
        <p:spPr>
          <a:xfrm>
            <a:off x="1754322" y="1476000"/>
            <a:ext cx="606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Now we want to apply the same model to any CMOS logic gate</a:t>
            </a:r>
            <a:endParaRPr lang="en-US" dirty="0"/>
          </a:p>
        </p:txBody>
      </p: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3294073" y="4077073"/>
            <a:ext cx="5352715" cy="1735864"/>
            <a:chOff x="3307866" y="3482471"/>
            <a:chExt cx="5058457" cy="1640437"/>
          </a:xfrm>
        </p:grpSpPr>
        <p:sp>
          <p:nvSpPr>
            <p:cNvPr id="66" name="Rectangle 30"/>
            <p:cNvSpPr>
              <a:spLocks noChangeArrowheads="1"/>
            </p:cNvSpPr>
            <p:nvPr/>
          </p:nvSpPr>
          <p:spPr bwMode="auto">
            <a:xfrm>
              <a:off x="3307866" y="3709779"/>
              <a:ext cx="317087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Rectangle 29"/>
            <p:cNvSpPr>
              <a:spLocks noChangeArrowheads="1"/>
            </p:cNvSpPr>
            <p:nvPr/>
          </p:nvSpPr>
          <p:spPr bwMode="auto">
            <a:xfrm>
              <a:off x="7888196" y="3731551"/>
              <a:ext cx="478127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OUT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7888196" y="4797152"/>
              <a:ext cx="319584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3662686" y="4285827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i="1" dirty="0" smtClean="0"/>
                <a:t>C</a:t>
              </a:r>
              <a:r>
                <a:rPr lang="sv-SE" i="1" baseline="-25000" dirty="0" smtClean="0"/>
                <a:t>IN</a:t>
              </a:r>
              <a:endParaRPr lang="en-US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004688" y="4369929"/>
              <a:ext cx="470637" cy="110625"/>
              <a:chOff x="2403454" y="2753789"/>
              <a:chExt cx="644161" cy="84110"/>
            </a:xfrm>
          </p:grpSpPr>
          <p:sp>
            <p:nvSpPr>
              <p:cNvPr id="137" name="Line 8"/>
              <p:cNvSpPr>
                <a:spLocks noChangeShapeType="1"/>
              </p:cNvSpPr>
              <p:nvPr/>
            </p:nvSpPr>
            <p:spPr bwMode="auto">
              <a:xfrm>
                <a:off x="2403454" y="275378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7"/>
              <p:cNvSpPr>
                <a:spLocks noChangeShapeType="1"/>
              </p:cNvSpPr>
              <p:nvPr/>
            </p:nvSpPr>
            <p:spPr bwMode="auto">
              <a:xfrm>
                <a:off x="2403454" y="283789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H="1">
              <a:off x="7239679" y="3902689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H="1">
              <a:off x="7239675" y="448982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994815" y="4369074"/>
              <a:ext cx="470637" cy="110625"/>
              <a:chOff x="2403454" y="2753789"/>
              <a:chExt cx="644161" cy="84110"/>
            </a:xfrm>
          </p:grpSpPr>
          <p:sp>
            <p:nvSpPr>
              <p:cNvPr id="107" name="Line 8"/>
              <p:cNvSpPr>
                <a:spLocks noChangeShapeType="1"/>
              </p:cNvSpPr>
              <p:nvPr/>
            </p:nvSpPr>
            <p:spPr bwMode="auto">
              <a:xfrm>
                <a:off x="2403454" y="275378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7"/>
              <p:cNvSpPr>
                <a:spLocks noChangeShapeType="1"/>
              </p:cNvSpPr>
              <p:nvPr/>
            </p:nvSpPr>
            <p:spPr bwMode="auto">
              <a:xfrm>
                <a:off x="2403454" y="283789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Line 6"/>
            <p:cNvSpPr>
              <a:spLocks noChangeShapeType="1"/>
            </p:cNvSpPr>
            <p:nvPr/>
          </p:nvSpPr>
          <p:spPr bwMode="auto">
            <a:xfrm flipH="1">
              <a:off x="4229806" y="390184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6"/>
            <p:cNvSpPr>
              <a:spLocks noChangeShapeType="1"/>
            </p:cNvSpPr>
            <p:nvPr/>
          </p:nvSpPr>
          <p:spPr bwMode="auto">
            <a:xfrm flipH="1">
              <a:off x="4229802" y="4488977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31"/>
            <p:cNvSpPr>
              <a:spLocks noChangeShapeType="1"/>
            </p:cNvSpPr>
            <p:nvPr/>
          </p:nvSpPr>
          <p:spPr bwMode="auto">
            <a:xfrm flipV="1">
              <a:off x="3677079" y="4947730"/>
              <a:ext cx="41147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 flipV="1">
              <a:off x="6097011" y="3899491"/>
              <a:ext cx="169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43"/>
            <p:cNvSpPr>
              <a:spLocks noChangeShapeType="1"/>
            </p:cNvSpPr>
            <p:nvPr/>
          </p:nvSpPr>
          <p:spPr bwMode="auto">
            <a:xfrm flipH="1">
              <a:off x="5844959" y="4005064"/>
              <a:ext cx="0" cy="936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3307866" y="4797152"/>
              <a:ext cx="319584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" name="Line 31"/>
            <p:cNvSpPr>
              <a:spLocks noChangeShapeType="1"/>
            </p:cNvSpPr>
            <p:nvPr/>
          </p:nvSpPr>
          <p:spPr bwMode="auto">
            <a:xfrm flipV="1">
              <a:off x="3677079" y="3895819"/>
              <a:ext cx="72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6"/>
            <p:cNvSpPr>
              <a:spLocks noChangeShapeType="1"/>
            </p:cNvSpPr>
            <p:nvPr/>
          </p:nvSpPr>
          <p:spPr bwMode="auto">
            <a:xfrm flipH="1">
              <a:off x="5771904" y="3895819"/>
              <a:ext cx="325108" cy="1693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5" name="Line 15"/>
            <p:cNvSpPr>
              <a:spLocks noChangeAspect="1" noChangeShapeType="1"/>
            </p:cNvSpPr>
            <p:nvPr/>
          </p:nvSpPr>
          <p:spPr bwMode="auto">
            <a:xfrm>
              <a:off x="5868000" y="3852000"/>
              <a:ext cx="180000" cy="2437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7555856" y="4285827"/>
              <a:ext cx="571403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i="1" dirty="0" smtClean="0"/>
                <a:t>C</a:t>
              </a:r>
              <a:r>
                <a:rPr lang="sv-SE" i="1" baseline="-25000" dirty="0" smtClean="0"/>
                <a:t>par</a:t>
              </a:r>
              <a:endParaRPr lang="sv-SE" i="1" baseline="-25000" dirty="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254756" y="3482471"/>
              <a:ext cx="765516" cy="525020"/>
              <a:chOff x="6254756" y="3482471"/>
              <a:chExt cx="765516" cy="525020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6385513" y="3791491"/>
                <a:ext cx="504000" cy="21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36000" rtlCol="0" anchor="ctr"/>
              <a:lstStyle/>
              <a:p>
                <a:pPr algn="ctr"/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9"/>
              <p:cNvSpPr>
                <a:spLocks noChangeArrowheads="1"/>
              </p:cNvSpPr>
              <p:nvPr/>
            </p:nvSpPr>
            <p:spPr bwMode="auto">
              <a:xfrm rot="10800000" flipV="1">
                <a:off x="6254756" y="3482471"/>
                <a:ext cx="765516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R</a:t>
                </a:r>
                <a:r>
                  <a:rPr lang="en-US" i="1" baseline="-25000" dirty="0" err="1"/>
                  <a:t>eff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755455" y="3883543"/>
              <a:ext cx="1040673" cy="1058322"/>
              <a:chOff x="4841782" y="3883543"/>
              <a:chExt cx="1040673" cy="1058322"/>
            </a:xfrm>
          </p:grpSpPr>
          <p:sp>
            <p:nvSpPr>
              <p:cNvPr id="89" name="Line 43"/>
              <p:cNvSpPr>
                <a:spLocks noChangeShapeType="1"/>
              </p:cNvSpPr>
              <p:nvPr/>
            </p:nvSpPr>
            <p:spPr bwMode="auto">
              <a:xfrm flipH="1">
                <a:off x="5342455" y="3892369"/>
                <a:ext cx="0" cy="4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Line 35"/>
              <p:cNvSpPr>
                <a:spLocks noChangeShapeType="1"/>
              </p:cNvSpPr>
              <p:nvPr/>
            </p:nvSpPr>
            <p:spPr bwMode="auto">
              <a:xfrm flipH="1">
                <a:off x="5342455" y="4473865"/>
                <a:ext cx="0" cy="4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32"/>
              <p:cNvSpPr>
                <a:spLocks noChangeShapeType="1"/>
              </p:cNvSpPr>
              <p:nvPr/>
            </p:nvSpPr>
            <p:spPr bwMode="auto">
              <a:xfrm flipH="1">
                <a:off x="5342455" y="3883543"/>
                <a:ext cx="54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16"/>
              <p:cNvSpPr>
                <a:spLocks noChangeShapeType="1"/>
              </p:cNvSpPr>
              <p:nvPr/>
            </p:nvSpPr>
            <p:spPr bwMode="auto">
              <a:xfrm flipH="1">
                <a:off x="5043837" y="4366945"/>
                <a:ext cx="597236" cy="117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15"/>
              <p:cNvSpPr>
                <a:spLocks noChangeShapeType="1"/>
              </p:cNvSpPr>
              <p:nvPr/>
            </p:nvSpPr>
            <p:spPr bwMode="auto">
              <a:xfrm flipH="1">
                <a:off x="5193146" y="4472331"/>
                <a:ext cx="2986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27"/>
              <p:cNvSpPr>
                <a:spLocks noChangeArrowheads="1"/>
              </p:cNvSpPr>
              <p:nvPr/>
            </p:nvSpPr>
            <p:spPr bwMode="auto">
              <a:xfrm rot="10800000" flipV="1">
                <a:off x="4841782" y="4304128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159" name="TextBox 158"/>
          <p:cNvSpPr txBox="1"/>
          <p:nvPr/>
        </p:nvSpPr>
        <p:spPr>
          <a:xfrm>
            <a:off x="3690379" y="2060848"/>
            <a:ext cx="4770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pull-up and pull-down networks may have many different paths, but we want to design for equal effective resistance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eff</a:t>
            </a:r>
            <a:r>
              <a:rPr lang="en-US" dirty="0" smtClean="0"/>
              <a:t>  in all paths! </a:t>
            </a:r>
          </a:p>
          <a:p>
            <a:r>
              <a:rPr lang="en-US" dirty="0" smtClean="0"/>
              <a:t>But . . . what price do we have to pay for this in terms of input capacitance, </a:t>
            </a:r>
            <a:r>
              <a:rPr lang="sv-SE" i="1" dirty="0" smtClean="0"/>
              <a:t>C</a:t>
            </a:r>
            <a:r>
              <a:rPr lang="sv-SE" i="1" baseline="-25000" dirty="0" smtClean="0"/>
              <a:t>IN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And in parasitic capacitance, </a:t>
            </a:r>
            <a:r>
              <a:rPr lang="sv-SE" i="1" dirty="0" smtClean="0"/>
              <a:t>C</a:t>
            </a:r>
            <a:r>
              <a:rPr lang="sv-SE" i="1" baseline="-25000" dirty="0" smtClean="0"/>
              <a:t>par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1685717" y="2204864"/>
            <a:ext cx="0" cy="30341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1555846" y="2132856"/>
            <a:ext cx="221785" cy="1651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29" idx="3"/>
          </p:cNvCxnSpPr>
          <p:nvPr/>
        </p:nvCxnSpPr>
        <p:spPr>
          <a:xfrm flipH="1" flipV="1">
            <a:off x="1678136" y="2203811"/>
            <a:ext cx="0" cy="31376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623077" y="1988840"/>
            <a:ext cx="11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VDD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23077" y="5254234"/>
            <a:ext cx="11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VSS</a:t>
            </a:r>
          </a:p>
        </p:txBody>
      </p:sp>
      <p:cxnSp>
        <p:nvCxnSpPr>
          <p:cNvPr id="121" name="Straight Connector 120"/>
          <p:cNvCxnSpPr/>
          <p:nvPr/>
        </p:nvCxnSpPr>
        <p:spPr>
          <a:xfrm flipV="1">
            <a:off x="1498136" y="2095660"/>
            <a:ext cx="341366" cy="2196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95536" y="3833747"/>
            <a:ext cx="490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902421" y="3138161"/>
            <a:ext cx="0" cy="139117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902421" y="3141115"/>
            <a:ext cx="45185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02421" y="4529333"/>
            <a:ext cx="54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1267737" y="2897663"/>
            <a:ext cx="158544" cy="455559"/>
            <a:chOff x="1317112" y="3358195"/>
            <a:chExt cx="158544" cy="455559"/>
          </a:xfrm>
        </p:grpSpPr>
        <p:sp>
          <p:nvSpPr>
            <p:cNvPr id="127" name="Line 39"/>
            <p:cNvSpPr>
              <a:spLocks noChangeShapeType="1"/>
            </p:cNvSpPr>
            <p:nvPr/>
          </p:nvSpPr>
          <p:spPr bwMode="auto">
            <a:xfrm flipV="1">
              <a:off x="1474408" y="3358195"/>
              <a:ext cx="1248" cy="455559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38"/>
            <p:cNvSpPr>
              <a:spLocks noChangeArrowheads="1"/>
            </p:cNvSpPr>
            <p:nvPr/>
          </p:nvSpPr>
          <p:spPr bwMode="auto">
            <a:xfrm>
              <a:off x="1317112" y="3513974"/>
              <a:ext cx="144000" cy="1440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9" name="Isosceles Triangle 128"/>
          <p:cNvSpPr/>
          <p:nvPr/>
        </p:nvSpPr>
        <p:spPr>
          <a:xfrm rot="10800000">
            <a:off x="1577336" y="5341434"/>
            <a:ext cx="216000" cy="180000"/>
          </a:xfrm>
          <a:prstGeom prst="triangl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0" name="Rectangle 129"/>
          <p:cNvSpPr/>
          <p:nvPr/>
        </p:nvSpPr>
        <p:spPr>
          <a:xfrm>
            <a:off x="25298" y="3501008"/>
            <a:ext cx="11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>
                <a:solidFill>
                  <a:schemeClr val="tx1"/>
                </a:solidFill>
              </a:rPr>
              <a:t>One</a:t>
            </a:r>
            <a:r>
              <a:rPr lang="sv-SE" dirty="0" smtClean="0">
                <a:solidFill>
                  <a:schemeClr val="tx1"/>
                </a:solidFill>
              </a:rPr>
              <a:t> input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339752" y="3491716"/>
            <a:ext cx="58333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>
            <a:spAutoFit/>
          </a:bodyPr>
          <a:lstStyle/>
          <a:p>
            <a:r>
              <a:rPr lang="sv-SE" dirty="0" smtClean="0"/>
              <a:t>OUT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5496" y="3980419"/>
            <a:ext cx="45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/>
              <a:t>C</a:t>
            </a:r>
            <a:r>
              <a:rPr lang="sv-SE" i="1" baseline="-25000" dirty="0" smtClean="0"/>
              <a:t>IN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174" name="Group 173"/>
          <p:cNvGrpSpPr>
            <a:grpSpLocks noChangeAspect="1"/>
          </p:cNvGrpSpPr>
          <p:nvPr/>
        </p:nvGrpSpPr>
        <p:grpSpPr>
          <a:xfrm>
            <a:off x="455236" y="3833747"/>
            <a:ext cx="323597" cy="720000"/>
            <a:chOff x="4729189" y="2595397"/>
            <a:chExt cx="520699" cy="1158548"/>
          </a:xfrm>
        </p:grpSpPr>
        <p:cxnSp>
          <p:nvCxnSpPr>
            <p:cNvPr id="175" name="Straight Connector 174"/>
            <p:cNvCxnSpPr/>
            <p:nvPr/>
          </p:nvCxnSpPr>
          <p:spPr>
            <a:xfrm rot="5400000" flipV="1">
              <a:off x="4989539" y="2934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 flipV="1">
              <a:off x="4989539" y="2807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>
              <a:off x="4753531" y="2831406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4753531" y="343042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Isosceles Triangle 178"/>
            <p:cNvSpPr/>
            <p:nvPr/>
          </p:nvSpPr>
          <p:spPr>
            <a:xfrm rot="10800000">
              <a:off x="4892940" y="3578919"/>
              <a:ext cx="194227" cy="1750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180" name="Straight Connector 179"/>
          <p:cNvCxnSpPr/>
          <p:nvPr/>
        </p:nvCxnSpPr>
        <p:spPr>
          <a:xfrm>
            <a:off x="1678136" y="3833747"/>
            <a:ext cx="120371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Group 180"/>
          <p:cNvGrpSpPr/>
          <p:nvPr/>
        </p:nvGrpSpPr>
        <p:grpSpPr>
          <a:xfrm>
            <a:off x="1210136" y="2457032"/>
            <a:ext cx="1712581" cy="1260000"/>
            <a:chOff x="1260000" y="2665222"/>
            <a:chExt cx="1712581" cy="1260000"/>
          </a:xfrm>
        </p:grpSpPr>
        <p:sp>
          <p:nvSpPr>
            <p:cNvPr id="182" name="Rectangle 181"/>
            <p:cNvSpPr/>
            <p:nvPr/>
          </p:nvSpPr>
          <p:spPr>
            <a:xfrm>
              <a:off x="1937342" y="3005830"/>
              <a:ext cx="1035239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1260000" y="2665222"/>
              <a:ext cx="994500" cy="126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600" dirty="0" err="1" smtClean="0">
                  <a:solidFill>
                    <a:schemeClr val="tx1"/>
                  </a:solidFill>
                </a:rPr>
                <a:t>pMOS</a:t>
              </a:r>
              <a:endParaRPr lang="sv-SE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1600" dirty="0" smtClean="0">
                  <a:solidFill>
                    <a:schemeClr val="tx1"/>
                  </a:solidFill>
                </a:rPr>
                <a:t>pull-</a:t>
              </a:r>
              <a:r>
                <a:rPr lang="sv-SE" sz="1600" dirty="0" err="1" smtClean="0">
                  <a:solidFill>
                    <a:schemeClr val="tx1"/>
                  </a:solidFill>
                </a:rPr>
                <a:t>up</a:t>
              </a:r>
              <a:endParaRPr lang="sv-SE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1600" dirty="0" err="1" smtClean="0">
                  <a:solidFill>
                    <a:schemeClr val="tx1"/>
                  </a:solidFill>
                </a:rPr>
                <a:t>network</a:t>
              </a:r>
              <a:endParaRPr lang="sv-SE" sz="16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210136" y="3931810"/>
            <a:ext cx="1712949" cy="1260000"/>
            <a:chOff x="1259632" y="4140000"/>
            <a:chExt cx="1712949" cy="1260000"/>
          </a:xfrm>
        </p:grpSpPr>
        <p:sp>
          <p:nvSpPr>
            <p:cNvPr id="185" name="Rectangle 184"/>
            <p:cNvSpPr/>
            <p:nvPr/>
          </p:nvSpPr>
          <p:spPr>
            <a:xfrm>
              <a:off x="1937342" y="4438853"/>
              <a:ext cx="1035239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1259632" y="4140000"/>
              <a:ext cx="994500" cy="126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sv-SE" sz="1600" dirty="0" err="1">
                  <a:solidFill>
                    <a:schemeClr val="tx1"/>
                  </a:solidFill>
                </a:rPr>
                <a:t>n</a:t>
              </a:r>
              <a:r>
                <a:rPr lang="sv-SE" sz="1600" dirty="0" err="1" smtClean="0">
                  <a:solidFill>
                    <a:schemeClr val="tx1"/>
                  </a:solidFill>
                </a:rPr>
                <a:t>MOS</a:t>
              </a:r>
              <a:endParaRPr lang="sv-SE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1600" dirty="0" smtClean="0">
                  <a:solidFill>
                    <a:schemeClr val="tx1"/>
                  </a:solidFill>
                </a:rPr>
                <a:t>pull-down</a:t>
              </a:r>
            </a:p>
            <a:p>
              <a:pPr algn="ctr"/>
              <a:r>
                <a:rPr lang="sv-SE" sz="1600" dirty="0" err="1" smtClean="0">
                  <a:solidFill>
                    <a:schemeClr val="tx1"/>
                  </a:solidFill>
                </a:rPr>
                <a:t>network</a:t>
              </a:r>
              <a:endParaRPr lang="sv-SE" sz="16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87" name="Rectangle 186"/>
          <p:cNvSpPr/>
          <p:nvPr/>
        </p:nvSpPr>
        <p:spPr>
          <a:xfrm>
            <a:off x="2601995" y="3980419"/>
            <a:ext cx="52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/>
              <a:t>C</a:t>
            </a:r>
            <a:r>
              <a:rPr lang="sv-SE" i="1" baseline="-25000" dirty="0" smtClean="0"/>
              <a:t>par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188" name="Group 187"/>
          <p:cNvGrpSpPr>
            <a:grpSpLocks noChangeAspect="1"/>
          </p:cNvGrpSpPr>
          <p:nvPr/>
        </p:nvGrpSpPr>
        <p:grpSpPr>
          <a:xfrm>
            <a:off x="2339752" y="3833828"/>
            <a:ext cx="323597" cy="720000"/>
            <a:chOff x="4729189" y="2595397"/>
            <a:chExt cx="520699" cy="1158548"/>
          </a:xfrm>
        </p:grpSpPr>
        <p:cxnSp>
          <p:nvCxnSpPr>
            <p:cNvPr id="189" name="Straight Connector 188"/>
            <p:cNvCxnSpPr/>
            <p:nvPr/>
          </p:nvCxnSpPr>
          <p:spPr>
            <a:xfrm rot="5400000" flipV="1">
              <a:off x="4989539" y="2934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 flipV="1">
              <a:off x="4989539" y="2807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3531" y="2831406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4753531" y="343042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Isosceles Triangle 192"/>
            <p:cNvSpPr/>
            <p:nvPr/>
          </p:nvSpPr>
          <p:spPr>
            <a:xfrm rot="10800000">
              <a:off x="4892940" y="3578919"/>
              <a:ext cx="194227" cy="1750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94" name="Rectangle 193"/>
          <p:cNvSpPr/>
          <p:nvPr/>
        </p:nvSpPr>
        <p:spPr>
          <a:xfrm>
            <a:off x="2987824" y="3635732"/>
            <a:ext cx="52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/>
              <a:t>C</a:t>
            </a:r>
            <a:r>
              <a:rPr lang="sv-SE" i="1" baseline="-25000" dirty="0"/>
              <a:t>L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5877272"/>
            <a:ext cx="6282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IN</a:t>
            </a:r>
            <a:r>
              <a:rPr lang="en-US" dirty="0" smtClean="0"/>
              <a:t> is the input capacitance for one of the inputs to the logic gate</a:t>
            </a:r>
          </a:p>
          <a:p>
            <a:r>
              <a:rPr lang="en-US" i="1" dirty="0" err="1" smtClean="0"/>
              <a:t>C</a:t>
            </a:r>
            <a:r>
              <a:rPr lang="en-US" i="1" baseline="-25000" dirty="0" err="1" smtClean="0"/>
              <a:t>par</a:t>
            </a:r>
            <a:r>
              <a:rPr lang="en-US" dirty="0" smtClean="0"/>
              <a:t> is the total parasitic capacitance at the gate output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5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Prerequisite: same worst-case resistance in all paths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26</a:t>
            </a:fld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755576" y="1484784"/>
            <a:ext cx="290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2–input NAND gate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539552" y="2132856"/>
            <a:ext cx="2651760" cy="3123915"/>
            <a:chOff x="3634740" y="1767840"/>
            <a:chExt cx="2651760" cy="312391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076825" y="3705225"/>
              <a:ext cx="12096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86350" y="4381500"/>
              <a:ext cx="12001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Line 2"/>
            <p:cNvSpPr>
              <a:spLocks noChangeShapeType="1"/>
            </p:cNvSpPr>
            <p:nvPr/>
          </p:nvSpPr>
          <p:spPr bwMode="auto">
            <a:xfrm flipV="1">
              <a:off x="4828621" y="1907728"/>
              <a:ext cx="0" cy="3047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3634740" y="3276155"/>
              <a:ext cx="17716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4203700" y="2214343"/>
              <a:ext cx="12098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flipH="1">
              <a:off x="4213225" y="2206679"/>
              <a:ext cx="143393" cy="1069476"/>
            </a:xfrm>
            <a:custGeom>
              <a:avLst/>
              <a:gdLst/>
              <a:ahLst/>
              <a:cxnLst>
                <a:cxn ang="0">
                  <a:pos x="50" y="383"/>
                </a:cxn>
                <a:cxn ang="0">
                  <a:pos x="50" y="250"/>
                </a:cxn>
                <a:cxn ang="0">
                  <a:pos x="0" y="250"/>
                </a:cxn>
                <a:cxn ang="0">
                  <a:pos x="0" y="108"/>
                </a:cxn>
                <a:cxn ang="0">
                  <a:pos x="50" y="108"/>
                </a:cxn>
                <a:cxn ang="0">
                  <a:pos x="50" y="0"/>
                </a:cxn>
              </a:cxnLst>
              <a:rect l="0" t="0" r="r" b="b"/>
              <a:pathLst>
                <a:path w="50" h="383">
                  <a:moveTo>
                    <a:pt x="50" y="383"/>
                  </a:moveTo>
                  <a:lnTo>
                    <a:pt x="50" y="250"/>
                  </a:lnTo>
                  <a:lnTo>
                    <a:pt x="0" y="250"/>
                  </a:lnTo>
                  <a:lnTo>
                    <a:pt x="0" y="108"/>
                  </a:lnTo>
                  <a:lnTo>
                    <a:pt x="50" y="108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4470138" y="2508404"/>
              <a:ext cx="0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>
              <a:off x="4661329" y="4891755"/>
              <a:ext cx="286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 flipH="1">
              <a:off x="4804723" y="4181327"/>
              <a:ext cx="143393" cy="397318"/>
            </a:xfrm>
            <a:custGeom>
              <a:avLst/>
              <a:gdLst/>
              <a:ahLst/>
              <a:cxnLst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142">
                  <a:moveTo>
                    <a:pt x="5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V="1">
              <a:off x="5082548" y="4181327"/>
              <a:ext cx="2986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4804723" y="3506183"/>
              <a:ext cx="143393" cy="397318"/>
            </a:xfrm>
            <a:custGeom>
              <a:avLst/>
              <a:gdLst/>
              <a:ahLst/>
              <a:cxnLst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142">
                  <a:moveTo>
                    <a:pt x="5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5082548" y="3506183"/>
              <a:ext cx="2986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5407044" y="2206679"/>
              <a:ext cx="140407" cy="1069476"/>
            </a:xfrm>
            <a:custGeom>
              <a:avLst/>
              <a:gdLst/>
              <a:ahLst/>
              <a:cxnLst>
                <a:cxn ang="0">
                  <a:pos x="50" y="383"/>
                </a:cxn>
                <a:cxn ang="0">
                  <a:pos x="50" y="250"/>
                </a:cxn>
                <a:cxn ang="0">
                  <a:pos x="0" y="250"/>
                </a:cxn>
                <a:cxn ang="0">
                  <a:pos x="0" y="108"/>
                </a:cxn>
                <a:cxn ang="0">
                  <a:pos x="50" y="108"/>
                </a:cxn>
                <a:cxn ang="0">
                  <a:pos x="50" y="0"/>
                </a:cxn>
              </a:cxnLst>
              <a:rect l="0" t="0" r="r" b="b"/>
              <a:pathLst>
                <a:path w="50" h="383">
                  <a:moveTo>
                    <a:pt x="50" y="383"/>
                  </a:moveTo>
                  <a:lnTo>
                    <a:pt x="50" y="250"/>
                  </a:lnTo>
                  <a:lnTo>
                    <a:pt x="0" y="250"/>
                  </a:lnTo>
                  <a:lnTo>
                    <a:pt x="0" y="108"/>
                  </a:lnTo>
                  <a:lnTo>
                    <a:pt x="50" y="108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5681882" y="2508404"/>
              <a:ext cx="0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4804723" y="3267075"/>
              <a:ext cx="0" cy="2486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4804723" y="3893976"/>
              <a:ext cx="0" cy="298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4804723" y="4569120"/>
              <a:ext cx="0" cy="3226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477456" y="2627898"/>
              <a:ext cx="170279" cy="17027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H="1">
              <a:off x="5864674" y="2714531"/>
              <a:ext cx="2599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92490" y="2627898"/>
              <a:ext cx="170279" cy="17027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flipH="1" flipV="1">
              <a:off x="4736317" y="1767840"/>
              <a:ext cx="212104" cy="2867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H="1" flipV="1">
              <a:off x="4655354" y="2714531"/>
              <a:ext cx="583395" cy="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143626" y="2705100"/>
              <a:ext cx="0" cy="990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38750" y="2714625"/>
              <a:ext cx="1" cy="1657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319411" y="3798386"/>
            <a:ext cx="118891" cy="966867"/>
            <a:chOff x="1090656" y="2151250"/>
            <a:chExt cx="118891" cy="966867"/>
          </a:xfrm>
        </p:grpSpPr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1090656" y="2871896"/>
              <a:ext cx="1122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600" dirty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1090656" y="2151250"/>
              <a:ext cx="118891" cy="24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A</a:t>
              </a:r>
              <a:endPara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99592" y="1988840"/>
            <a:ext cx="23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2/1 P </a:t>
            </a:r>
            <a:r>
              <a:rPr lang="en-US" dirty="0" err="1" smtClean="0"/>
              <a:t>vs</a:t>
            </a:r>
            <a:r>
              <a:rPr lang="en-US" dirty="0" smtClean="0"/>
              <a:t> N scaling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907704" y="3861048"/>
            <a:ext cx="47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07704" y="4581128"/>
            <a:ext cx="47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411760" y="2924944"/>
            <a:ext cx="50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2W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331640" y="2924944"/>
            <a:ext cx="50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2W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915816" y="4005064"/>
            <a:ext cx="1287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Worst case:</a:t>
            </a:r>
          </a:p>
          <a:p>
            <a:r>
              <a:rPr lang="en-US" dirty="0" smtClean="0"/>
              <a:t>A=1 &amp; B=1</a:t>
            </a:r>
          </a:p>
          <a:p>
            <a:r>
              <a:rPr lang="en-US" dirty="0" smtClean="0"/>
              <a:t>=&gt;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eff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2915816" y="2420888"/>
            <a:ext cx="1455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Worst case:</a:t>
            </a:r>
          </a:p>
          <a:p>
            <a:r>
              <a:rPr lang="en-US" dirty="0" smtClean="0"/>
              <a:t>A=0 &amp; B=1</a:t>
            </a:r>
          </a:p>
          <a:p>
            <a:r>
              <a:rPr lang="en-US" dirty="0" smtClean="0"/>
              <a:t>Or B=1 &amp; A=1</a:t>
            </a:r>
          </a:p>
          <a:p>
            <a:r>
              <a:rPr lang="en-US" dirty="0" smtClean="0"/>
              <a:t>=&gt;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eff</a:t>
            </a:r>
            <a:r>
              <a:rPr lang="en-US" dirty="0" smtClean="0"/>
              <a:t>/2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355976" y="2564904"/>
            <a:ext cx="29574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Conclusion:</a:t>
            </a:r>
          </a:p>
          <a:p>
            <a:r>
              <a:rPr lang="en-US" dirty="0" smtClean="0"/>
              <a:t>Need to change</a:t>
            </a:r>
          </a:p>
          <a:p>
            <a:r>
              <a:rPr lang="en-US" dirty="0"/>
              <a:t>w</a:t>
            </a:r>
            <a:r>
              <a:rPr lang="en-US" dirty="0" smtClean="0"/>
              <a:t>idths in </a:t>
            </a:r>
          </a:p>
          <a:p>
            <a:r>
              <a:rPr lang="en-US" dirty="0" smtClean="0"/>
              <a:t>p-net or n-net</a:t>
            </a:r>
          </a:p>
          <a:p>
            <a:r>
              <a:rPr lang="en-US" dirty="0" smtClean="0"/>
              <a:t>(or both).</a:t>
            </a:r>
          </a:p>
          <a:p>
            <a:endParaRPr lang="en-US" dirty="0"/>
          </a:p>
          <a:p>
            <a:r>
              <a:rPr lang="en-US" dirty="0" smtClean="0"/>
              <a:t>Many possible solutions with</a:t>
            </a:r>
          </a:p>
          <a:p>
            <a:r>
              <a:rPr lang="en-US" dirty="0"/>
              <a:t>s</a:t>
            </a:r>
            <a:r>
              <a:rPr lang="en-US" dirty="0" smtClean="0"/>
              <a:t>ame worst-case resistance </a:t>
            </a:r>
          </a:p>
          <a:p>
            <a:r>
              <a:rPr lang="en-US" dirty="0" smtClean="0"/>
              <a:t>in n-net and p-net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6948264" y="1700808"/>
            <a:ext cx="1800200" cy="1728192"/>
            <a:chOff x="5868144" y="1196752"/>
            <a:chExt cx="2651760" cy="3123915"/>
          </a:xfrm>
        </p:grpSpPr>
        <p:grpSp>
          <p:nvGrpSpPr>
            <p:cNvPr id="45" name="Group 44"/>
            <p:cNvGrpSpPr/>
            <p:nvPr/>
          </p:nvGrpSpPr>
          <p:grpSpPr>
            <a:xfrm flipH="1">
              <a:off x="5868144" y="1196752"/>
              <a:ext cx="2651760" cy="3123915"/>
              <a:chOff x="3634740" y="1767840"/>
              <a:chExt cx="2651760" cy="312391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5076825" y="3705225"/>
                <a:ext cx="12096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086350" y="4381500"/>
                <a:ext cx="12001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Line 2"/>
              <p:cNvSpPr>
                <a:spLocks noChangeShapeType="1"/>
              </p:cNvSpPr>
              <p:nvPr/>
            </p:nvSpPr>
            <p:spPr bwMode="auto">
              <a:xfrm flipV="1">
                <a:off x="4828621" y="1907728"/>
                <a:ext cx="0" cy="30471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3"/>
              <p:cNvSpPr>
                <a:spLocks noChangeShapeType="1"/>
              </p:cNvSpPr>
              <p:nvPr/>
            </p:nvSpPr>
            <p:spPr bwMode="auto">
              <a:xfrm>
                <a:off x="3634740" y="3276155"/>
                <a:ext cx="177165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"/>
              <p:cNvSpPr>
                <a:spLocks noChangeShapeType="1"/>
              </p:cNvSpPr>
              <p:nvPr/>
            </p:nvSpPr>
            <p:spPr bwMode="auto">
              <a:xfrm>
                <a:off x="4203700" y="2214343"/>
                <a:ext cx="12098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5"/>
              <p:cNvSpPr>
                <a:spLocks/>
              </p:cNvSpPr>
              <p:nvPr/>
            </p:nvSpPr>
            <p:spPr bwMode="auto">
              <a:xfrm flipH="1">
                <a:off x="4213225" y="2206679"/>
                <a:ext cx="143393" cy="1069476"/>
              </a:xfrm>
              <a:custGeom>
                <a:avLst/>
                <a:gdLst/>
                <a:ahLst/>
                <a:cxnLst>
                  <a:cxn ang="0">
                    <a:pos x="50" y="383"/>
                  </a:cxn>
                  <a:cxn ang="0">
                    <a:pos x="50" y="250"/>
                  </a:cxn>
                  <a:cxn ang="0">
                    <a:pos x="0" y="250"/>
                  </a:cxn>
                  <a:cxn ang="0">
                    <a:pos x="0" y="108"/>
                  </a:cxn>
                  <a:cxn ang="0">
                    <a:pos x="50" y="108"/>
                  </a:cxn>
                  <a:cxn ang="0">
                    <a:pos x="50" y="0"/>
                  </a:cxn>
                </a:cxnLst>
                <a:rect l="0" t="0" r="r" b="b"/>
                <a:pathLst>
                  <a:path w="50" h="383">
                    <a:moveTo>
                      <a:pt x="50" y="383"/>
                    </a:moveTo>
                    <a:lnTo>
                      <a:pt x="50" y="250"/>
                    </a:lnTo>
                    <a:lnTo>
                      <a:pt x="0" y="250"/>
                    </a:lnTo>
                    <a:lnTo>
                      <a:pt x="0" y="108"/>
                    </a:lnTo>
                    <a:lnTo>
                      <a:pt x="50" y="108"/>
                    </a:lnTo>
                    <a:lnTo>
                      <a:pt x="5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 flipV="1">
                <a:off x="4470138" y="2508404"/>
                <a:ext cx="0" cy="3973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7"/>
              <p:cNvSpPr>
                <a:spLocks noChangeShapeType="1"/>
              </p:cNvSpPr>
              <p:nvPr/>
            </p:nvSpPr>
            <p:spPr bwMode="auto">
              <a:xfrm flipH="1">
                <a:off x="4661329" y="4891755"/>
                <a:ext cx="28678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2"/>
              <p:cNvSpPr>
                <a:spLocks/>
              </p:cNvSpPr>
              <p:nvPr/>
            </p:nvSpPr>
            <p:spPr bwMode="auto">
              <a:xfrm flipH="1">
                <a:off x="4804723" y="4181327"/>
                <a:ext cx="143393" cy="397318"/>
              </a:xfrm>
              <a:custGeom>
                <a:avLst/>
                <a:gdLst/>
                <a:ahLst/>
                <a:cxnLst>
                  <a:cxn ang="0">
                    <a:pos x="50" y="142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142">
                    <a:moveTo>
                      <a:pt x="50" y="142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5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5082548" y="4181327"/>
                <a:ext cx="2986" cy="3973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 flipH="1">
                <a:off x="4804723" y="3506183"/>
                <a:ext cx="143393" cy="397318"/>
              </a:xfrm>
              <a:custGeom>
                <a:avLst/>
                <a:gdLst/>
                <a:ahLst/>
                <a:cxnLst>
                  <a:cxn ang="0">
                    <a:pos x="50" y="142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142">
                    <a:moveTo>
                      <a:pt x="50" y="142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5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7"/>
              <p:cNvSpPr>
                <a:spLocks noChangeShapeType="1"/>
              </p:cNvSpPr>
              <p:nvPr/>
            </p:nvSpPr>
            <p:spPr bwMode="auto">
              <a:xfrm flipV="1">
                <a:off x="5082548" y="3506183"/>
                <a:ext cx="2986" cy="3973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 flipH="1">
                <a:off x="5407044" y="2206679"/>
                <a:ext cx="140407" cy="1069476"/>
              </a:xfrm>
              <a:custGeom>
                <a:avLst/>
                <a:gdLst/>
                <a:ahLst/>
                <a:cxnLst>
                  <a:cxn ang="0">
                    <a:pos x="50" y="383"/>
                  </a:cxn>
                  <a:cxn ang="0">
                    <a:pos x="50" y="250"/>
                  </a:cxn>
                  <a:cxn ang="0">
                    <a:pos x="0" y="250"/>
                  </a:cxn>
                  <a:cxn ang="0">
                    <a:pos x="0" y="108"/>
                  </a:cxn>
                  <a:cxn ang="0">
                    <a:pos x="50" y="108"/>
                  </a:cxn>
                  <a:cxn ang="0">
                    <a:pos x="50" y="0"/>
                  </a:cxn>
                </a:cxnLst>
                <a:rect l="0" t="0" r="r" b="b"/>
                <a:pathLst>
                  <a:path w="50" h="383">
                    <a:moveTo>
                      <a:pt x="50" y="383"/>
                    </a:moveTo>
                    <a:lnTo>
                      <a:pt x="50" y="250"/>
                    </a:lnTo>
                    <a:lnTo>
                      <a:pt x="0" y="250"/>
                    </a:lnTo>
                    <a:lnTo>
                      <a:pt x="0" y="108"/>
                    </a:lnTo>
                    <a:lnTo>
                      <a:pt x="50" y="108"/>
                    </a:lnTo>
                    <a:lnTo>
                      <a:pt x="5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 flipV="1">
                <a:off x="5681882" y="2508404"/>
                <a:ext cx="0" cy="3973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0"/>
              <p:cNvSpPr>
                <a:spLocks noChangeShapeType="1"/>
              </p:cNvSpPr>
              <p:nvPr/>
            </p:nvSpPr>
            <p:spPr bwMode="auto">
              <a:xfrm>
                <a:off x="4804723" y="3267075"/>
                <a:ext cx="0" cy="2486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21"/>
              <p:cNvSpPr>
                <a:spLocks noChangeShapeType="1"/>
              </p:cNvSpPr>
              <p:nvPr/>
            </p:nvSpPr>
            <p:spPr bwMode="auto">
              <a:xfrm>
                <a:off x="4804723" y="3893976"/>
                <a:ext cx="0" cy="298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2"/>
              <p:cNvSpPr>
                <a:spLocks noChangeShapeType="1"/>
              </p:cNvSpPr>
              <p:nvPr/>
            </p:nvSpPr>
            <p:spPr bwMode="auto">
              <a:xfrm>
                <a:off x="4804723" y="4569120"/>
                <a:ext cx="0" cy="3226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auto">
              <a:xfrm>
                <a:off x="4477456" y="2627898"/>
                <a:ext cx="170279" cy="17027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6"/>
              <p:cNvSpPr>
                <a:spLocks noChangeShapeType="1"/>
              </p:cNvSpPr>
              <p:nvPr/>
            </p:nvSpPr>
            <p:spPr bwMode="auto">
              <a:xfrm flipH="1">
                <a:off x="5864674" y="2714531"/>
                <a:ext cx="25990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Oval 64"/>
              <p:cNvSpPr>
                <a:spLocks noChangeArrowheads="1"/>
              </p:cNvSpPr>
              <p:nvPr/>
            </p:nvSpPr>
            <p:spPr bwMode="auto">
              <a:xfrm>
                <a:off x="5692490" y="2627898"/>
                <a:ext cx="170279" cy="17027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32"/>
              <p:cNvSpPr>
                <a:spLocks noChangeShapeType="1"/>
              </p:cNvSpPr>
              <p:nvPr/>
            </p:nvSpPr>
            <p:spPr bwMode="auto">
              <a:xfrm flipH="1" flipV="1">
                <a:off x="4736317" y="1767840"/>
                <a:ext cx="212104" cy="2867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26"/>
              <p:cNvSpPr>
                <a:spLocks noChangeShapeType="1"/>
              </p:cNvSpPr>
              <p:nvPr/>
            </p:nvSpPr>
            <p:spPr bwMode="auto">
              <a:xfrm flipH="1" flipV="1">
                <a:off x="4655354" y="2714531"/>
                <a:ext cx="583395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6143626" y="2705100"/>
                <a:ext cx="0" cy="990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238750" y="2714625"/>
                <a:ext cx="1" cy="16573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7308304" y="2888873"/>
              <a:ext cx="474394" cy="611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308304" y="3539688"/>
              <a:ext cx="474394" cy="611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812360" y="1847568"/>
              <a:ext cx="540911" cy="611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32240" y="1847568"/>
              <a:ext cx="540911" cy="611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427462" y="3481449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020272" y="3645024"/>
            <a:ext cx="1800200" cy="1728192"/>
            <a:chOff x="5868144" y="1196752"/>
            <a:chExt cx="2651760" cy="3123915"/>
          </a:xfrm>
        </p:grpSpPr>
        <p:grpSp>
          <p:nvGrpSpPr>
            <p:cNvPr id="77" name="Group 76"/>
            <p:cNvGrpSpPr/>
            <p:nvPr/>
          </p:nvGrpSpPr>
          <p:grpSpPr>
            <a:xfrm flipH="1">
              <a:off x="5868144" y="1196752"/>
              <a:ext cx="2651760" cy="3123915"/>
              <a:chOff x="3634740" y="1767840"/>
              <a:chExt cx="2651760" cy="312391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5076825" y="3705225"/>
                <a:ext cx="12096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086350" y="4381500"/>
                <a:ext cx="12001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Line 2"/>
              <p:cNvSpPr>
                <a:spLocks noChangeShapeType="1"/>
              </p:cNvSpPr>
              <p:nvPr/>
            </p:nvSpPr>
            <p:spPr bwMode="auto">
              <a:xfrm flipV="1">
                <a:off x="4828621" y="1907728"/>
                <a:ext cx="0" cy="30471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3"/>
              <p:cNvSpPr>
                <a:spLocks noChangeShapeType="1"/>
              </p:cNvSpPr>
              <p:nvPr/>
            </p:nvSpPr>
            <p:spPr bwMode="auto">
              <a:xfrm>
                <a:off x="3634740" y="3276155"/>
                <a:ext cx="177165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Line 4"/>
              <p:cNvSpPr>
                <a:spLocks noChangeShapeType="1"/>
              </p:cNvSpPr>
              <p:nvPr/>
            </p:nvSpPr>
            <p:spPr bwMode="auto">
              <a:xfrm>
                <a:off x="4203700" y="2214343"/>
                <a:ext cx="120988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5"/>
              <p:cNvSpPr>
                <a:spLocks/>
              </p:cNvSpPr>
              <p:nvPr/>
            </p:nvSpPr>
            <p:spPr bwMode="auto">
              <a:xfrm flipH="1">
                <a:off x="4213225" y="2206679"/>
                <a:ext cx="143393" cy="1069476"/>
              </a:xfrm>
              <a:custGeom>
                <a:avLst/>
                <a:gdLst/>
                <a:ahLst/>
                <a:cxnLst>
                  <a:cxn ang="0">
                    <a:pos x="50" y="383"/>
                  </a:cxn>
                  <a:cxn ang="0">
                    <a:pos x="50" y="250"/>
                  </a:cxn>
                  <a:cxn ang="0">
                    <a:pos x="0" y="250"/>
                  </a:cxn>
                  <a:cxn ang="0">
                    <a:pos x="0" y="108"/>
                  </a:cxn>
                  <a:cxn ang="0">
                    <a:pos x="50" y="108"/>
                  </a:cxn>
                  <a:cxn ang="0">
                    <a:pos x="50" y="0"/>
                  </a:cxn>
                </a:cxnLst>
                <a:rect l="0" t="0" r="r" b="b"/>
                <a:pathLst>
                  <a:path w="50" h="383">
                    <a:moveTo>
                      <a:pt x="50" y="383"/>
                    </a:moveTo>
                    <a:lnTo>
                      <a:pt x="50" y="250"/>
                    </a:lnTo>
                    <a:lnTo>
                      <a:pt x="0" y="250"/>
                    </a:lnTo>
                    <a:lnTo>
                      <a:pt x="0" y="108"/>
                    </a:lnTo>
                    <a:lnTo>
                      <a:pt x="50" y="108"/>
                    </a:lnTo>
                    <a:lnTo>
                      <a:pt x="5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6"/>
              <p:cNvSpPr>
                <a:spLocks noChangeShapeType="1"/>
              </p:cNvSpPr>
              <p:nvPr/>
            </p:nvSpPr>
            <p:spPr bwMode="auto">
              <a:xfrm flipV="1">
                <a:off x="4470138" y="2508404"/>
                <a:ext cx="0" cy="3973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7"/>
              <p:cNvSpPr>
                <a:spLocks noChangeShapeType="1"/>
              </p:cNvSpPr>
              <p:nvPr/>
            </p:nvSpPr>
            <p:spPr bwMode="auto">
              <a:xfrm flipH="1">
                <a:off x="4661329" y="4891755"/>
                <a:ext cx="28678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2"/>
              <p:cNvSpPr>
                <a:spLocks/>
              </p:cNvSpPr>
              <p:nvPr/>
            </p:nvSpPr>
            <p:spPr bwMode="auto">
              <a:xfrm flipH="1">
                <a:off x="4804723" y="4181327"/>
                <a:ext cx="143393" cy="397318"/>
              </a:xfrm>
              <a:custGeom>
                <a:avLst/>
                <a:gdLst/>
                <a:ahLst/>
                <a:cxnLst>
                  <a:cxn ang="0">
                    <a:pos x="50" y="142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142">
                    <a:moveTo>
                      <a:pt x="50" y="142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5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13"/>
              <p:cNvSpPr>
                <a:spLocks noChangeShapeType="1"/>
              </p:cNvSpPr>
              <p:nvPr/>
            </p:nvSpPr>
            <p:spPr bwMode="auto">
              <a:xfrm flipV="1">
                <a:off x="5082548" y="4181327"/>
                <a:ext cx="2986" cy="3973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 flipH="1">
                <a:off x="4804723" y="3506183"/>
                <a:ext cx="143393" cy="397318"/>
              </a:xfrm>
              <a:custGeom>
                <a:avLst/>
                <a:gdLst/>
                <a:ahLst/>
                <a:cxnLst>
                  <a:cxn ang="0">
                    <a:pos x="50" y="142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142">
                    <a:moveTo>
                      <a:pt x="50" y="142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5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17"/>
              <p:cNvSpPr>
                <a:spLocks noChangeShapeType="1"/>
              </p:cNvSpPr>
              <p:nvPr/>
            </p:nvSpPr>
            <p:spPr bwMode="auto">
              <a:xfrm flipV="1">
                <a:off x="5082548" y="3506183"/>
                <a:ext cx="2986" cy="3973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 flipH="1">
                <a:off x="5407044" y="2206679"/>
                <a:ext cx="140407" cy="1069476"/>
              </a:xfrm>
              <a:custGeom>
                <a:avLst/>
                <a:gdLst/>
                <a:ahLst/>
                <a:cxnLst>
                  <a:cxn ang="0">
                    <a:pos x="50" y="383"/>
                  </a:cxn>
                  <a:cxn ang="0">
                    <a:pos x="50" y="250"/>
                  </a:cxn>
                  <a:cxn ang="0">
                    <a:pos x="0" y="250"/>
                  </a:cxn>
                  <a:cxn ang="0">
                    <a:pos x="0" y="108"/>
                  </a:cxn>
                  <a:cxn ang="0">
                    <a:pos x="50" y="108"/>
                  </a:cxn>
                  <a:cxn ang="0">
                    <a:pos x="50" y="0"/>
                  </a:cxn>
                </a:cxnLst>
                <a:rect l="0" t="0" r="r" b="b"/>
                <a:pathLst>
                  <a:path w="50" h="383">
                    <a:moveTo>
                      <a:pt x="50" y="383"/>
                    </a:moveTo>
                    <a:lnTo>
                      <a:pt x="50" y="250"/>
                    </a:lnTo>
                    <a:lnTo>
                      <a:pt x="0" y="250"/>
                    </a:lnTo>
                    <a:lnTo>
                      <a:pt x="0" y="108"/>
                    </a:lnTo>
                    <a:lnTo>
                      <a:pt x="50" y="108"/>
                    </a:lnTo>
                    <a:lnTo>
                      <a:pt x="5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19"/>
              <p:cNvSpPr>
                <a:spLocks noChangeShapeType="1"/>
              </p:cNvSpPr>
              <p:nvPr/>
            </p:nvSpPr>
            <p:spPr bwMode="auto">
              <a:xfrm flipV="1">
                <a:off x="5681882" y="2508404"/>
                <a:ext cx="0" cy="3973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20"/>
              <p:cNvSpPr>
                <a:spLocks noChangeShapeType="1"/>
              </p:cNvSpPr>
              <p:nvPr/>
            </p:nvSpPr>
            <p:spPr bwMode="auto">
              <a:xfrm>
                <a:off x="4804723" y="3267075"/>
                <a:ext cx="0" cy="2486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21"/>
              <p:cNvSpPr>
                <a:spLocks noChangeShapeType="1"/>
              </p:cNvSpPr>
              <p:nvPr/>
            </p:nvSpPr>
            <p:spPr bwMode="auto">
              <a:xfrm>
                <a:off x="4804723" y="3893976"/>
                <a:ext cx="0" cy="298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22"/>
              <p:cNvSpPr>
                <a:spLocks noChangeShapeType="1"/>
              </p:cNvSpPr>
              <p:nvPr/>
            </p:nvSpPr>
            <p:spPr bwMode="auto">
              <a:xfrm>
                <a:off x="4804723" y="4569120"/>
                <a:ext cx="0" cy="3226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Oval 99"/>
              <p:cNvSpPr>
                <a:spLocks noChangeArrowheads="1"/>
              </p:cNvSpPr>
              <p:nvPr/>
            </p:nvSpPr>
            <p:spPr bwMode="auto">
              <a:xfrm>
                <a:off x="4477456" y="2627898"/>
                <a:ext cx="170279" cy="17027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26"/>
              <p:cNvSpPr>
                <a:spLocks noChangeShapeType="1"/>
              </p:cNvSpPr>
              <p:nvPr/>
            </p:nvSpPr>
            <p:spPr bwMode="auto">
              <a:xfrm flipH="1">
                <a:off x="5864674" y="2714531"/>
                <a:ext cx="25990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Oval 101"/>
              <p:cNvSpPr>
                <a:spLocks noChangeArrowheads="1"/>
              </p:cNvSpPr>
              <p:nvPr/>
            </p:nvSpPr>
            <p:spPr bwMode="auto">
              <a:xfrm>
                <a:off x="5692490" y="2627898"/>
                <a:ext cx="170279" cy="17027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32"/>
              <p:cNvSpPr>
                <a:spLocks noChangeShapeType="1"/>
              </p:cNvSpPr>
              <p:nvPr/>
            </p:nvSpPr>
            <p:spPr bwMode="auto">
              <a:xfrm flipH="1" flipV="1">
                <a:off x="4736317" y="1767840"/>
                <a:ext cx="212104" cy="2867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26"/>
              <p:cNvSpPr>
                <a:spLocks noChangeShapeType="1"/>
              </p:cNvSpPr>
              <p:nvPr/>
            </p:nvSpPr>
            <p:spPr bwMode="auto">
              <a:xfrm flipH="1" flipV="1">
                <a:off x="4655354" y="2714531"/>
                <a:ext cx="583395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6143626" y="2705100"/>
                <a:ext cx="0" cy="990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5238750" y="2714625"/>
                <a:ext cx="1" cy="16573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7308302" y="2888873"/>
              <a:ext cx="681248" cy="611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2W</a:t>
              </a:r>
              <a:endParaRPr lang="en-US" sz="16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08302" y="3539688"/>
              <a:ext cx="787319" cy="611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2W</a:t>
              </a:r>
              <a:endParaRPr lang="en-US" sz="16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812360" y="1847568"/>
              <a:ext cx="694099" cy="611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2W</a:t>
              </a:r>
              <a:endParaRPr lang="en-US" sz="16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732240" y="1847568"/>
              <a:ext cx="694099" cy="611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  <a:r>
                <a:rPr lang="en-US" sz="1600" dirty="0" smtClean="0"/>
                <a:t>W</a:t>
              </a:r>
              <a:endParaRPr lang="en-US" sz="16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427462" y="3481449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611560" y="5589240"/>
            <a:ext cx="6597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we don’t scale for same resistance we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annot use equivalent gate model with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eff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to the right of the switch.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2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13831"/>
              </p:ext>
            </p:extLst>
          </p:nvPr>
        </p:nvGraphicFramePr>
        <p:xfrm>
          <a:off x="3563888" y="3284984"/>
          <a:ext cx="47752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Equation" r:id="rId3" imgW="3098520" imgH="533160" progId="Equation.DSMT4">
                  <p:embed/>
                </p:oleObj>
              </mc:Choice>
              <mc:Fallback>
                <p:oleObj name="Equation" r:id="rId3" imgW="3098520" imgH="53316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284984"/>
                        <a:ext cx="477520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Logic gate propagation delay model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27</a:t>
            </a:fld>
            <a:endParaRPr lang="sv-SE"/>
          </a:p>
        </p:txBody>
      </p:sp>
      <p:sp>
        <p:nvSpPr>
          <p:cNvPr id="73" name="TextBox 72"/>
          <p:cNvSpPr txBox="1"/>
          <p:nvPr/>
        </p:nvSpPr>
        <p:spPr>
          <a:xfrm>
            <a:off x="1763688" y="1268760"/>
            <a:ext cx="606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Now we want to apply the same model to any CMOS logic gate</a:t>
            </a:r>
            <a:endParaRPr lang="en-US" dirty="0"/>
          </a:p>
        </p:txBody>
      </p: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3131840" y="4077071"/>
            <a:ext cx="5616623" cy="2000891"/>
            <a:chOff x="3307866" y="3482471"/>
            <a:chExt cx="5307858" cy="1890895"/>
          </a:xfrm>
        </p:grpSpPr>
        <p:sp>
          <p:nvSpPr>
            <p:cNvPr id="66" name="Rectangle 30"/>
            <p:cNvSpPr>
              <a:spLocks noChangeArrowheads="1"/>
            </p:cNvSpPr>
            <p:nvPr/>
          </p:nvSpPr>
          <p:spPr bwMode="auto">
            <a:xfrm>
              <a:off x="3307866" y="3709779"/>
              <a:ext cx="317087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Rectangle 29"/>
            <p:cNvSpPr>
              <a:spLocks noChangeArrowheads="1"/>
            </p:cNvSpPr>
            <p:nvPr/>
          </p:nvSpPr>
          <p:spPr bwMode="auto">
            <a:xfrm>
              <a:off x="7526933" y="3550521"/>
              <a:ext cx="478127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OUT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7594983" y="5047610"/>
              <a:ext cx="319584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3698947" y="4285827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</a:rPr>
                <a:t>C</a:t>
              </a:r>
              <a:r>
                <a:rPr lang="en-US" i="1" baseline="-25000" dirty="0" smtClean="0">
                  <a:solidFill>
                    <a:srgbClr val="000000"/>
                  </a:solidFill>
                  <a:latin typeface="Calibri" pitchFamily="34" charset="0"/>
                </a:rPr>
                <a:t>IN</a:t>
              </a:r>
              <a:endParaRPr lang="en-US" i="1" baseline="-25000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004688" y="4369929"/>
              <a:ext cx="470637" cy="110625"/>
              <a:chOff x="2403454" y="2753789"/>
              <a:chExt cx="644161" cy="84110"/>
            </a:xfrm>
          </p:grpSpPr>
          <p:sp>
            <p:nvSpPr>
              <p:cNvPr id="137" name="Line 8"/>
              <p:cNvSpPr>
                <a:spLocks noChangeShapeType="1"/>
              </p:cNvSpPr>
              <p:nvPr/>
            </p:nvSpPr>
            <p:spPr bwMode="auto">
              <a:xfrm>
                <a:off x="2403454" y="275378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7"/>
              <p:cNvSpPr>
                <a:spLocks noChangeShapeType="1"/>
              </p:cNvSpPr>
              <p:nvPr/>
            </p:nvSpPr>
            <p:spPr bwMode="auto">
              <a:xfrm>
                <a:off x="2403454" y="283789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H="1">
              <a:off x="7239679" y="3902689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H="1">
              <a:off x="7239675" y="4521652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994815" y="4369074"/>
              <a:ext cx="470637" cy="110625"/>
              <a:chOff x="2403454" y="2753789"/>
              <a:chExt cx="644161" cy="84110"/>
            </a:xfrm>
          </p:grpSpPr>
          <p:sp>
            <p:nvSpPr>
              <p:cNvPr id="107" name="Line 8"/>
              <p:cNvSpPr>
                <a:spLocks noChangeShapeType="1"/>
              </p:cNvSpPr>
              <p:nvPr/>
            </p:nvSpPr>
            <p:spPr bwMode="auto">
              <a:xfrm>
                <a:off x="2403454" y="275378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7"/>
              <p:cNvSpPr>
                <a:spLocks noChangeShapeType="1"/>
              </p:cNvSpPr>
              <p:nvPr/>
            </p:nvSpPr>
            <p:spPr bwMode="auto">
              <a:xfrm>
                <a:off x="2403454" y="283789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Line 6"/>
            <p:cNvSpPr>
              <a:spLocks noChangeShapeType="1"/>
            </p:cNvSpPr>
            <p:nvPr/>
          </p:nvSpPr>
          <p:spPr bwMode="auto">
            <a:xfrm flipH="1">
              <a:off x="4229806" y="390184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6"/>
            <p:cNvSpPr>
              <a:spLocks noChangeShapeType="1"/>
            </p:cNvSpPr>
            <p:nvPr/>
          </p:nvSpPr>
          <p:spPr bwMode="auto">
            <a:xfrm flipH="1">
              <a:off x="4229802" y="4521652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31"/>
            <p:cNvSpPr>
              <a:spLocks noChangeShapeType="1"/>
            </p:cNvSpPr>
            <p:nvPr/>
          </p:nvSpPr>
          <p:spPr bwMode="auto">
            <a:xfrm flipV="1">
              <a:off x="3677079" y="4979559"/>
              <a:ext cx="49386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 flipV="1">
              <a:off x="6097010" y="3890768"/>
              <a:ext cx="24506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43"/>
            <p:cNvSpPr>
              <a:spLocks noChangeShapeType="1"/>
            </p:cNvSpPr>
            <p:nvPr/>
          </p:nvSpPr>
          <p:spPr bwMode="auto">
            <a:xfrm flipH="1">
              <a:off x="5844959" y="4043559"/>
              <a:ext cx="0" cy="936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3307866" y="4797152"/>
              <a:ext cx="319584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" name="Line 31"/>
            <p:cNvSpPr>
              <a:spLocks noChangeShapeType="1"/>
            </p:cNvSpPr>
            <p:nvPr/>
          </p:nvSpPr>
          <p:spPr bwMode="auto">
            <a:xfrm flipV="1">
              <a:off x="3677079" y="3895819"/>
              <a:ext cx="72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6"/>
            <p:cNvSpPr>
              <a:spLocks noChangeShapeType="1"/>
            </p:cNvSpPr>
            <p:nvPr/>
          </p:nvSpPr>
          <p:spPr bwMode="auto">
            <a:xfrm flipH="1">
              <a:off x="5771904" y="3895819"/>
              <a:ext cx="325108" cy="1693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5" name="Line 15"/>
            <p:cNvSpPr>
              <a:spLocks noChangeAspect="1" noChangeShapeType="1"/>
            </p:cNvSpPr>
            <p:nvPr/>
          </p:nvSpPr>
          <p:spPr bwMode="auto">
            <a:xfrm>
              <a:off x="5868000" y="3852000"/>
              <a:ext cx="180000" cy="2437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7555856" y="4285827"/>
              <a:ext cx="571403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err="1" smtClean="0">
                  <a:solidFill>
                    <a:srgbClr val="000000"/>
                  </a:solidFill>
                  <a:latin typeface="Calibri" pitchFamily="34" charset="0"/>
                </a:rPr>
                <a:t>C</a:t>
              </a:r>
              <a:r>
                <a:rPr lang="en-US" i="1" baseline="-25000" dirty="0" err="1" smtClean="0">
                  <a:solidFill>
                    <a:srgbClr val="000000"/>
                  </a:solidFill>
                  <a:latin typeface="Calibri" pitchFamily="34" charset="0"/>
                </a:rPr>
                <a:t>par</a:t>
              </a:r>
              <a:endParaRPr lang="en-US" i="1" baseline="-25000" dirty="0">
                <a:latin typeface="Arial" pitchFamily="34" charset="0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254756" y="3482471"/>
              <a:ext cx="765516" cy="525020"/>
              <a:chOff x="6254756" y="3482471"/>
              <a:chExt cx="765516" cy="525020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6385513" y="3791491"/>
                <a:ext cx="504000" cy="21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36000" rtlCol="0" anchor="ctr"/>
              <a:lstStyle/>
              <a:p>
                <a:pPr algn="ctr"/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9"/>
              <p:cNvSpPr>
                <a:spLocks noChangeArrowheads="1"/>
              </p:cNvSpPr>
              <p:nvPr/>
            </p:nvSpPr>
            <p:spPr bwMode="auto">
              <a:xfrm rot="10800000" flipV="1">
                <a:off x="6254756" y="3482471"/>
                <a:ext cx="765516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R</a:t>
                </a:r>
                <a:r>
                  <a:rPr lang="en-US" i="1" baseline="-25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eff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755455" y="3890767"/>
              <a:ext cx="1040673" cy="1088793"/>
              <a:chOff x="4841782" y="3890767"/>
              <a:chExt cx="1040673" cy="1088793"/>
            </a:xfrm>
          </p:grpSpPr>
          <p:sp>
            <p:nvSpPr>
              <p:cNvPr id="89" name="Line 43"/>
              <p:cNvSpPr>
                <a:spLocks noChangeShapeType="1"/>
              </p:cNvSpPr>
              <p:nvPr/>
            </p:nvSpPr>
            <p:spPr bwMode="auto">
              <a:xfrm flipH="1">
                <a:off x="5342455" y="3890767"/>
                <a:ext cx="0" cy="4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Line 35"/>
              <p:cNvSpPr>
                <a:spLocks noChangeShapeType="1"/>
              </p:cNvSpPr>
              <p:nvPr/>
            </p:nvSpPr>
            <p:spPr bwMode="auto">
              <a:xfrm flipH="1">
                <a:off x="5342455" y="4511560"/>
                <a:ext cx="0" cy="4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32"/>
              <p:cNvSpPr>
                <a:spLocks noChangeShapeType="1"/>
              </p:cNvSpPr>
              <p:nvPr/>
            </p:nvSpPr>
            <p:spPr bwMode="auto">
              <a:xfrm flipH="1">
                <a:off x="5342455" y="3890767"/>
                <a:ext cx="54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16"/>
              <p:cNvSpPr>
                <a:spLocks noChangeShapeType="1"/>
              </p:cNvSpPr>
              <p:nvPr/>
            </p:nvSpPr>
            <p:spPr bwMode="auto">
              <a:xfrm flipH="1">
                <a:off x="5043837" y="4366945"/>
                <a:ext cx="597236" cy="117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15"/>
              <p:cNvSpPr>
                <a:spLocks noChangeShapeType="1"/>
              </p:cNvSpPr>
              <p:nvPr/>
            </p:nvSpPr>
            <p:spPr bwMode="auto">
              <a:xfrm flipH="1">
                <a:off x="5193146" y="4472331"/>
                <a:ext cx="2986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27"/>
              <p:cNvSpPr>
                <a:spLocks noChangeArrowheads="1"/>
              </p:cNvSpPr>
              <p:nvPr/>
            </p:nvSpPr>
            <p:spPr bwMode="auto">
              <a:xfrm rot="10800000" flipV="1">
                <a:off x="4841782" y="4304128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cxnSp>
        <p:nvCxnSpPr>
          <p:cNvPr id="50" name="Straight Connector 49"/>
          <p:cNvCxnSpPr/>
          <p:nvPr/>
        </p:nvCxnSpPr>
        <p:spPr>
          <a:xfrm flipV="1">
            <a:off x="1685717" y="2204864"/>
            <a:ext cx="0" cy="30341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1555846" y="2132856"/>
            <a:ext cx="221785" cy="1651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51" idx="3"/>
          </p:cNvCxnSpPr>
          <p:nvPr/>
        </p:nvCxnSpPr>
        <p:spPr>
          <a:xfrm flipH="1" flipV="1">
            <a:off x="1678136" y="2203811"/>
            <a:ext cx="0" cy="31376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623077" y="1988840"/>
            <a:ext cx="11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VDD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623077" y="5254234"/>
            <a:ext cx="11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VSS</a:t>
            </a:r>
          </a:p>
        </p:txBody>
      </p:sp>
      <p:cxnSp>
        <p:nvCxnSpPr>
          <p:cNvPr id="135" name="Straight Connector 134"/>
          <p:cNvCxnSpPr/>
          <p:nvPr/>
        </p:nvCxnSpPr>
        <p:spPr>
          <a:xfrm flipV="1">
            <a:off x="1498136" y="2095660"/>
            <a:ext cx="341366" cy="2196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95536" y="3833747"/>
            <a:ext cx="490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902421" y="3138161"/>
            <a:ext cx="0" cy="139117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02421" y="3141115"/>
            <a:ext cx="45185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902421" y="4529333"/>
            <a:ext cx="54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1267737" y="2897663"/>
            <a:ext cx="158544" cy="455559"/>
            <a:chOff x="1317112" y="3358195"/>
            <a:chExt cx="158544" cy="455559"/>
          </a:xfrm>
        </p:grpSpPr>
        <p:sp>
          <p:nvSpPr>
            <p:cNvPr id="146" name="Line 39"/>
            <p:cNvSpPr>
              <a:spLocks noChangeShapeType="1"/>
            </p:cNvSpPr>
            <p:nvPr/>
          </p:nvSpPr>
          <p:spPr bwMode="auto">
            <a:xfrm flipV="1">
              <a:off x="1474408" y="3358195"/>
              <a:ext cx="1248" cy="455559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38"/>
            <p:cNvSpPr>
              <a:spLocks noChangeArrowheads="1"/>
            </p:cNvSpPr>
            <p:nvPr/>
          </p:nvSpPr>
          <p:spPr bwMode="auto">
            <a:xfrm>
              <a:off x="1317112" y="3513974"/>
              <a:ext cx="144000" cy="1440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1" name="Isosceles Triangle 150"/>
          <p:cNvSpPr/>
          <p:nvPr/>
        </p:nvSpPr>
        <p:spPr>
          <a:xfrm rot="10800000">
            <a:off x="1577336" y="5341434"/>
            <a:ext cx="216000" cy="180000"/>
          </a:xfrm>
          <a:prstGeom prst="triangl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9" name="TextBox 158"/>
          <p:cNvSpPr txBox="1"/>
          <p:nvPr/>
        </p:nvSpPr>
        <p:spPr>
          <a:xfrm>
            <a:off x="2987824" y="1772816"/>
            <a:ext cx="5783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all pull-up/down paths have same resistance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eff</a:t>
            </a:r>
            <a:r>
              <a:rPr lang="en-US" dirty="0" smtClean="0"/>
              <a:t>. Obviously, the logic gate will have larger RC product than the inverter! What is the delay with load </a:t>
            </a:r>
            <a:r>
              <a:rPr lang="en-US" i="1" dirty="0" smtClean="0"/>
              <a:t>C </a:t>
            </a:r>
            <a:r>
              <a:rPr lang="en-US" i="1" baseline="-25000" dirty="0" smtClean="0"/>
              <a:t>L</a:t>
            </a:r>
            <a:r>
              <a:rPr lang="en-US" i="1" dirty="0" smtClean="0"/>
              <a:t> </a:t>
            </a:r>
            <a:r>
              <a:rPr lang="en-US" dirty="0" smtClean="0"/>
              <a:t>from one of the inputs to the logic gate?</a:t>
            </a:r>
            <a:endParaRPr lang="en-US" dirty="0" smtClean="0"/>
          </a:p>
          <a:p>
            <a:r>
              <a:rPr lang="en-US" dirty="0" smtClean="0"/>
              <a:t>As before, normalize to process time constant tau!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107504" y="3501008"/>
            <a:ext cx="11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>
                <a:solidFill>
                  <a:schemeClr val="tx1"/>
                </a:solidFill>
              </a:rPr>
              <a:t>One</a:t>
            </a:r>
            <a:r>
              <a:rPr lang="sv-SE" dirty="0" smtClean="0">
                <a:solidFill>
                  <a:schemeClr val="tx1"/>
                </a:solidFill>
              </a:rPr>
              <a:t> Input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339752" y="3491716"/>
            <a:ext cx="58333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>
            <a:spAutoFit/>
          </a:bodyPr>
          <a:lstStyle/>
          <a:p>
            <a:r>
              <a:rPr lang="sv-SE" dirty="0" smtClean="0"/>
              <a:t>OUT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5496" y="3980419"/>
            <a:ext cx="45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/>
              <a:t>C</a:t>
            </a:r>
            <a:r>
              <a:rPr lang="sv-SE" i="1" baseline="-25000" dirty="0" smtClean="0"/>
              <a:t>IN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455236" y="3833747"/>
            <a:ext cx="323597" cy="720000"/>
            <a:chOff x="4729189" y="2595397"/>
            <a:chExt cx="520699" cy="1158548"/>
          </a:xfrm>
        </p:grpSpPr>
        <p:cxnSp>
          <p:nvCxnSpPr>
            <p:cNvPr id="93" name="Straight Connector 92"/>
            <p:cNvCxnSpPr/>
            <p:nvPr/>
          </p:nvCxnSpPr>
          <p:spPr>
            <a:xfrm rot="5400000" flipV="1">
              <a:off x="4989539" y="2934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V="1">
              <a:off x="4989539" y="2807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4753531" y="2831406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4753531" y="343042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Isosceles Triangle 108"/>
            <p:cNvSpPr/>
            <p:nvPr/>
          </p:nvSpPr>
          <p:spPr>
            <a:xfrm rot="10800000">
              <a:off x="4892940" y="3578919"/>
              <a:ext cx="194227" cy="1750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132" name="Straight Connector 131"/>
          <p:cNvCxnSpPr/>
          <p:nvPr/>
        </p:nvCxnSpPr>
        <p:spPr>
          <a:xfrm>
            <a:off x="1678136" y="3833747"/>
            <a:ext cx="120371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1210136" y="2457032"/>
            <a:ext cx="1712581" cy="1260000"/>
            <a:chOff x="1260000" y="2665222"/>
            <a:chExt cx="1712581" cy="1260000"/>
          </a:xfrm>
        </p:grpSpPr>
        <p:sp>
          <p:nvSpPr>
            <p:cNvPr id="127" name="Rectangle 126"/>
            <p:cNvSpPr/>
            <p:nvPr/>
          </p:nvSpPr>
          <p:spPr>
            <a:xfrm>
              <a:off x="1937342" y="3005830"/>
              <a:ext cx="1035239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1260000" y="2665222"/>
              <a:ext cx="994500" cy="126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600" dirty="0" err="1" smtClean="0">
                  <a:solidFill>
                    <a:schemeClr val="tx1"/>
                  </a:solidFill>
                </a:rPr>
                <a:t>pMOS</a:t>
              </a:r>
              <a:endParaRPr lang="sv-SE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1600" dirty="0" smtClean="0">
                  <a:solidFill>
                    <a:schemeClr val="tx1"/>
                  </a:solidFill>
                </a:rPr>
                <a:t>pull-</a:t>
              </a:r>
              <a:r>
                <a:rPr lang="sv-SE" sz="1600" dirty="0" err="1" smtClean="0">
                  <a:solidFill>
                    <a:schemeClr val="tx1"/>
                  </a:solidFill>
                </a:rPr>
                <a:t>up</a:t>
              </a:r>
              <a:endParaRPr lang="sv-SE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1600" dirty="0" err="1" smtClean="0">
                  <a:solidFill>
                    <a:schemeClr val="tx1"/>
                  </a:solidFill>
                </a:rPr>
                <a:t>network</a:t>
              </a:r>
              <a:endParaRPr lang="sv-SE" sz="16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210136" y="3931810"/>
            <a:ext cx="1712949" cy="1260000"/>
            <a:chOff x="1259632" y="4140000"/>
            <a:chExt cx="1712949" cy="1260000"/>
          </a:xfrm>
        </p:grpSpPr>
        <p:sp>
          <p:nvSpPr>
            <p:cNvPr id="130" name="Rectangle 129"/>
            <p:cNvSpPr/>
            <p:nvPr/>
          </p:nvSpPr>
          <p:spPr>
            <a:xfrm>
              <a:off x="1937342" y="4438853"/>
              <a:ext cx="1035239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259632" y="4140000"/>
              <a:ext cx="994500" cy="126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sv-SE" sz="1600" dirty="0" err="1">
                  <a:solidFill>
                    <a:schemeClr val="tx1"/>
                  </a:solidFill>
                </a:rPr>
                <a:t>n</a:t>
              </a:r>
              <a:r>
                <a:rPr lang="sv-SE" sz="1600" dirty="0" err="1" smtClean="0">
                  <a:solidFill>
                    <a:schemeClr val="tx1"/>
                  </a:solidFill>
                </a:rPr>
                <a:t>MOS</a:t>
              </a:r>
              <a:endParaRPr lang="sv-SE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1600" dirty="0" smtClean="0">
                  <a:solidFill>
                    <a:schemeClr val="tx1"/>
                  </a:solidFill>
                </a:rPr>
                <a:t>pull-down</a:t>
              </a:r>
            </a:p>
            <a:p>
              <a:pPr algn="ctr"/>
              <a:r>
                <a:rPr lang="sv-SE" sz="1600" dirty="0" err="1" smtClean="0">
                  <a:solidFill>
                    <a:schemeClr val="tx1"/>
                  </a:solidFill>
                </a:rPr>
                <a:t>network</a:t>
              </a:r>
              <a:endParaRPr lang="sv-SE" sz="16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2601995" y="3980419"/>
            <a:ext cx="52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/>
              <a:t>C</a:t>
            </a:r>
            <a:r>
              <a:rPr lang="sv-SE" i="1" baseline="-25000" dirty="0" smtClean="0"/>
              <a:t>par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112" name="Group 111"/>
          <p:cNvGrpSpPr>
            <a:grpSpLocks noChangeAspect="1"/>
          </p:cNvGrpSpPr>
          <p:nvPr/>
        </p:nvGrpSpPr>
        <p:grpSpPr>
          <a:xfrm>
            <a:off x="2339752" y="3833828"/>
            <a:ext cx="323597" cy="720000"/>
            <a:chOff x="4729189" y="2595397"/>
            <a:chExt cx="520699" cy="1158548"/>
          </a:xfrm>
        </p:grpSpPr>
        <p:cxnSp>
          <p:nvCxnSpPr>
            <p:cNvPr id="113" name="Straight Connector 112"/>
            <p:cNvCxnSpPr/>
            <p:nvPr/>
          </p:nvCxnSpPr>
          <p:spPr>
            <a:xfrm rot="5400000" flipV="1">
              <a:off x="4989539" y="2934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V="1">
              <a:off x="4989539" y="2807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4753531" y="2831406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753531" y="343042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Isosceles Triangle 116"/>
            <p:cNvSpPr/>
            <p:nvPr/>
          </p:nvSpPr>
          <p:spPr>
            <a:xfrm rot="10800000">
              <a:off x="4892940" y="3578919"/>
              <a:ext cx="194227" cy="1750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36" name="Rectangle 135"/>
          <p:cNvSpPr/>
          <p:nvPr/>
        </p:nvSpPr>
        <p:spPr>
          <a:xfrm>
            <a:off x="2987824" y="3635732"/>
            <a:ext cx="52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/>
              <a:t>C</a:t>
            </a:r>
            <a:r>
              <a:rPr lang="sv-SE" i="1" baseline="-25000" dirty="0"/>
              <a:t>L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8460432" y="4509120"/>
            <a:ext cx="470637" cy="1152127"/>
            <a:chOff x="5544246" y="3106829"/>
            <a:chExt cx="470637" cy="1152127"/>
          </a:xfrm>
        </p:grpSpPr>
        <p:sp>
          <p:nvSpPr>
            <p:cNvPr id="102" name="Line 8"/>
            <p:cNvSpPr>
              <a:spLocks noChangeShapeType="1"/>
            </p:cNvSpPr>
            <p:nvPr/>
          </p:nvSpPr>
          <p:spPr bwMode="auto">
            <a:xfrm>
              <a:off x="5544246" y="3692216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7"/>
            <p:cNvSpPr>
              <a:spLocks noChangeShapeType="1"/>
            </p:cNvSpPr>
            <p:nvPr/>
          </p:nvSpPr>
          <p:spPr bwMode="auto">
            <a:xfrm>
              <a:off x="5544246" y="3802841"/>
              <a:ext cx="4706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6"/>
            <p:cNvSpPr>
              <a:spLocks noChangeShapeType="1"/>
            </p:cNvSpPr>
            <p:nvPr/>
          </p:nvSpPr>
          <p:spPr bwMode="auto">
            <a:xfrm>
              <a:off x="5760270" y="3106829"/>
              <a:ext cx="0" cy="5760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6"/>
            <p:cNvSpPr>
              <a:spLocks noChangeShapeType="1"/>
            </p:cNvSpPr>
            <p:nvPr/>
          </p:nvSpPr>
          <p:spPr bwMode="auto">
            <a:xfrm flipH="1">
              <a:off x="5779564" y="3801049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8028384" y="4869160"/>
            <a:ext cx="60733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i="1" dirty="0"/>
              <a:t>C</a:t>
            </a:r>
            <a:r>
              <a:rPr lang="sv-SE" i="1" baseline="-25000" dirty="0" smtClean="0"/>
              <a:t>L</a:t>
            </a:r>
            <a:endParaRPr lang="sv-SE" i="1" dirty="0" smtClean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100392" y="4149080"/>
            <a:ext cx="0" cy="180020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 flipV="1">
            <a:off x="7092280" y="3717032"/>
            <a:ext cx="216024" cy="115212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 flipV="1">
            <a:off x="8028384" y="3717032"/>
            <a:ext cx="576064" cy="1224136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24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Logic gate propagation delay model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28</a:t>
            </a:fld>
            <a:endParaRPr lang="sv-SE"/>
          </a:p>
        </p:txBody>
      </p:sp>
      <p:sp>
        <p:nvSpPr>
          <p:cNvPr id="73" name="TextBox 72"/>
          <p:cNvSpPr txBox="1"/>
          <p:nvPr/>
        </p:nvSpPr>
        <p:spPr>
          <a:xfrm>
            <a:off x="1754322" y="1476000"/>
            <a:ext cx="606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Now we want to apply the same model to any CMOS logic gate</a:t>
            </a:r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3690379" y="2060848"/>
            <a:ext cx="505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one delay term at a time!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299940"/>
              </p:ext>
            </p:extLst>
          </p:nvPr>
        </p:nvGraphicFramePr>
        <p:xfrm>
          <a:off x="3803650" y="3452813"/>
          <a:ext cx="4106863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9" name="Equation" r:id="rId3" imgW="2667000" imgH="685800" progId="Equation.3">
                  <p:embed/>
                </p:oleObj>
              </mc:Choice>
              <mc:Fallback>
                <p:oleObj name="Equation" r:id="rId3" imgW="26670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3452813"/>
                        <a:ext cx="4106863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751936"/>
              </p:ext>
            </p:extLst>
          </p:nvPr>
        </p:nvGraphicFramePr>
        <p:xfrm>
          <a:off x="3802063" y="4365104"/>
          <a:ext cx="43243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0" name="Equation" r:id="rId5" imgW="2806700" imgH="723900" progId="Equation.3">
                  <p:embed/>
                </p:oleObj>
              </mc:Choice>
              <mc:Fallback>
                <p:oleObj name="Equation" r:id="rId5" imgW="28067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4365104"/>
                        <a:ext cx="4324350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" name="Straight Connector 79"/>
          <p:cNvCxnSpPr/>
          <p:nvPr/>
        </p:nvCxnSpPr>
        <p:spPr>
          <a:xfrm flipV="1">
            <a:off x="1685717" y="2204864"/>
            <a:ext cx="0" cy="30341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1555846" y="2132856"/>
            <a:ext cx="221785" cy="1651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135968" y="3491716"/>
            <a:ext cx="11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>
                <a:solidFill>
                  <a:schemeClr val="tx1"/>
                </a:solidFill>
              </a:rPr>
              <a:t>One</a:t>
            </a:r>
            <a:r>
              <a:rPr lang="sv-SE" dirty="0" smtClean="0">
                <a:solidFill>
                  <a:schemeClr val="tx1"/>
                </a:solidFill>
              </a:rPr>
              <a:t> Input</a:t>
            </a:r>
            <a:endParaRPr lang="sv-SE" dirty="0" smtClean="0">
              <a:solidFill>
                <a:schemeClr val="tx1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1678136" y="2203810"/>
            <a:ext cx="0" cy="7055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1678136" y="3373902"/>
            <a:ext cx="0" cy="91969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623077" y="1988840"/>
            <a:ext cx="11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VDD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23077" y="5254234"/>
            <a:ext cx="11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VSS</a:t>
            </a:r>
          </a:p>
        </p:txBody>
      </p:sp>
      <p:cxnSp>
        <p:nvCxnSpPr>
          <p:cNvPr id="112" name="Straight Connector 111"/>
          <p:cNvCxnSpPr/>
          <p:nvPr/>
        </p:nvCxnSpPr>
        <p:spPr>
          <a:xfrm flipV="1">
            <a:off x="1498136" y="2095660"/>
            <a:ext cx="341366" cy="2196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2339752" y="3491716"/>
            <a:ext cx="58333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>
            <a:spAutoFit/>
          </a:bodyPr>
          <a:lstStyle/>
          <a:p>
            <a:r>
              <a:rPr lang="sv-SE" dirty="0" smtClean="0"/>
              <a:t>OUT</a:t>
            </a:r>
            <a:endParaRPr lang="sv-SE" dirty="0" smtClean="0">
              <a:solidFill>
                <a:schemeClr val="tx1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395536" y="3833747"/>
            <a:ext cx="490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902421" y="3138161"/>
            <a:ext cx="0" cy="139117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902421" y="3141115"/>
            <a:ext cx="45185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02421" y="4529333"/>
            <a:ext cx="54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Line 42"/>
          <p:cNvSpPr>
            <a:spLocks noChangeShapeType="1"/>
          </p:cNvSpPr>
          <p:nvPr/>
        </p:nvSpPr>
        <p:spPr bwMode="auto">
          <a:xfrm flipV="1">
            <a:off x="1425033" y="4300930"/>
            <a:ext cx="1248" cy="456807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1267737" y="2897663"/>
            <a:ext cx="158544" cy="455559"/>
            <a:chOff x="1317112" y="3358195"/>
            <a:chExt cx="158544" cy="455559"/>
          </a:xfrm>
        </p:grpSpPr>
        <p:sp>
          <p:nvSpPr>
            <p:cNvPr id="122" name="Line 39"/>
            <p:cNvSpPr>
              <a:spLocks noChangeShapeType="1"/>
            </p:cNvSpPr>
            <p:nvPr/>
          </p:nvSpPr>
          <p:spPr bwMode="auto">
            <a:xfrm flipV="1">
              <a:off x="1474408" y="3358195"/>
              <a:ext cx="1248" cy="455559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38"/>
            <p:cNvSpPr>
              <a:spLocks noChangeArrowheads="1"/>
            </p:cNvSpPr>
            <p:nvPr/>
          </p:nvSpPr>
          <p:spPr bwMode="auto">
            <a:xfrm>
              <a:off x="1317112" y="3513974"/>
              <a:ext cx="144000" cy="1440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Freeform 41"/>
          <p:cNvSpPr>
            <a:spLocks/>
          </p:cNvSpPr>
          <p:nvPr/>
        </p:nvSpPr>
        <p:spPr bwMode="auto">
          <a:xfrm>
            <a:off x="1530196" y="2897663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41"/>
          <p:cNvSpPr>
            <a:spLocks/>
          </p:cNvSpPr>
          <p:nvPr/>
        </p:nvSpPr>
        <p:spPr bwMode="auto">
          <a:xfrm>
            <a:off x="1530196" y="4300930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6" name="Straight Connector 125"/>
          <p:cNvCxnSpPr/>
          <p:nvPr/>
        </p:nvCxnSpPr>
        <p:spPr>
          <a:xfrm flipV="1">
            <a:off x="1678136" y="4803861"/>
            <a:ext cx="0" cy="7055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Isosceles Triangle 126"/>
          <p:cNvSpPr/>
          <p:nvPr/>
        </p:nvSpPr>
        <p:spPr>
          <a:xfrm rot="10800000">
            <a:off x="1577336" y="5341434"/>
            <a:ext cx="216000" cy="180000"/>
          </a:xfrm>
          <a:prstGeom prst="triangl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60" name="Group 159"/>
          <p:cNvGrpSpPr/>
          <p:nvPr/>
        </p:nvGrpSpPr>
        <p:grpSpPr>
          <a:xfrm>
            <a:off x="1210136" y="3931810"/>
            <a:ext cx="1712949" cy="1260000"/>
            <a:chOff x="1259632" y="4140000"/>
            <a:chExt cx="1712949" cy="1260000"/>
          </a:xfrm>
        </p:grpSpPr>
        <p:sp>
          <p:nvSpPr>
            <p:cNvPr id="161" name="Rectangle 160"/>
            <p:cNvSpPr/>
            <p:nvPr/>
          </p:nvSpPr>
          <p:spPr>
            <a:xfrm>
              <a:off x="1937342" y="4438853"/>
              <a:ext cx="1035239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1259632" y="4140000"/>
              <a:ext cx="994500" cy="126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sv-SE" sz="1600" dirty="0" err="1">
                  <a:solidFill>
                    <a:schemeClr val="tx1"/>
                  </a:solidFill>
                </a:rPr>
                <a:t>n</a:t>
              </a:r>
              <a:r>
                <a:rPr lang="sv-SE" sz="1600" dirty="0" err="1" smtClean="0">
                  <a:solidFill>
                    <a:schemeClr val="tx1"/>
                  </a:solidFill>
                </a:rPr>
                <a:t>MOS</a:t>
              </a:r>
              <a:endParaRPr lang="sv-SE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1600" dirty="0" smtClean="0">
                  <a:solidFill>
                    <a:schemeClr val="tx1"/>
                  </a:solidFill>
                </a:rPr>
                <a:t>pull-down</a:t>
              </a:r>
            </a:p>
            <a:p>
              <a:pPr algn="ctr"/>
              <a:r>
                <a:rPr lang="sv-SE" sz="1600" dirty="0" err="1" smtClean="0">
                  <a:solidFill>
                    <a:schemeClr val="tx1"/>
                  </a:solidFill>
                </a:rPr>
                <a:t>network</a:t>
              </a:r>
              <a:endParaRPr lang="sv-SE" sz="16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up 165"/>
          <p:cNvGrpSpPr>
            <a:grpSpLocks noChangeAspect="1"/>
          </p:cNvGrpSpPr>
          <p:nvPr/>
        </p:nvGrpSpPr>
        <p:grpSpPr>
          <a:xfrm>
            <a:off x="455236" y="3833747"/>
            <a:ext cx="323597" cy="720000"/>
            <a:chOff x="4729189" y="2595397"/>
            <a:chExt cx="520699" cy="1158548"/>
          </a:xfrm>
        </p:grpSpPr>
        <p:cxnSp>
          <p:nvCxnSpPr>
            <p:cNvPr id="167" name="Straight Connector 166"/>
            <p:cNvCxnSpPr/>
            <p:nvPr/>
          </p:nvCxnSpPr>
          <p:spPr>
            <a:xfrm rot="5400000" flipV="1">
              <a:off x="4989539" y="2934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 flipV="1">
              <a:off x="4989539" y="2807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4753531" y="2831406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>
              <a:off x="4753531" y="343042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Isosceles Triangle 170"/>
            <p:cNvSpPr/>
            <p:nvPr/>
          </p:nvSpPr>
          <p:spPr>
            <a:xfrm rot="10800000">
              <a:off x="4892940" y="3578919"/>
              <a:ext cx="194227" cy="1750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72" name="Rectangle 171"/>
          <p:cNvSpPr/>
          <p:nvPr/>
        </p:nvSpPr>
        <p:spPr>
          <a:xfrm>
            <a:off x="2601995" y="3980419"/>
            <a:ext cx="52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/>
              <a:t>C</a:t>
            </a:r>
            <a:r>
              <a:rPr lang="sv-SE" i="1" baseline="-25000" dirty="0" smtClean="0"/>
              <a:t>par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173" name="Group 172"/>
          <p:cNvGrpSpPr>
            <a:grpSpLocks noChangeAspect="1"/>
          </p:cNvGrpSpPr>
          <p:nvPr/>
        </p:nvGrpSpPr>
        <p:grpSpPr>
          <a:xfrm>
            <a:off x="2339752" y="3833828"/>
            <a:ext cx="323597" cy="720000"/>
            <a:chOff x="4729189" y="2595397"/>
            <a:chExt cx="520699" cy="1158548"/>
          </a:xfrm>
        </p:grpSpPr>
        <p:cxnSp>
          <p:nvCxnSpPr>
            <p:cNvPr id="174" name="Straight Connector 173"/>
            <p:cNvCxnSpPr/>
            <p:nvPr/>
          </p:nvCxnSpPr>
          <p:spPr>
            <a:xfrm rot="5400000" flipV="1">
              <a:off x="4989539" y="2934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 flipV="1">
              <a:off x="4989539" y="2807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753531" y="2831406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>
              <a:off x="4753531" y="343042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Isosceles Triangle 177"/>
            <p:cNvSpPr/>
            <p:nvPr/>
          </p:nvSpPr>
          <p:spPr>
            <a:xfrm rot="10800000">
              <a:off x="4892940" y="3578919"/>
              <a:ext cx="194227" cy="1750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100" name="Straight Connector 99"/>
          <p:cNvCxnSpPr/>
          <p:nvPr/>
        </p:nvCxnSpPr>
        <p:spPr>
          <a:xfrm>
            <a:off x="1678136" y="3833747"/>
            <a:ext cx="120371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2987824" y="539061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Here, we have defined the </a:t>
            </a:r>
            <a:r>
              <a:rPr lang="en-US" b="1" dirty="0" smtClean="0"/>
              <a:t>logical effort </a:t>
            </a:r>
            <a:r>
              <a:rPr lang="en-US" dirty="0" smtClean="0"/>
              <a:t>of a logic gate, </a:t>
            </a:r>
            <a:r>
              <a:rPr lang="en-US" i="1" dirty="0" smtClean="0"/>
              <a:t>g</a:t>
            </a:r>
          </a:p>
          <a:p>
            <a:r>
              <a:rPr lang="en-US" dirty="0" smtClean="0"/>
              <a:t>The logical effort tells us how much larger the logic gate RC product is </a:t>
            </a:r>
            <a:r>
              <a:rPr lang="en-US" dirty="0" err="1" smtClean="0"/>
              <a:t>wrt</a:t>
            </a:r>
            <a:r>
              <a:rPr lang="en-US" dirty="0" smtClean="0"/>
              <a:t> inverter RC product!</a:t>
            </a:r>
            <a:endParaRPr lang="en-US" dirty="0"/>
          </a:p>
        </p:txBody>
      </p:sp>
      <p:sp>
        <p:nvSpPr>
          <p:cNvPr id="19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grpSp>
        <p:nvGrpSpPr>
          <p:cNvPr id="77" name="Group 76"/>
          <p:cNvGrpSpPr/>
          <p:nvPr/>
        </p:nvGrpSpPr>
        <p:grpSpPr>
          <a:xfrm>
            <a:off x="1210136" y="2457032"/>
            <a:ext cx="1712581" cy="1260000"/>
            <a:chOff x="1260000" y="2665222"/>
            <a:chExt cx="1712581" cy="1260000"/>
          </a:xfrm>
        </p:grpSpPr>
        <p:sp>
          <p:nvSpPr>
            <p:cNvPr id="78" name="Rectangle 77"/>
            <p:cNvSpPr/>
            <p:nvPr/>
          </p:nvSpPr>
          <p:spPr>
            <a:xfrm>
              <a:off x="1937342" y="3005830"/>
              <a:ext cx="1035239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260000" y="2665222"/>
              <a:ext cx="994500" cy="126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600" dirty="0" err="1" smtClean="0">
                  <a:solidFill>
                    <a:schemeClr val="tx1"/>
                  </a:solidFill>
                </a:rPr>
                <a:t>pMOS</a:t>
              </a:r>
              <a:endParaRPr lang="sv-SE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1600" dirty="0" smtClean="0">
                  <a:solidFill>
                    <a:schemeClr val="tx1"/>
                  </a:solidFill>
                </a:rPr>
                <a:t>pull-</a:t>
              </a:r>
              <a:r>
                <a:rPr lang="sv-SE" sz="1600" dirty="0" err="1" smtClean="0">
                  <a:solidFill>
                    <a:schemeClr val="tx1"/>
                  </a:solidFill>
                </a:rPr>
                <a:t>up</a:t>
              </a:r>
              <a:endParaRPr lang="sv-SE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1600" dirty="0" err="1" smtClean="0">
                  <a:solidFill>
                    <a:schemeClr val="tx1"/>
                  </a:solidFill>
                </a:rPr>
                <a:t>network</a:t>
              </a:r>
              <a:endParaRPr lang="sv-SE" sz="16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2987824" y="3635732"/>
            <a:ext cx="52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/>
              <a:t>C</a:t>
            </a:r>
            <a:r>
              <a:rPr lang="sv-SE" i="1" baseline="-25000" dirty="0"/>
              <a:t>L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32484"/>
              </p:ext>
            </p:extLst>
          </p:nvPr>
        </p:nvGraphicFramePr>
        <p:xfrm>
          <a:off x="3533775" y="2492896"/>
          <a:ext cx="47752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1" name="Equation" r:id="rId7" imgW="3098520" imgH="533160" progId="Equation.DSMT4">
                  <p:embed/>
                </p:oleObj>
              </mc:Choice>
              <mc:Fallback>
                <p:oleObj name="Equation" r:id="rId7" imgW="30985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2492896"/>
                        <a:ext cx="477520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75"/>
          <p:cNvSpPr/>
          <p:nvPr/>
        </p:nvSpPr>
        <p:spPr>
          <a:xfrm>
            <a:off x="35496" y="3980419"/>
            <a:ext cx="45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/>
              <a:t>C</a:t>
            </a:r>
            <a:r>
              <a:rPr lang="sv-SE" i="1" baseline="-25000" dirty="0" smtClean="0"/>
              <a:t>IN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2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Logic gate propagation delay model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/>
          <a:p>
            <a:fld id="{112B585A-C521-441E-B402-A9F7912DA359}" type="slidenum">
              <a:rPr lang="sv-SE" smtClean="0"/>
              <a:t>29</a:t>
            </a:fld>
            <a:endParaRPr lang="sv-SE"/>
          </a:p>
        </p:txBody>
      </p:sp>
      <p:sp>
        <p:nvSpPr>
          <p:cNvPr id="73" name="TextBox 72"/>
          <p:cNvSpPr txBox="1"/>
          <p:nvPr/>
        </p:nvSpPr>
        <p:spPr>
          <a:xfrm>
            <a:off x="951010" y="1476000"/>
            <a:ext cx="767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 simplify, we suggest sizing MOSFETs for equal effective resistances, i.e.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eff</a:t>
            </a:r>
            <a:r>
              <a:rPr lang="en-US" dirty="0" smtClean="0"/>
              <a:t>=</a:t>
            </a:r>
            <a:r>
              <a:rPr lang="en-US" i="1" dirty="0" smtClean="0"/>
              <a:t>R</a:t>
            </a:r>
            <a:endParaRPr lang="en-US" i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3347864" y="1916832"/>
            <a:ext cx="505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one delay term at a time!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597245"/>
              </p:ext>
            </p:extLst>
          </p:nvPr>
        </p:nvGraphicFramePr>
        <p:xfrm>
          <a:off x="3491880" y="2276872"/>
          <a:ext cx="4274383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" name="Equation" r:id="rId3" imgW="2400300" imgH="685800" progId="Equation.3">
                  <p:embed/>
                </p:oleObj>
              </mc:Choice>
              <mc:Fallback>
                <p:oleObj name="Equation" r:id="rId3" imgW="240030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276872"/>
                        <a:ext cx="4274383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650068"/>
              </p:ext>
            </p:extLst>
          </p:nvPr>
        </p:nvGraphicFramePr>
        <p:xfrm>
          <a:off x="3563888" y="3429000"/>
          <a:ext cx="451692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" name="Equation" r:id="rId5" imgW="2540000" imgH="647700" progId="Equation.3">
                  <p:embed/>
                </p:oleObj>
              </mc:Choice>
              <mc:Fallback>
                <p:oleObj name="Equation" r:id="rId5" imgW="2540000" imgH="647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429000"/>
                        <a:ext cx="4516926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" name="Straight Connector 79"/>
          <p:cNvCxnSpPr/>
          <p:nvPr/>
        </p:nvCxnSpPr>
        <p:spPr>
          <a:xfrm flipV="1">
            <a:off x="1685717" y="2204864"/>
            <a:ext cx="0" cy="30341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1555846" y="2132856"/>
            <a:ext cx="221785" cy="1651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135968" y="3491716"/>
            <a:ext cx="11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>
                <a:solidFill>
                  <a:schemeClr val="tx1"/>
                </a:solidFill>
              </a:rPr>
              <a:t>One</a:t>
            </a:r>
            <a:r>
              <a:rPr lang="sv-SE" dirty="0" smtClean="0">
                <a:solidFill>
                  <a:schemeClr val="tx1"/>
                </a:solidFill>
              </a:rPr>
              <a:t> Input</a:t>
            </a:r>
            <a:endParaRPr lang="sv-SE" dirty="0" smtClean="0">
              <a:solidFill>
                <a:schemeClr val="tx1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1678136" y="2203810"/>
            <a:ext cx="0" cy="7055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1678136" y="3373902"/>
            <a:ext cx="0" cy="91969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623077" y="1988840"/>
            <a:ext cx="11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VDD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23077" y="5254234"/>
            <a:ext cx="11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VSS</a:t>
            </a:r>
          </a:p>
        </p:txBody>
      </p:sp>
      <p:cxnSp>
        <p:nvCxnSpPr>
          <p:cNvPr id="112" name="Straight Connector 111"/>
          <p:cNvCxnSpPr/>
          <p:nvPr/>
        </p:nvCxnSpPr>
        <p:spPr>
          <a:xfrm flipV="1">
            <a:off x="1498136" y="2095660"/>
            <a:ext cx="341366" cy="2196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2339752" y="3491716"/>
            <a:ext cx="58333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>
            <a:spAutoFit/>
          </a:bodyPr>
          <a:lstStyle/>
          <a:p>
            <a:r>
              <a:rPr lang="sv-SE" dirty="0" smtClean="0"/>
              <a:t>OUT</a:t>
            </a:r>
            <a:endParaRPr lang="sv-SE" dirty="0" smtClean="0">
              <a:solidFill>
                <a:schemeClr val="tx1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395536" y="3833747"/>
            <a:ext cx="490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902421" y="3138161"/>
            <a:ext cx="0" cy="139117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902421" y="3141115"/>
            <a:ext cx="45185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02421" y="4529333"/>
            <a:ext cx="54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Line 42"/>
          <p:cNvSpPr>
            <a:spLocks noChangeShapeType="1"/>
          </p:cNvSpPr>
          <p:nvPr/>
        </p:nvSpPr>
        <p:spPr bwMode="auto">
          <a:xfrm flipV="1">
            <a:off x="1425033" y="4300930"/>
            <a:ext cx="1248" cy="456807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1267737" y="2897663"/>
            <a:ext cx="158544" cy="455559"/>
            <a:chOff x="1317112" y="3358195"/>
            <a:chExt cx="158544" cy="455559"/>
          </a:xfrm>
        </p:grpSpPr>
        <p:sp>
          <p:nvSpPr>
            <p:cNvPr id="122" name="Line 39"/>
            <p:cNvSpPr>
              <a:spLocks noChangeShapeType="1"/>
            </p:cNvSpPr>
            <p:nvPr/>
          </p:nvSpPr>
          <p:spPr bwMode="auto">
            <a:xfrm flipV="1">
              <a:off x="1474408" y="3358195"/>
              <a:ext cx="1248" cy="455559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38"/>
            <p:cNvSpPr>
              <a:spLocks noChangeArrowheads="1"/>
            </p:cNvSpPr>
            <p:nvPr/>
          </p:nvSpPr>
          <p:spPr bwMode="auto">
            <a:xfrm>
              <a:off x="1317112" y="3513974"/>
              <a:ext cx="144000" cy="1440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Freeform 41"/>
          <p:cNvSpPr>
            <a:spLocks/>
          </p:cNvSpPr>
          <p:nvPr/>
        </p:nvSpPr>
        <p:spPr bwMode="auto">
          <a:xfrm>
            <a:off x="1530196" y="2897663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41"/>
          <p:cNvSpPr>
            <a:spLocks/>
          </p:cNvSpPr>
          <p:nvPr/>
        </p:nvSpPr>
        <p:spPr bwMode="auto">
          <a:xfrm>
            <a:off x="1530196" y="4300930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6" name="Straight Connector 125"/>
          <p:cNvCxnSpPr/>
          <p:nvPr/>
        </p:nvCxnSpPr>
        <p:spPr>
          <a:xfrm flipV="1">
            <a:off x="1678136" y="4803861"/>
            <a:ext cx="0" cy="7055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Isosceles Triangle 126"/>
          <p:cNvSpPr/>
          <p:nvPr/>
        </p:nvSpPr>
        <p:spPr>
          <a:xfrm rot="10800000">
            <a:off x="1577336" y="5341434"/>
            <a:ext cx="216000" cy="180000"/>
          </a:xfrm>
          <a:prstGeom prst="triangl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60" name="Group 159"/>
          <p:cNvGrpSpPr/>
          <p:nvPr/>
        </p:nvGrpSpPr>
        <p:grpSpPr>
          <a:xfrm>
            <a:off x="1210136" y="3931810"/>
            <a:ext cx="1712949" cy="1260000"/>
            <a:chOff x="1259632" y="4140000"/>
            <a:chExt cx="1712949" cy="1260000"/>
          </a:xfrm>
        </p:grpSpPr>
        <p:sp>
          <p:nvSpPr>
            <p:cNvPr id="161" name="Rectangle 160"/>
            <p:cNvSpPr/>
            <p:nvPr/>
          </p:nvSpPr>
          <p:spPr>
            <a:xfrm>
              <a:off x="1937342" y="4438853"/>
              <a:ext cx="1035239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1259632" y="4140000"/>
              <a:ext cx="994500" cy="126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sv-SE" sz="1600" dirty="0" err="1">
                  <a:solidFill>
                    <a:schemeClr val="tx1"/>
                  </a:solidFill>
                </a:rPr>
                <a:t>n</a:t>
              </a:r>
              <a:r>
                <a:rPr lang="sv-SE" sz="1600" dirty="0" err="1" smtClean="0">
                  <a:solidFill>
                    <a:schemeClr val="tx1"/>
                  </a:solidFill>
                </a:rPr>
                <a:t>MOS</a:t>
              </a:r>
              <a:endParaRPr lang="sv-SE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1600" dirty="0" smtClean="0">
                  <a:solidFill>
                    <a:schemeClr val="tx1"/>
                  </a:solidFill>
                </a:rPr>
                <a:t>pull-down</a:t>
              </a:r>
            </a:p>
            <a:p>
              <a:pPr algn="ctr"/>
              <a:r>
                <a:rPr lang="sv-SE" sz="1600" dirty="0" err="1" smtClean="0">
                  <a:solidFill>
                    <a:schemeClr val="tx1"/>
                  </a:solidFill>
                </a:rPr>
                <a:t>network</a:t>
              </a:r>
              <a:endParaRPr lang="sv-SE" sz="16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up 165"/>
          <p:cNvGrpSpPr>
            <a:grpSpLocks noChangeAspect="1"/>
          </p:cNvGrpSpPr>
          <p:nvPr/>
        </p:nvGrpSpPr>
        <p:grpSpPr>
          <a:xfrm>
            <a:off x="455236" y="3833747"/>
            <a:ext cx="323597" cy="720000"/>
            <a:chOff x="4729189" y="2595397"/>
            <a:chExt cx="520699" cy="1158548"/>
          </a:xfrm>
        </p:grpSpPr>
        <p:cxnSp>
          <p:nvCxnSpPr>
            <p:cNvPr id="167" name="Straight Connector 166"/>
            <p:cNvCxnSpPr/>
            <p:nvPr/>
          </p:nvCxnSpPr>
          <p:spPr>
            <a:xfrm rot="5400000" flipV="1">
              <a:off x="4989539" y="2934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 flipV="1">
              <a:off x="4989539" y="2807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4753531" y="2831406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>
              <a:off x="4753531" y="343042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Isosceles Triangle 170"/>
            <p:cNvSpPr/>
            <p:nvPr/>
          </p:nvSpPr>
          <p:spPr>
            <a:xfrm rot="10800000">
              <a:off x="4892940" y="3578919"/>
              <a:ext cx="194227" cy="1750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72" name="Rectangle 171"/>
          <p:cNvSpPr/>
          <p:nvPr/>
        </p:nvSpPr>
        <p:spPr>
          <a:xfrm>
            <a:off x="2601995" y="3980419"/>
            <a:ext cx="52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/>
              <a:t>C</a:t>
            </a:r>
            <a:r>
              <a:rPr lang="sv-SE" i="1" baseline="-25000" dirty="0" smtClean="0"/>
              <a:t>par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173" name="Group 172"/>
          <p:cNvGrpSpPr>
            <a:grpSpLocks noChangeAspect="1"/>
          </p:cNvGrpSpPr>
          <p:nvPr/>
        </p:nvGrpSpPr>
        <p:grpSpPr>
          <a:xfrm>
            <a:off x="2339752" y="3833828"/>
            <a:ext cx="323597" cy="720000"/>
            <a:chOff x="4729189" y="2595397"/>
            <a:chExt cx="520699" cy="1158548"/>
          </a:xfrm>
        </p:grpSpPr>
        <p:cxnSp>
          <p:nvCxnSpPr>
            <p:cNvPr id="174" name="Straight Connector 173"/>
            <p:cNvCxnSpPr/>
            <p:nvPr/>
          </p:nvCxnSpPr>
          <p:spPr>
            <a:xfrm rot="5400000" flipV="1">
              <a:off x="4989539" y="2934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 flipV="1">
              <a:off x="4989539" y="2807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753531" y="2831406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>
              <a:off x="4753531" y="343042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Isosceles Triangle 177"/>
            <p:cNvSpPr/>
            <p:nvPr/>
          </p:nvSpPr>
          <p:spPr>
            <a:xfrm rot="10800000">
              <a:off x="4892940" y="3578919"/>
              <a:ext cx="194227" cy="1750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100" name="Straight Connector 99"/>
          <p:cNvCxnSpPr/>
          <p:nvPr/>
        </p:nvCxnSpPr>
        <p:spPr>
          <a:xfrm>
            <a:off x="1678136" y="3833747"/>
            <a:ext cx="120371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3131840" y="472514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method conveniently separates the driving strength of a logic gate in terms of its </a:t>
            </a:r>
            <a:r>
              <a:rPr lang="en-US" b="1" dirty="0" smtClean="0"/>
              <a:t>logical effort</a:t>
            </a:r>
            <a:r>
              <a:rPr lang="en-US" dirty="0" smtClean="0"/>
              <a:t>, </a:t>
            </a:r>
            <a:r>
              <a:rPr lang="en-US" b="1" i="1" dirty="0" smtClean="0"/>
              <a:t>g</a:t>
            </a:r>
            <a:r>
              <a:rPr lang="en-US" dirty="0" smtClean="0"/>
              <a:t>, and its external load in terms of its </a:t>
            </a:r>
            <a:r>
              <a:rPr lang="en-US" b="1" dirty="0" smtClean="0"/>
              <a:t>electrical effort, </a:t>
            </a:r>
            <a:r>
              <a:rPr lang="en-US" b="1" i="1" dirty="0" smtClean="0"/>
              <a:t>h</a:t>
            </a:r>
            <a:r>
              <a:rPr lang="en-US" dirty="0" smtClean="0"/>
              <a:t>. And all with respect to the properties of the inverter.</a:t>
            </a:r>
          </a:p>
        </p:txBody>
      </p:sp>
      <p:sp>
        <p:nvSpPr>
          <p:cNvPr id="19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grpSp>
        <p:nvGrpSpPr>
          <p:cNvPr id="77" name="Group 76"/>
          <p:cNvGrpSpPr/>
          <p:nvPr/>
        </p:nvGrpSpPr>
        <p:grpSpPr>
          <a:xfrm>
            <a:off x="1210136" y="2457032"/>
            <a:ext cx="1712581" cy="1260000"/>
            <a:chOff x="1260000" y="2665222"/>
            <a:chExt cx="1712581" cy="1260000"/>
          </a:xfrm>
        </p:grpSpPr>
        <p:sp>
          <p:nvSpPr>
            <p:cNvPr id="78" name="Rectangle 77"/>
            <p:cNvSpPr/>
            <p:nvPr/>
          </p:nvSpPr>
          <p:spPr>
            <a:xfrm>
              <a:off x="1937342" y="3005830"/>
              <a:ext cx="1035239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260000" y="2665222"/>
              <a:ext cx="994500" cy="126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600" dirty="0" err="1" smtClean="0">
                  <a:solidFill>
                    <a:schemeClr val="tx1"/>
                  </a:solidFill>
                </a:rPr>
                <a:t>pMOS</a:t>
              </a:r>
              <a:endParaRPr lang="sv-SE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1600" dirty="0" smtClean="0">
                  <a:solidFill>
                    <a:schemeClr val="tx1"/>
                  </a:solidFill>
                </a:rPr>
                <a:t>pull-</a:t>
              </a:r>
              <a:r>
                <a:rPr lang="sv-SE" sz="1600" dirty="0" err="1" smtClean="0">
                  <a:solidFill>
                    <a:schemeClr val="tx1"/>
                  </a:solidFill>
                </a:rPr>
                <a:t>up</a:t>
              </a:r>
              <a:endParaRPr lang="sv-SE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1600" dirty="0" err="1" smtClean="0">
                  <a:solidFill>
                    <a:schemeClr val="tx1"/>
                  </a:solidFill>
                </a:rPr>
                <a:t>network</a:t>
              </a:r>
              <a:endParaRPr lang="sv-SE" sz="16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2987824" y="3635732"/>
            <a:ext cx="52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/>
              <a:t>C</a:t>
            </a:r>
            <a:r>
              <a:rPr lang="sv-SE" i="1" baseline="-25000" dirty="0"/>
              <a:t>L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5496" y="3980419"/>
            <a:ext cx="45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/>
              <a:t>C</a:t>
            </a:r>
            <a:r>
              <a:rPr lang="sv-SE" i="1" baseline="-25000" dirty="0" smtClean="0"/>
              <a:t>IN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4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Monday lab1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CMOS inverter static and dynamic</a:t>
            </a:r>
          </a:p>
          <a:p>
            <a:r>
              <a:rPr lang="en-US" dirty="0" smtClean="0"/>
              <a:t>Tuesday</a:t>
            </a:r>
          </a:p>
          <a:p>
            <a:pPr lvl="1"/>
            <a:r>
              <a:rPr lang="en-US" dirty="0" smtClean="0"/>
              <a:t>Lecture Delay with gates, logical effort</a:t>
            </a:r>
          </a:p>
          <a:p>
            <a:pPr lvl="1"/>
            <a:r>
              <a:rPr lang="en-US" dirty="0" err="1" smtClean="0"/>
              <a:t>Postlab</a:t>
            </a:r>
            <a:r>
              <a:rPr lang="en-US" dirty="0" smtClean="0"/>
              <a:t> review lab 1</a:t>
            </a:r>
          </a:p>
          <a:p>
            <a:r>
              <a:rPr lang="en-US" dirty="0" smtClean="0"/>
              <a:t>Thursday</a:t>
            </a:r>
          </a:p>
          <a:p>
            <a:pPr lvl="1"/>
            <a:r>
              <a:rPr lang="en-US" dirty="0" err="1" smtClean="0"/>
              <a:t>Prelab</a:t>
            </a:r>
            <a:r>
              <a:rPr lang="en-US" dirty="0" smtClean="0"/>
              <a:t> lab 2, Lecture on optimal path delay</a:t>
            </a:r>
          </a:p>
          <a:p>
            <a:pPr lvl="1"/>
            <a:r>
              <a:rPr lang="en-US" dirty="0" smtClean="0"/>
              <a:t>Tutorial POTW (Victor)</a:t>
            </a:r>
          </a:p>
          <a:p>
            <a:r>
              <a:rPr lang="en-US" dirty="0" smtClean="0"/>
              <a:t>Friday Deadline </a:t>
            </a:r>
            <a:r>
              <a:rPr lang="en-US" dirty="0" err="1" smtClean="0"/>
              <a:t>prelab</a:t>
            </a:r>
            <a:r>
              <a:rPr lang="en-US" dirty="0" smtClean="0"/>
              <a:t> 2 – </a:t>
            </a:r>
          </a:p>
          <a:p>
            <a:pPr lvl="1"/>
            <a:r>
              <a:rPr lang="en-US" dirty="0" smtClean="0"/>
              <a:t>Schematic entry of carry </a:t>
            </a:r>
            <a:r>
              <a:rPr lang="en-US" dirty="0" err="1" smtClean="0"/>
              <a:t>ckt</a:t>
            </a:r>
            <a:r>
              <a:rPr lang="en-US" dirty="0" smtClean="0"/>
              <a:t> of full adder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49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Overview important concepts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2018-09-18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30</a:t>
            </a:fld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1547664" y="1628800"/>
            <a:ext cx="1254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</a:t>
            </a:r>
            <a:r>
              <a:rPr lang="en-US" sz="2400" dirty="0" smtClean="0"/>
              <a:t> = </a:t>
            </a:r>
            <a:r>
              <a:rPr lang="en-US" sz="2400" i="1" dirty="0"/>
              <a:t>f</a:t>
            </a:r>
            <a:r>
              <a:rPr lang="en-US" sz="2400" dirty="0" smtClean="0"/>
              <a:t> + </a:t>
            </a:r>
            <a:r>
              <a:rPr lang="en-US" sz="2400" i="1" dirty="0" smtClean="0"/>
              <a:t>p</a:t>
            </a:r>
          </a:p>
          <a:p>
            <a:endParaRPr lang="en-US" sz="2400" i="1" dirty="0"/>
          </a:p>
          <a:p>
            <a:r>
              <a:rPr lang="en-US" sz="2400" i="1" dirty="0" smtClean="0"/>
              <a:t>f = </a:t>
            </a:r>
            <a:r>
              <a:rPr lang="en-US" sz="2400" i="1" dirty="0" err="1" smtClean="0"/>
              <a:t>gh</a:t>
            </a:r>
            <a:endParaRPr lang="en-US" sz="2400" i="1" dirty="0" smtClean="0"/>
          </a:p>
          <a:p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1268760"/>
            <a:ext cx="2736659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i="1" dirty="0" smtClean="0"/>
              <a:t>d</a:t>
            </a:r>
            <a:r>
              <a:rPr lang="en-US" dirty="0" smtClean="0"/>
              <a:t>: (normalized) stage delay</a:t>
            </a:r>
          </a:p>
          <a:p>
            <a:pPr>
              <a:lnSpc>
                <a:spcPct val="130000"/>
              </a:lnSpc>
            </a:pPr>
            <a:r>
              <a:rPr lang="en-US" b="1" i="1" dirty="0" smtClean="0"/>
              <a:t>f</a:t>
            </a:r>
            <a:r>
              <a:rPr lang="en-US" dirty="0" smtClean="0"/>
              <a:t>: stage effort</a:t>
            </a:r>
          </a:p>
          <a:p>
            <a:pPr>
              <a:lnSpc>
                <a:spcPct val="130000"/>
              </a:lnSpc>
            </a:pPr>
            <a:r>
              <a:rPr lang="en-US" b="1" i="1" dirty="0"/>
              <a:t>g</a:t>
            </a:r>
            <a:r>
              <a:rPr lang="en-US" dirty="0"/>
              <a:t>: logical </a:t>
            </a:r>
            <a:r>
              <a:rPr lang="en-US" dirty="0" smtClean="0"/>
              <a:t>effort </a:t>
            </a:r>
          </a:p>
          <a:p>
            <a:pPr>
              <a:lnSpc>
                <a:spcPct val="130000"/>
              </a:lnSpc>
            </a:pPr>
            <a:r>
              <a:rPr lang="en-US" b="1" i="1" dirty="0"/>
              <a:t>h</a:t>
            </a:r>
            <a:r>
              <a:rPr lang="en-US" dirty="0"/>
              <a:t>: electrical effort</a:t>
            </a:r>
          </a:p>
          <a:p>
            <a:pPr>
              <a:lnSpc>
                <a:spcPct val="130000"/>
              </a:lnSpc>
            </a:pPr>
            <a:r>
              <a:rPr lang="en-US" b="1" i="1" dirty="0" smtClean="0"/>
              <a:t>p</a:t>
            </a:r>
            <a:r>
              <a:rPr lang="en-US" dirty="0" smtClean="0"/>
              <a:t>: parasitic delay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212976"/>
            <a:ext cx="30194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concepts related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b="1" dirty="0" smtClean="0"/>
              <a:t>reference inverter </a:t>
            </a:r>
          </a:p>
          <a:p>
            <a:r>
              <a:rPr lang="en-US" dirty="0" smtClean="0"/>
              <a:t>with (RC</a:t>
            </a:r>
            <a:r>
              <a:rPr lang="en-US" baseline="-25000" dirty="0" smtClean="0"/>
              <a:t>G</a:t>
            </a:r>
            <a:r>
              <a:rPr lang="en-US" dirty="0" smtClean="0"/>
              <a:t>)</a:t>
            </a:r>
            <a:r>
              <a:rPr lang="en-US" baseline="-25000" dirty="0" err="1" smtClean="0"/>
              <a:t>inv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inv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Dinv</a:t>
            </a:r>
            <a:r>
              <a:rPr lang="en-US" dirty="0" smtClean="0"/>
              <a:t>/</a:t>
            </a:r>
            <a:r>
              <a:rPr lang="en-US" dirty="0" err="1" smtClean="0"/>
              <a:t>C</a:t>
            </a:r>
            <a:r>
              <a:rPr lang="en-US" baseline="-25000" dirty="0" err="1" smtClean="0"/>
              <a:t>Ginv</a:t>
            </a:r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smtClean="0"/>
              <a:t>The gate itself has parameters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IN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eff</a:t>
            </a:r>
            <a:r>
              <a:rPr lang="en-US" dirty="0" smtClean="0"/>
              <a:t> 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par</a:t>
            </a:r>
            <a:endParaRPr lang="en-US" baseline="-25000" dirty="0" smtClean="0"/>
          </a:p>
          <a:p>
            <a:r>
              <a:rPr lang="en-US" dirty="0" smtClean="0"/>
              <a:t>and is connected to load C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599120"/>
              </p:ext>
            </p:extLst>
          </p:nvPr>
        </p:nvGraphicFramePr>
        <p:xfrm>
          <a:off x="3563888" y="3789040"/>
          <a:ext cx="2171700" cy="104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" name="Equation" r:id="rId4" imgW="1409700" imgH="723900" progId="Equation.3">
                  <p:embed/>
                </p:oleObj>
              </mc:Choice>
              <mc:Fallback>
                <p:oleObj name="Equation" r:id="rId4" imgW="14097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789040"/>
                        <a:ext cx="2171700" cy="1044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95936" y="3284984"/>
            <a:ext cx="120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eff</a:t>
            </a:r>
            <a:r>
              <a:rPr lang="en-US" dirty="0" smtClean="0"/>
              <a:t> ≠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inv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328498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eff</a:t>
            </a:r>
            <a:r>
              <a:rPr lang="en-US" dirty="0" smtClean="0"/>
              <a:t> =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inv</a:t>
            </a:r>
            <a:endParaRPr lang="en-US" baseline="-250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977180"/>
              </p:ext>
            </p:extLst>
          </p:nvPr>
        </p:nvGraphicFramePr>
        <p:xfrm>
          <a:off x="6097588" y="3789363"/>
          <a:ext cx="180181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" name="Equation" r:id="rId6" imgW="1168400" imgH="647700" progId="Equation.3">
                  <p:embed/>
                </p:oleObj>
              </mc:Choice>
              <mc:Fallback>
                <p:oleObj name="Equation" r:id="rId6" imgW="11684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88" y="3789363"/>
                        <a:ext cx="180181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303511"/>
              </p:ext>
            </p:extLst>
          </p:nvPr>
        </p:nvGraphicFramePr>
        <p:xfrm>
          <a:off x="6156176" y="4797152"/>
          <a:ext cx="14668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" name="Equation" r:id="rId8" imgW="952500" imgH="685800" progId="Equation.3">
                  <p:embed/>
                </p:oleObj>
              </mc:Choice>
              <mc:Fallback>
                <p:oleObj name="Equation" r:id="rId8" imgW="9525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4797152"/>
                        <a:ext cx="14668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25883"/>
              </p:ext>
            </p:extLst>
          </p:nvPr>
        </p:nvGraphicFramePr>
        <p:xfrm>
          <a:off x="3563888" y="4869160"/>
          <a:ext cx="18192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5" name="Equation" r:id="rId10" imgW="1181100" imgH="685800" progId="Equation.3">
                  <p:embed/>
                </p:oleObj>
              </mc:Choice>
              <mc:Fallback>
                <p:oleObj name="Equation" r:id="rId10" imgW="11811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869160"/>
                        <a:ext cx="1819275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6012160" y="3212976"/>
            <a:ext cx="2016224" cy="2808312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3528" y="5157192"/>
            <a:ext cx="318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IN</a:t>
            </a:r>
            <a:r>
              <a:rPr lang="en-US" dirty="0" smtClean="0"/>
              <a:t> can be different for different</a:t>
            </a:r>
          </a:p>
          <a:p>
            <a:r>
              <a:rPr lang="en-US" dirty="0"/>
              <a:t>g</a:t>
            </a:r>
            <a:r>
              <a:rPr lang="en-US" dirty="0" smtClean="0"/>
              <a:t>ate inputs =&gt; </a:t>
            </a:r>
          </a:p>
          <a:p>
            <a:r>
              <a:rPr lang="en-US" dirty="0" smtClean="0"/>
              <a:t>Different </a:t>
            </a:r>
            <a:r>
              <a:rPr lang="en-US" i="1" dirty="0" smtClean="0"/>
              <a:t>g </a:t>
            </a:r>
            <a:r>
              <a:rPr lang="en-US" dirty="0" smtClean="0"/>
              <a:t>for different inputs!</a:t>
            </a:r>
          </a:p>
        </p:txBody>
      </p:sp>
    </p:spTree>
    <p:extLst>
      <p:ext uri="{BB962C8B-B14F-4D97-AF65-F5344CB8AC3E}">
        <p14:creationId xmlns:p14="http://schemas.microsoft.com/office/powerpoint/2010/main" val="273409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invented logical effort?</a:t>
            </a:r>
            <a:endParaRPr lang="en-US" dirty="0"/>
          </a:p>
        </p:txBody>
      </p:sp>
      <p:pic>
        <p:nvPicPr>
          <p:cNvPr id="7" name="Content Placeholder 6" descr="2005_ivan_sutherlan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b="1360"/>
          <a:stretch/>
        </p:blipFill>
        <p:spPr>
          <a:xfrm>
            <a:off x="1547664" y="1484784"/>
            <a:ext cx="2520950" cy="30654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31</a:t>
            </a:fld>
            <a:endParaRPr lang="sv-SE" dirty="0"/>
          </a:p>
        </p:txBody>
      </p:sp>
      <p:pic>
        <p:nvPicPr>
          <p:cNvPr id="8" name="Picture 7" descr="bsprou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2291164" cy="3024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720" y="4653136"/>
            <a:ext cx="165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Ivan Sutherland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4653136"/>
            <a:ext cx="126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</a:t>
            </a:r>
            <a:r>
              <a:rPr lang="en-US" dirty="0" err="1" smtClean="0"/>
              <a:t>Sproull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5085184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father of computer graphics”</a:t>
            </a:r>
          </a:p>
          <a:p>
            <a:r>
              <a:rPr lang="en-US" dirty="0" smtClean="0"/>
              <a:t>Together they worked on head-mounted displays.</a:t>
            </a:r>
          </a:p>
          <a:p>
            <a:r>
              <a:rPr lang="en-US" dirty="0" smtClean="0"/>
              <a:t>Work on </a:t>
            </a:r>
            <a:r>
              <a:rPr lang="en-US" dirty="0"/>
              <a:t>g</a:t>
            </a:r>
            <a:r>
              <a:rPr lang="en-US" dirty="0" smtClean="0"/>
              <a:t>raphics hardware spurred the invention of logical effort  </a:t>
            </a:r>
            <a:endParaRPr lang="en-US" dirty="0"/>
          </a:p>
        </p:txBody>
      </p:sp>
      <p:pic>
        <p:nvPicPr>
          <p:cNvPr id="12" name="Picture 11" descr="517ZgNM4sxL._SX390_BO1,204,203,20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234">
            <a:off x="7085253" y="3248675"/>
            <a:ext cx="1985144" cy="25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5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32</a:t>
            </a:fld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2267744" y="1916832"/>
            <a:ext cx="473427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Go to </a:t>
            </a:r>
            <a:r>
              <a:rPr lang="en-US" sz="2400" dirty="0" err="1"/>
              <a:t>socrative.com</a:t>
            </a:r>
            <a:endParaRPr lang="en-US" sz="2400" dirty="0"/>
          </a:p>
          <a:p>
            <a:pPr lvl="1"/>
            <a:r>
              <a:rPr lang="en-US" sz="2400" dirty="0"/>
              <a:t>Select Student login</a:t>
            </a:r>
          </a:p>
          <a:p>
            <a:pPr lvl="1"/>
            <a:r>
              <a:rPr lang="en-US" sz="2400" dirty="0"/>
              <a:t>Go to room: “MCC0922018”</a:t>
            </a:r>
          </a:p>
        </p:txBody>
      </p:sp>
    </p:spTree>
    <p:extLst>
      <p:ext uri="{BB962C8B-B14F-4D97-AF65-F5344CB8AC3E}">
        <p14:creationId xmlns:p14="http://schemas.microsoft.com/office/powerpoint/2010/main" val="274214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Delay estimations using logical effort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/>
              <a:t>Once the logical effort of a logic gate is known we can easily calculate the propagation delay of any critical timing path</a:t>
            </a:r>
            <a:endParaRPr lang="sv-S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33</a:t>
            </a:fld>
            <a:endParaRPr lang="sv-SE"/>
          </a:p>
        </p:txBody>
      </p:sp>
      <p:grpSp>
        <p:nvGrpSpPr>
          <p:cNvPr id="49" name="Group 48"/>
          <p:cNvGrpSpPr/>
          <p:nvPr/>
        </p:nvGrpSpPr>
        <p:grpSpPr>
          <a:xfrm>
            <a:off x="7092280" y="2204864"/>
            <a:ext cx="2051720" cy="1440218"/>
            <a:chOff x="7092280" y="1700808"/>
            <a:chExt cx="2051720" cy="1440218"/>
          </a:xfrm>
        </p:grpSpPr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7311506" y="1700808"/>
              <a:ext cx="183249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alculate delay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kumimoji="0" lang="en-US" sz="16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 here!</a:t>
              </a:r>
              <a:endPara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7092280" y="2132856"/>
              <a:ext cx="216024" cy="1008170"/>
            </a:xfrm>
            <a:prstGeom prst="line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23528" y="2348880"/>
            <a:ext cx="8568952" cy="3682367"/>
            <a:chOff x="323528" y="2770969"/>
            <a:chExt cx="8568952" cy="3682367"/>
          </a:xfrm>
        </p:grpSpPr>
        <p:cxnSp>
          <p:nvCxnSpPr>
            <p:cNvPr id="7" name="Straight Connector 6"/>
            <p:cNvCxnSpPr/>
            <p:nvPr/>
          </p:nvCxnSpPr>
          <p:spPr>
            <a:xfrm rot="10800000" flipH="1">
              <a:off x="7924084" y="4080754"/>
              <a:ext cx="968396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4925726" y="5415144"/>
              <a:ext cx="3966754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7" idx="3"/>
            </p:cNvCxnSpPr>
            <p:nvPr/>
          </p:nvCxnSpPr>
          <p:spPr>
            <a:xfrm flipH="1">
              <a:off x="323528" y="4080752"/>
              <a:ext cx="7074594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 rot="16200000" flipH="1">
              <a:off x="1200557" y="3596554"/>
              <a:ext cx="451634" cy="968396"/>
              <a:chOff x="4552408" y="2154754"/>
              <a:chExt cx="220136" cy="472017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5400000">
                <a:off x="4536535" y="2390763"/>
                <a:ext cx="47201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4316399" y="2390763"/>
                <a:ext cx="47201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 flipH="1">
              <a:off x="1477442" y="3546615"/>
              <a:ext cx="1068274" cy="10682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000" dirty="0" smtClean="0">
                  <a:solidFill>
                    <a:schemeClr val="tx1"/>
                  </a:solidFill>
                </a:rPr>
                <a:t>CMOS </a:t>
              </a:r>
              <a:r>
                <a:rPr lang="sv-SE" sz="2000" dirty="0" err="1" smtClean="0">
                  <a:solidFill>
                    <a:schemeClr val="tx1"/>
                  </a:solidFill>
                </a:rPr>
                <a:t>logic</a:t>
              </a:r>
              <a:endParaRPr lang="sv-SE" sz="2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2000" dirty="0" smtClean="0">
                  <a:solidFill>
                    <a:schemeClr val="tx1"/>
                  </a:solidFill>
                </a:rPr>
                <a:t>X2</a:t>
              </a:r>
              <a:endParaRPr lang="sv-SE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2554401" y="3985217"/>
              <a:ext cx="191073" cy="19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Isosceles Triangle 14"/>
            <p:cNvSpPr>
              <a:spLocks noChangeAspect="1"/>
            </p:cNvSpPr>
            <p:nvPr/>
          </p:nvSpPr>
          <p:spPr>
            <a:xfrm rot="5400000" flipH="1">
              <a:off x="3075279" y="3569665"/>
              <a:ext cx="1329445" cy="102217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sv-SE" sz="2000" dirty="0" smtClean="0">
                  <a:solidFill>
                    <a:schemeClr val="tx2">
                      <a:lumMod val="75000"/>
                    </a:schemeClr>
                  </a:solidFill>
                </a:rPr>
                <a:t>X4</a:t>
              </a:r>
              <a:endParaRPr lang="sv-SE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4271346" y="3985217"/>
              <a:ext cx="191073" cy="19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106916" y="3546615"/>
              <a:ext cx="1803298" cy="1068274"/>
              <a:chOff x="6153078" y="3042559"/>
              <a:chExt cx="1803298" cy="1068274"/>
            </a:xfrm>
          </p:grpSpPr>
          <p:grpSp>
            <p:nvGrpSpPr>
              <p:cNvPr id="18" name="Group 17"/>
              <p:cNvGrpSpPr/>
              <p:nvPr/>
            </p:nvGrpSpPr>
            <p:grpSpPr>
              <a:xfrm rot="16200000" flipH="1">
                <a:off x="6411459" y="3092498"/>
                <a:ext cx="451634" cy="968396"/>
                <a:chOff x="4552408" y="2154754"/>
                <a:chExt cx="220136" cy="47201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4536535" y="2390763"/>
                  <a:ext cx="472017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4316399" y="2390763"/>
                  <a:ext cx="472017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Rectangle 18"/>
              <p:cNvSpPr/>
              <p:nvPr/>
            </p:nvSpPr>
            <p:spPr>
              <a:xfrm flipH="1">
                <a:off x="6688344" y="3042559"/>
                <a:ext cx="1068274" cy="1068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2000" dirty="0" smtClean="0">
                    <a:solidFill>
                      <a:schemeClr val="tx1"/>
                    </a:solidFill>
                  </a:rPr>
                  <a:t>X2 logic</a:t>
                </a:r>
              </a:p>
              <a:p>
                <a:pPr algn="ctr"/>
                <a:r>
                  <a:rPr lang="sv-SE" sz="2000" dirty="0" smtClean="0">
                    <a:solidFill>
                      <a:schemeClr val="tx1"/>
                    </a:solidFill>
                  </a:rPr>
                  <a:t>g</a:t>
                </a:r>
                <a:r>
                  <a:rPr lang="sv-SE" sz="2000" baseline="-25000" dirty="0" smtClean="0">
                    <a:solidFill>
                      <a:schemeClr val="tx1"/>
                    </a:solidFill>
                  </a:rPr>
                  <a:t>3</a:t>
                </a:r>
                <a:r>
                  <a:rPr lang="sv-SE" sz="2000" dirty="0" smtClean="0">
                    <a:solidFill>
                      <a:schemeClr val="tx1"/>
                    </a:solidFill>
                  </a:rPr>
                  <a:t>, p</a:t>
                </a:r>
                <a:r>
                  <a:rPr lang="sv-SE" sz="2000" baseline="-25000" dirty="0">
                    <a:solidFill>
                      <a:schemeClr val="tx1"/>
                    </a:solidFill>
                  </a:rPr>
                  <a:t>3</a:t>
                </a:r>
                <a:endParaRPr lang="sv-S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 flipH="1">
                <a:off x="7765303" y="3481161"/>
                <a:ext cx="191073" cy="19107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106916" y="4881006"/>
              <a:ext cx="1803298" cy="1068274"/>
              <a:chOff x="6114556" y="4376950"/>
              <a:chExt cx="1803298" cy="1068274"/>
            </a:xfrm>
          </p:grpSpPr>
          <p:grpSp>
            <p:nvGrpSpPr>
              <p:cNvPr id="24" name="Group 23"/>
              <p:cNvGrpSpPr/>
              <p:nvPr/>
            </p:nvGrpSpPr>
            <p:grpSpPr>
              <a:xfrm rot="16200000" flipH="1">
                <a:off x="6372937" y="4426889"/>
                <a:ext cx="451634" cy="968396"/>
                <a:chOff x="4552408" y="2154754"/>
                <a:chExt cx="220136" cy="472017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4536535" y="2390763"/>
                  <a:ext cx="472017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4316399" y="2390763"/>
                  <a:ext cx="472017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Rectangle 24"/>
              <p:cNvSpPr/>
              <p:nvPr/>
            </p:nvSpPr>
            <p:spPr>
              <a:xfrm flipH="1">
                <a:off x="6649822" y="4376950"/>
                <a:ext cx="1068274" cy="1068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2000" dirty="0" smtClean="0">
                    <a:solidFill>
                      <a:schemeClr val="tx1"/>
                    </a:solidFill>
                  </a:rPr>
                  <a:t>X2 logic</a:t>
                </a:r>
              </a:p>
              <a:p>
                <a:pPr algn="ctr"/>
                <a:r>
                  <a:rPr lang="sv-SE" sz="2000" dirty="0" smtClean="0">
                    <a:solidFill>
                      <a:schemeClr val="tx1"/>
                    </a:solidFill>
                  </a:rPr>
                  <a:t>g</a:t>
                </a:r>
                <a:r>
                  <a:rPr lang="sv-SE" sz="2000" baseline="-25000" dirty="0" smtClean="0">
                    <a:solidFill>
                      <a:schemeClr val="tx1"/>
                    </a:solidFill>
                  </a:rPr>
                  <a:t>5</a:t>
                </a:r>
                <a:r>
                  <a:rPr lang="sv-SE" sz="2000" dirty="0" smtClean="0">
                    <a:solidFill>
                      <a:schemeClr val="tx1"/>
                    </a:solidFill>
                  </a:rPr>
                  <a:t>, p</a:t>
                </a:r>
                <a:r>
                  <a:rPr lang="sv-SE" sz="2000" baseline="-25000" dirty="0" smtClean="0">
                    <a:solidFill>
                      <a:schemeClr val="tx1"/>
                    </a:solidFill>
                  </a:rPr>
                  <a:t>5</a:t>
                </a:r>
                <a:endParaRPr lang="sv-S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 flipH="1">
                <a:off x="7726781" y="4815552"/>
                <a:ext cx="191073" cy="19107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204002" y="4881006"/>
              <a:ext cx="1462152" cy="1068274"/>
              <a:chOff x="6494224" y="3042559"/>
              <a:chExt cx="1462152" cy="1068274"/>
            </a:xfrm>
          </p:grpSpPr>
          <p:grpSp>
            <p:nvGrpSpPr>
              <p:cNvPr id="30" name="Group 29"/>
              <p:cNvGrpSpPr/>
              <p:nvPr/>
            </p:nvGrpSpPr>
            <p:grpSpPr>
              <a:xfrm rot="16200000" flipH="1">
                <a:off x="6752606" y="3092499"/>
                <a:ext cx="451634" cy="968398"/>
                <a:chOff x="4552408" y="2321036"/>
                <a:chExt cx="220136" cy="472018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4536535" y="2557045"/>
                  <a:ext cx="472017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4316399" y="2557046"/>
                  <a:ext cx="472017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Rectangle 30"/>
              <p:cNvSpPr/>
              <p:nvPr/>
            </p:nvSpPr>
            <p:spPr>
              <a:xfrm flipH="1">
                <a:off x="6688344" y="3042559"/>
                <a:ext cx="1068274" cy="1068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2000" dirty="0" smtClean="0">
                    <a:solidFill>
                      <a:schemeClr val="tx1"/>
                    </a:solidFill>
                  </a:rPr>
                  <a:t>X9 logic</a:t>
                </a:r>
              </a:p>
              <a:p>
                <a:pPr algn="ctr"/>
                <a:r>
                  <a:rPr lang="sv-SE" sz="2000" dirty="0" smtClean="0">
                    <a:solidFill>
                      <a:schemeClr val="tx1"/>
                    </a:solidFill>
                  </a:rPr>
                  <a:t>g</a:t>
                </a:r>
                <a:r>
                  <a:rPr lang="sv-SE" sz="2000" baseline="-25000" dirty="0" smtClean="0">
                    <a:solidFill>
                      <a:schemeClr val="tx1"/>
                    </a:solidFill>
                  </a:rPr>
                  <a:t>6</a:t>
                </a:r>
                <a:r>
                  <a:rPr lang="sv-SE" sz="2000" dirty="0" smtClean="0">
                    <a:solidFill>
                      <a:schemeClr val="tx1"/>
                    </a:solidFill>
                  </a:rPr>
                  <a:t>, p</a:t>
                </a:r>
                <a:r>
                  <a:rPr lang="sv-SE" sz="2000" baseline="-25000" dirty="0" smtClean="0">
                    <a:solidFill>
                      <a:schemeClr val="tx1"/>
                    </a:solidFill>
                  </a:rPr>
                  <a:t>6</a:t>
                </a:r>
                <a:endParaRPr lang="sv-S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H="1">
                <a:off x="7765303" y="3481161"/>
                <a:ext cx="191073" cy="19107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204002" y="3546615"/>
              <a:ext cx="1462152" cy="1068274"/>
              <a:chOff x="6494224" y="3042559"/>
              <a:chExt cx="1462152" cy="1068274"/>
            </a:xfrm>
          </p:grpSpPr>
          <p:grpSp>
            <p:nvGrpSpPr>
              <p:cNvPr id="36" name="Group 35"/>
              <p:cNvGrpSpPr/>
              <p:nvPr/>
            </p:nvGrpSpPr>
            <p:grpSpPr>
              <a:xfrm rot="16200000" flipH="1">
                <a:off x="6752606" y="3092499"/>
                <a:ext cx="451634" cy="968398"/>
                <a:chOff x="4552408" y="2321036"/>
                <a:chExt cx="220136" cy="472018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rot="5400000">
                  <a:off x="4536535" y="2557045"/>
                  <a:ext cx="472017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4316399" y="2557046"/>
                  <a:ext cx="472017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Rectangle 36"/>
              <p:cNvSpPr/>
              <p:nvPr/>
            </p:nvSpPr>
            <p:spPr>
              <a:xfrm flipH="1">
                <a:off x="6688344" y="3042559"/>
                <a:ext cx="1068274" cy="1068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2000" dirty="0" smtClean="0">
                    <a:solidFill>
                      <a:schemeClr val="tx1"/>
                    </a:solidFill>
                  </a:rPr>
                  <a:t>X6 logic</a:t>
                </a:r>
              </a:p>
              <a:p>
                <a:pPr algn="ctr"/>
                <a:r>
                  <a:rPr lang="sv-SE" sz="2000" dirty="0" smtClean="0">
                    <a:solidFill>
                      <a:schemeClr val="tx1"/>
                    </a:solidFill>
                  </a:rPr>
                  <a:t>g</a:t>
                </a:r>
                <a:r>
                  <a:rPr lang="sv-SE" sz="2000" baseline="-25000" dirty="0" smtClean="0">
                    <a:solidFill>
                      <a:schemeClr val="tx1"/>
                    </a:solidFill>
                  </a:rPr>
                  <a:t>4</a:t>
                </a:r>
                <a:r>
                  <a:rPr lang="sv-SE" sz="2000" dirty="0" smtClean="0">
                    <a:solidFill>
                      <a:schemeClr val="tx1"/>
                    </a:solidFill>
                  </a:rPr>
                  <a:t>, p</a:t>
                </a:r>
                <a:r>
                  <a:rPr lang="sv-SE" sz="2000" baseline="-25000" dirty="0" smtClean="0">
                    <a:solidFill>
                      <a:schemeClr val="tx1"/>
                    </a:solidFill>
                  </a:rPr>
                  <a:t>4</a:t>
                </a:r>
                <a:endParaRPr lang="sv-SE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 flipH="1">
                <a:off x="7765303" y="3481161"/>
                <a:ext cx="191073" cy="19107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4925724" y="4080754"/>
              <a:ext cx="0" cy="133439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407979" y="2770969"/>
              <a:ext cx="6684300" cy="1596269"/>
              <a:chOff x="1058329" y="1018942"/>
              <a:chExt cx="4881823" cy="1596269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5940152" y="1018942"/>
                <a:ext cx="0" cy="1421053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1058329" y="1018942"/>
                <a:ext cx="0" cy="1596269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1101832" y="1412776"/>
                <a:ext cx="4838320" cy="1"/>
              </a:xfrm>
              <a:prstGeom prst="line">
                <a:avLst/>
              </a:prstGeom>
              <a:ln w="12700">
                <a:solidFill>
                  <a:srgbClr val="0070C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3118575" y="1166556"/>
                <a:ext cx="151483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Calculate delay!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rPr>
                  <a:t> </a:t>
                </a:r>
                <a:endParaRPr kumimoji="0" lang="en-US" sz="16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1648573" y="4758846"/>
              <a:ext cx="4937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p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1</a:t>
              </a:r>
              <a:r>
                <a:rPr kumimoji="0" lang="en-US" sz="16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, g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1</a:t>
              </a:r>
              <a:endPara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3334441" y="4766322"/>
              <a:ext cx="96180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p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2</a:t>
              </a:r>
              <a:r>
                <a:rPr kumimoji="0" lang="en-US" sz="16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=1, g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2</a:t>
              </a:r>
              <a:r>
                <a:rPr kumimoji="0" lang="en-US" sz="16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=1</a:t>
              </a:r>
              <a:endPara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0577" y="5949280"/>
              <a:ext cx="2738335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aphicFrame>
        <p:nvGraphicFramePr>
          <p:cNvPr id="52" name="Object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733199"/>
              </p:ext>
            </p:extLst>
          </p:nvPr>
        </p:nvGraphicFramePr>
        <p:xfrm>
          <a:off x="899592" y="4869160"/>
          <a:ext cx="3384376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5" name="Equation" r:id="rId4" imgW="2463800" imgH="977900" progId="Equation.3">
                  <p:embed/>
                </p:oleObj>
              </mc:Choice>
              <mc:Fallback>
                <p:oleObj name="Equation" r:id="rId4" imgW="2463800" imgH="977900" progId="Equation.3">
                  <p:embed/>
                  <p:pic>
                    <p:nvPicPr>
                      <p:cNvPr id="0" name="Object 5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869160"/>
                        <a:ext cx="3384376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683569" y="4797152"/>
            <a:ext cx="3888432" cy="149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01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Inverter propagation delay model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34</a:t>
            </a:fld>
            <a:endParaRPr lang="sv-SE"/>
          </a:p>
        </p:txBody>
      </p:sp>
      <p:sp>
        <p:nvSpPr>
          <p:cNvPr id="73" name="TextBox 72"/>
          <p:cNvSpPr txBox="1"/>
          <p:nvPr/>
        </p:nvSpPr>
        <p:spPr>
          <a:xfrm>
            <a:off x="1943581" y="1476000"/>
            <a:ext cx="6300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Two-port electrical representation of propagation delay model</a:t>
            </a:r>
          </a:p>
          <a:p>
            <a:pPr algn="ctr"/>
            <a:r>
              <a:rPr lang="en-US" dirty="0" smtClean="0"/>
              <a:t>Consider a unit size inverter with a unit size n-channel device and </a:t>
            </a:r>
          </a:p>
          <a:p>
            <a:pPr algn="ctr"/>
            <a:r>
              <a:rPr lang="en-US" dirty="0" smtClean="0"/>
              <a:t>a p-channel device of twice that width</a:t>
            </a:r>
            <a:endParaRPr lang="en-US" dirty="0"/>
          </a:p>
        </p:txBody>
      </p: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3294075" y="4115630"/>
            <a:ext cx="5526397" cy="1697306"/>
            <a:chOff x="3307866" y="3518909"/>
            <a:chExt cx="5222590" cy="1603999"/>
          </a:xfrm>
        </p:grpSpPr>
        <p:sp>
          <p:nvSpPr>
            <p:cNvPr id="66" name="Rectangle 30"/>
            <p:cNvSpPr>
              <a:spLocks noChangeArrowheads="1"/>
            </p:cNvSpPr>
            <p:nvPr/>
          </p:nvSpPr>
          <p:spPr bwMode="auto">
            <a:xfrm>
              <a:off x="3307866" y="3709779"/>
              <a:ext cx="317087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Rectangle 29"/>
            <p:cNvSpPr>
              <a:spLocks noChangeArrowheads="1"/>
            </p:cNvSpPr>
            <p:nvPr/>
          </p:nvSpPr>
          <p:spPr bwMode="auto">
            <a:xfrm>
              <a:off x="7888196" y="3731551"/>
              <a:ext cx="478127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OUT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7888196" y="4797152"/>
              <a:ext cx="319584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3339293" y="4285827"/>
              <a:ext cx="836000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kumimoji="0" lang="en-US" b="0" i="1" u="none" strike="noStrike" cap="none" normalizeH="0" baseline="-25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=3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004688" y="4369929"/>
              <a:ext cx="470637" cy="110625"/>
              <a:chOff x="2403454" y="2753789"/>
              <a:chExt cx="644161" cy="84110"/>
            </a:xfrm>
          </p:grpSpPr>
          <p:sp>
            <p:nvSpPr>
              <p:cNvPr id="137" name="Line 8"/>
              <p:cNvSpPr>
                <a:spLocks noChangeShapeType="1"/>
              </p:cNvSpPr>
              <p:nvPr/>
            </p:nvSpPr>
            <p:spPr bwMode="auto">
              <a:xfrm>
                <a:off x="2403454" y="275378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7"/>
              <p:cNvSpPr>
                <a:spLocks noChangeShapeType="1"/>
              </p:cNvSpPr>
              <p:nvPr/>
            </p:nvSpPr>
            <p:spPr bwMode="auto">
              <a:xfrm>
                <a:off x="2403454" y="283789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H="1">
              <a:off x="7239679" y="3902689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H="1">
              <a:off x="7239675" y="448982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994815" y="4369074"/>
              <a:ext cx="470637" cy="110625"/>
              <a:chOff x="2403454" y="2753789"/>
              <a:chExt cx="644161" cy="84110"/>
            </a:xfrm>
          </p:grpSpPr>
          <p:sp>
            <p:nvSpPr>
              <p:cNvPr id="107" name="Line 8"/>
              <p:cNvSpPr>
                <a:spLocks noChangeShapeType="1"/>
              </p:cNvSpPr>
              <p:nvPr/>
            </p:nvSpPr>
            <p:spPr bwMode="auto">
              <a:xfrm>
                <a:off x="2403454" y="275378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7"/>
              <p:cNvSpPr>
                <a:spLocks noChangeShapeType="1"/>
              </p:cNvSpPr>
              <p:nvPr/>
            </p:nvSpPr>
            <p:spPr bwMode="auto">
              <a:xfrm>
                <a:off x="2403454" y="283789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Line 6"/>
            <p:cNvSpPr>
              <a:spLocks noChangeShapeType="1"/>
            </p:cNvSpPr>
            <p:nvPr/>
          </p:nvSpPr>
          <p:spPr bwMode="auto">
            <a:xfrm flipH="1">
              <a:off x="4229806" y="390184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6"/>
            <p:cNvSpPr>
              <a:spLocks noChangeShapeType="1"/>
            </p:cNvSpPr>
            <p:nvPr/>
          </p:nvSpPr>
          <p:spPr bwMode="auto">
            <a:xfrm flipH="1">
              <a:off x="4229802" y="4488977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31"/>
            <p:cNvSpPr>
              <a:spLocks noChangeShapeType="1"/>
            </p:cNvSpPr>
            <p:nvPr/>
          </p:nvSpPr>
          <p:spPr bwMode="auto">
            <a:xfrm flipV="1">
              <a:off x="3677079" y="4947730"/>
              <a:ext cx="41147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 flipV="1">
              <a:off x="6097011" y="3899491"/>
              <a:ext cx="169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43"/>
            <p:cNvSpPr>
              <a:spLocks noChangeShapeType="1"/>
            </p:cNvSpPr>
            <p:nvPr/>
          </p:nvSpPr>
          <p:spPr bwMode="auto">
            <a:xfrm flipH="1">
              <a:off x="5844959" y="4005064"/>
              <a:ext cx="0" cy="936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3307866" y="4797152"/>
              <a:ext cx="319584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" name="Line 31"/>
            <p:cNvSpPr>
              <a:spLocks noChangeShapeType="1"/>
            </p:cNvSpPr>
            <p:nvPr/>
          </p:nvSpPr>
          <p:spPr bwMode="auto">
            <a:xfrm flipV="1">
              <a:off x="3677079" y="3895819"/>
              <a:ext cx="72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6"/>
            <p:cNvSpPr>
              <a:spLocks noChangeShapeType="1"/>
            </p:cNvSpPr>
            <p:nvPr/>
          </p:nvSpPr>
          <p:spPr bwMode="auto">
            <a:xfrm flipH="1">
              <a:off x="5771904" y="3895819"/>
              <a:ext cx="325108" cy="1693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5" name="Line 15"/>
            <p:cNvSpPr>
              <a:spLocks noChangeAspect="1" noChangeShapeType="1"/>
            </p:cNvSpPr>
            <p:nvPr/>
          </p:nvSpPr>
          <p:spPr bwMode="auto">
            <a:xfrm>
              <a:off x="5868000" y="3852000"/>
              <a:ext cx="180000" cy="2437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7555856" y="4285827"/>
              <a:ext cx="974600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r>
                <a:rPr lang="sv-SE" i="1" dirty="0"/>
                <a:t>C</a:t>
              </a:r>
              <a:r>
                <a:rPr lang="en-US" i="1" baseline="-30000" dirty="0">
                  <a:solidFill>
                    <a:srgbClr val="000000"/>
                  </a:solidFill>
                  <a:latin typeface="Calibri" pitchFamily="34" charset="0"/>
                </a:rPr>
                <a:t>D </a:t>
              </a:r>
              <a:r>
                <a:rPr lang="sv-SE" dirty="0" smtClean="0"/>
                <a:t>=</a:t>
              </a:r>
              <a:r>
                <a:rPr lang="sv-SE" i="1" dirty="0" smtClean="0"/>
                <a:t>p</a:t>
              </a:r>
              <a:r>
                <a:rPr lang="en-US" i="1" baseline="-30000" dirty="0" err="1" smtClean="0">
                  <a:solidFill>
                    <a:srgbClr val="000000"/>
                  </a:solidFill>
                  <a:latin typeface="Calibri" pitchFamily="34" charset="0"/>
                </a:rPr>
                <a:t>inv</a:t>
              </a:r>
              <a:r>
                <a:rPr lang="en-US" i="1" dirty="0" err="1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25000" dirty="0" err="1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endParaRPr lang="sv-SE" i="1" dirty="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254756" y="3518909"/>
              <a:ext cx="765516" cy="488582"/>
              <a:chOff x="6254756" y="3518909"/>
              <a:chExt cx="765516" cy="488582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6385513" y="3791491"/>
                <a:ext cx="504000" cy="21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36000" rtlCol="0" anchor="ctr"/>
              <a:lstStyle/>
              <a:p>
                <a:pPr algn="ctr"/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9"/>
              <p:cNvSpPr>
                <a:spLocks noChangeArrowheads="1"/>
              </p:cNvSpPr>
              <p:nvPr/>
            </p:nvSpPr>
            <p:spPr bwMode="auto">
              <a:xfrm rot="10800000" flipV="1">
                <a:off x="6254756" y="3518909"/>
                <a:ext cx="765516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R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755455" y="3883543"/>
              <a:ext cx="1040673" cy="1058322"/>
              <a:chOff x="4841782" y="3883543"/>
              <a:chExt cx="1040673" cy="1058322"/>
            </a:xfrm>
          </p:grpSpPr>
          <p:sp>
            <p:nvSpPr>
              <p:cNvPr id="89" name="Line 43"/>
              <p:cNvSpPr>
                <a:spLocks noChangeShapeType="1"/>
              </p:cNvSpPr>
              <p:nvPr/>
            </p:nvSpPr>
            <p:spPr bwMode="auto">
              <a:xfrm flipH="1">
                <a:off x="5342455" y="3892369"/>
                <a:ext cx="0" cy="4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Line 35"/>
              <p:cNvSpPr>
                <a:spLocks noChangeShapeType="1"/>
              </p:cNvSpPr>
              <p:nvPr/>
            </p:nvSpPr>
            <p:spPr bwMode="auto">
              <a:xfrm flipH="1">
                <a:off x="5342455" y="4473865"/>
                <a:ext cx="0" cy="4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32"/>
              <p:cNvSpPr>
                <a:spLocks noChangeShapeType="1"/>
              </p:cNvSpPr>
              <p:nvPr/>
            </p:nvSpPr>
            <p:spPr bwMode="auto">
              <a:xfrm flipH="1">
                <a:off x="5342455" y="3883543"/>
                <a:ext cx="54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16"/>
              <p:cNvSpPr>
                <a:spLocks noChangeShapeType="1"/>
              </p:cNvSpPr>
              <p:nvPr/>
            </p:nvSpPr>
            <p:spPr bwMode="auto">
              <a:xfrm flipH="1">
                <a:off x="5043837" y="4366945"/>
                <a:ext cx="597236" cy="117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15"/>
              <p:cNvSpPr>
                <a:spLocks noChangeShapeType="1"/>
              </p:cNvSpPr>
              <p:nvPr/>
            </p:nvSpPr>
            <p:spPr bwMode="auto">
              <a:xfrm flipH="1">
                <a:off x="5193146" y="4472331"/>
                <a:ext cx="2986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27"/>
              <p:cNvSpPr>
                <a:spLocks noChangeArrowheads="1"/>
              </p:cNvSpPr>
              <p:nvPr/>
            </p:nvSpPr>
            <p:spPr bwMode="auto">
              <a:xfrm rot="10800000" flipV="1">
                <a:off x="4841782" y="4304128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cxnSp>
        <p:nvCxnSpPr>
          <p:cNvPr id="41" name="Straight Connector 40"/>
          <p:cNvCxnSpPr/>
          <p:nvPr/>
        </p:nvCxnSpPr>
        <p:spPr>
          <a:xfrm flipV="1">
            <a:off x="1821551" y="3148970"/>
            <a:ext cx="0" cy="68791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821551" y="4340653"/>
            <a:ext cx="0" cy="360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654326" y="3824188"/>
            <a:ext cx="0" cy="52069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654326" y="3828420"/>
            <a:ext cx="17568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45864" y="4344887"/>
            <a:ext cx="17568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527326" y="3824188"/>
            <a:ext cx="0" cy="52069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800210" y="3236747"/>
            <a:ext cx="722850" cy="3693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OUT</a:t>
            </a:r>
            <a:endParaRPr lang="sv-SE" dirty="0" smtClean="0">
              <a:solidFill>
                <a:schemeClr val="tx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821551" y="2204864"/>
            <a:ext cx="0" cy="30341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821551" y="3012043"/>
            <a:ext cx="0" cy="68791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654326" y="2495578"/>
            <a:ext cx="0" cy="52069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654326" y="2499810"/>
            <a:ext cx="17568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645864" y="3016277"/>
            <a:ext cx="17568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527326" y="2495578"/>
            <a:ext cx="0" cy="52069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20544" y="2755927"/>
            <a:ext cx="706781" cy="1328610"/>
            <a:chOff x="820545" y="2755927"/>
            <a:chExt cx="432000" cy="132861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820545" y="4084537"/>
              <a:ext cx="432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20545" y="2755927"/>
              <a:ext cx="432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251520" y="3068960"/>
            <a:ext cx="418797" cy="3693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IN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0800000">
            <a:off x="1732491" y="4590120"/>
            <a:ext cx="194227" cy="175026"/>
          </a:xfrm>
          <a:prstGeom prst="triangl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816327" y="2755413"/>
            <a:ext cx="0" cy="1332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51520" y="3429000"/>
            <a:ext cx="56480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829108" y="3429000"/>
            <a:ext cx="87683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377079" y="2680803"/>
            <a:ext cx="150247" cy="150247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ctangle 62"/>
          <p:cNvSpPr/>
          <p:nvPr/>
        </p:nvSpPr>
        <p:spPr>
          <a:xfrm>
            <a:off x="873803" y="4219403"/>
            <a:ext cx="45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/>
              <a:t>C</a:t>
            </a:r>
            <a:endParaRPr lang="sv-SE" i="1" dirty="0" smtClean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659766" y="3899871"/>
            <a:ext cx="126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1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648529" y="2571261"/>
            <a:ext cx="133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2</a:t>
            </a:r>
            <a:endParaRPr lang="sv-SE" dirty="0" smtClean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1149527" y="4084537"/>
            <a:ext cx="323597" cy="720000"/>
            <a:chOff x="4729189" y="2595397"/>
            <a:chExt cx="520699" cy="1158548"/>
          </a:xfrm>
        </p:grpSpPr>
        <p:cxnSp>
          <p:nvCxnSpPr>
            <p:cNvPr id="90" name="Straight Connector 89"/>
            <p:cNvCxnSpPr/>
            <p:nvPr/>
          </p:nvCxnSpPr>
          <p:spPr>
            <a:xfrm rot="5400000" flipV="1">
              <a:off x="4989539" y="2934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V="1">
              <a:off x="4989539" y="2807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4753531" y="2831406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4753531" y="343042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Isosceles Triangle 93"/>
            <p:cNvSpPr/>
            <p:nvPr/>
          </p:nvSpPr>
          <p:spPr>
            <a:xfrm rot="10800000">
              <a:off x="4892940" y="3578919"/>
              <a:ext cx="194227" cy="1750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2339752" y="3573016"/>
            <a:ext cx="1183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 smtClean="0"/>
              <a:t>C</a:t>
            </a:r>
            <a:r>
              <a:rPr lang="sv-SE" i="1" baseline="-25000" dirty="0" smtClean="0"/>
              <a:t>drain</a:t>
            </a:r>
            <a:endParaRPr lang="sv-SE" i="1" dirty="0"/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1691680" y="2132856"/>
            <a:ext cx="221785" cy="1651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>
            <a:grpSpLocks noChangeAspect="1"/>
          </p:cNvGrpSpPr>
          <p:nvPr/>
        </p:nvGrpSpPr>
        <p:grpSpPr>
          <a:xfrm>
            <a:off x="1122125" y="2755413"/>
            <a:ext cx="323597" cy="720000"/>
            <a:chOff x="4729189" y="2595397"/>
            <a:chExt cx="520699" cy="1158548"/>
          </a:xfrm>
        </p:grpSpPr>
        <p:cxnSp>
          <p:nvCxnSpPr>
            <p:cNvPr id="112" name="Straight Connector 111"/>
            <p:cNvCxnSpPr/>
            <p:nvPr/>
          </p:nvCxnSpPr>
          <p:spPr>
            <a:xfrm rot="5400000" flipV="1">
              <a:off x="4989539" y="2934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V="1">
              <a:off x="4989539" y="2807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>
              <a:off x="4753531" y="2831406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4753531" y="343042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Isosceles Triangle 115"/>
            <p:cNvSpPr/>
            <p:nvPr/>
          </p:nvSpPr>
          <p:spPr>
            <a:xfrm rot="10800000">
              <a:off x="4892940" y="3578919"/>
              <a:ext cx="194227" cy="1750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755576" y="2852936"/>
            <a:ext cx="45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2</a:t>
            </a:r>
            <a:r>
              <a:rPr lang="sv-SE" i="1" dirty="0" smtClean="0"/>
              <a:t>C</a:t>
            </a:r>
            <a:endParaRPr lang="sv-SE" i="1" dirty="0" smtClean="0">
              <a:solidFill>
                <a:schemeClr val="tx1"/>
              </a:solidFill>
            </a:endParaRPr>
          </a:p>
        </p:txBody>
      </p:sp>
      <p:grpSp>
        <p:nvGrpSpPr>
          <p:cNvPr id="119" name="Group 118"/>
          <p:cNvGrpSpPr>
            <a:grpSpLocks noChangeAspect="1"/>
          </p:cNvGrpSpPr>
          <p:nvPr/>
        </p:nvGrpSpPr>
        <p:grpSpPr>
          <a:xfrm>
            <a:off x="2051719" y="3438292"/>
            <a:ext cx="323597" cy="720000"/>
            <a:chOff x="4729189" y="2595397"/>
            <a:chExt cx="520699" cy="1158548"/>
          </a:xfrm>
        </p:grpSpPr>
        <p:cxnSp>
          <p:nvCxnSpPr>
            <p:cNvPr id="120" name="Straight Connector 119"/>
            <p:cNvCxnSpPr/>
            <p:nvPr/>
          </p:nvCxnSpPr>
          <p:spPr>
            <a:xfrm rot="5400000" flipV="1">
              <a:off x="4989539" y="2934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 flipV="1">
              <a:off x="4989539" y="2807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4753531" y="2831406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>
              <a:off x="4753531" y="343042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Isosceles Triangle 123"/>
            <p:cNvSpPr/>
            <p:nvPr/>
          </p:nvSpPr>
          <p:spPr>
            <a:xfrm rot="10800000">
              <a:off x="4892940" y="3578919"/>
              <a:ext cx="194227" cy="1750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25" name="Group 124"/>
          <p:cNvGrpSpPr>
            <a:grpSpLocks noChangeAspect="1"/>
          </p:cNvGrpSpPr>
          <p:nvPr/>
        </p:nvGrpSpPr>
        <p:grpSpPr>
          <a:xfrm rot="10800000">
            <a:off x="2051721" y="2708999"/>
            <a:ext cx="323597" cy="720000"/>
            <a:chOff x="4729189" y="2595397"/>
            <a:chExt cx="520699" cy="1158548"/>
          </a:xfrm>
        </p:grpSpPr>
        <p:cxnSp>
          <p:nvCxnSpPr>
            <p:cNvPr id="126" name="Straight Connector 125"/>
            <p:cNvCxnSpPr/>
            <p:nvPr/>
          </p:nvCxnSpPr>
          <p:spPr>
            <a:xfrm rot="5400000" flipV="1">
              <a:off x="4989539" y="2934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V="1">
              <a:off x="4989539" y="2807065"/>
              <a:ext cx="0" cy="52069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4753531" y="2831406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4753531" y="343042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Isosceles Triangle 129"/>
            <p:cNvSpPr/>
            <p:nvPr/>
          </p:nvSpPr>
          <p:spPr>
            <a:xfrm rot="10800000">
              <a:off x="4892940" y="3578919"/>
              <a:ext cx="194227" cy="1750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31" name="Rectangle 130"/>
          <p:cNvSpPr/>
          <p:nvPr/>
        </p:nvSpPr>
        <p:spPr>
          <a:xfrm>
            <a:off x="2339752" y="2880000"/>
            <a:ext cx="872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2</a:t>
            </a:r>
            <a:r>
              <a:rPr lang="sv-SE" i="1" dirty="0" smtClean="0"/>
              <a:t>C</a:t>
            </a:r>
            <a:r>
              <a:rPr lang="sv-SE" i="1" baseline="-25000" dirty="0" smtClean="0"/>
              <a:t>drain</a:t>
            </a:r>
            <a:endParaRPr lang="sv-SE" i="1" dirty="0"/>
          </a:p>
        </p:txBody>
      </p:sp>
      <p:sp>
        <p:nvSpPr>
          <p:cNvPr id="3" name="Right Arrow 2"/>
          <p:cNvSpPr/>
          <p:nvPr/>
        </p:nvSpPr>
        <p:spPr>
          <a:xfrm>
            <a:off x="3769646" y="3274355"/>
            <a:ext cx="586330" cy="483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1" name="Group 10"/>
          <p:cNvGrpSpPr/>
          <p:nvPr/>
        </p:nvGrpSpPr>
        <p:grpSpPr>
          <a:xfrm>
            <a:off x="4716016" y="2767437"/>
            <a:ext cx="3073162" cy="1041142"/>
            <a:chOff x="4716016" y="2767437"/>
            <a:chExt cx="3073162" cy="1041142"/>
          </a:xfrm>
        </p:grpSpPr>
        <p:cxnSp>
          <p:nvCxnSpPr>
            <p:cNvPr id="99" name="Straight Connector 98"/>
            <p:cNvCxnSpPr/>
            <p:nvPr/>
          </p:nvCxnSpPr>
          <p:spPr>
            <a:xfrm flipH="1">
              <a:off x="5220072" y="3147014"/>
              <a:ext cx="17689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4716016" y="2962348"/>
              <a:ext cx="5781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/>
                <a:t>V</a:t>
              </a:r>
              <a:r>
                <a:rPr lang="sv-SE" baseline="-25000" dirty="0" smtClean="0"/>
                <a:t>IN</a:t>
              </a:r>
              <a:endParaRPr lang="sv-SE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061006" y="2962348"/>
              <a:ext cx="6073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/>
                <a:t>V</a:t>
              </a:r>
              <a:r>
                <a:rPr lang="sv-SE" baseline="-25000" dirty="0" smtClean="0"/>
                <a:t>OUT</a:t>
              </a:r>
              <a:endParaRPr lang="sv-SE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5896704" y="2873338"/>
              <a:ext cx="558279" cy="547353"/>
              <a:chOff x="7278474" y="4449275"/>
              <a:chExt cx="1022555" cy="932766"/>
            </a:xfrm>
            <a:solidFill>
              <a:schemeClr val="bg1"/>
            </a:solidFill>
          </p:grpSpPr>
          <p:sp>
            <p:nvSpPr>
              <p:cNvPr id="103" name="Isosceles Triangle 102"/>
              <p:cNvSpPr/>
              <p:nvPr/>
            </p:nvSpPr>
            <p:spPr>
              <a:xfrm rot="5400000">
                <a:off x="7213501" y="4514248"/>
                <a:ext cx="932766" cy="802819"/>
              </a:xfrm>
              <a:prstGeom prst="triangl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8089943" y="4810114"/>
                <a:ext cx="211086" cy="2110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5776871" y="2959421"/>
              <a:ext cx="5781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/>
                <a:t>1</a:t>
              </a:r>
              <a:endParaRPr lang="sv-SE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3" name="Rectangle 9"/>
            <p:cNvSpPr>
              <a:spLocks noChangeArrowheads="1"/>
            </p:cNvSpPr>
            <p:nvPr/>
          </p:nvSpPr>
          <p:spPr bwMode="auto">
            <a:xfrm rot="10800000" flipV="1">
              <a:off x="5796136" y="2767437"/>
              <a:ext cx="810047" cy="373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R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584431" y="3140968"/>
              <a:ext cx="291825" cy="648000"/>
              <a:chOff x="6550760" y="3140968"/>
              <a:chExt cx="291825" cy="648000"/>
            </a:xfrm>
          </p:grpSpPr>
          <p:sp>
            <p:nvSpPr>
              <p:cNvPr id="134" name="Line 8"/>
              <p:cNvSpPr>
                <a:spLocks noChangeShapeType="1"/>
              </p:cNvSpPr>
              <p:nvPr/>
            </p:nvSpPr>
            <p:spPr bwMode="auto">
              <a:xfrm>
                <a:off x="6550760" y="3430690"/>
                <a:ext cx="2918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7"/>
              <p:cNvSpPr>
                <a:spLocks noChangeShapeType="1"/>
              </p:cNvSpPr>
              <p:nvPr/>
            </p:nvSpPr>
            <p:spPr bwMode="auto">
              <a:xfrm>
                <a:off x="6550760" y="3499285"/>
                <a:ext cx="2918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6"/>
              <p:cNvSpPr>
                <a:spLocks noChangeShapeType="1"/>
              </p:cNvSpPr>
              <p:nvPr/>
            </p:nvSpPr>
            <p:spPr bwMode="auto">
              <a:xfrm flipH="1">
                <a:off x="6696469" y="3140968"/>
                <a:ext cx="0" cy="2839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6"/>
              <p:cNvSpPr>
                <a:spLocks noChangeShapeType="1"/>
              </p:cNvSpPr>
              <p:nvPr/>
            </p:nvSpPr>
            <p:spPr bwMode="auto">
              <a:xfrm flipH="1">
                <a:off x="6696467" y="3505033"/>
                <a:ext cx="0" cy="2839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7"/>
              <p:cNvSpPr>
                <a:spLocks noChangeShapeType="1"/>
              </p:cNvSpPr>
              <p:nvPr/>
            </p:nvSpPr>
            <p:spPr bwMode="auto">
              <a:xfrm>
                <a:off x="6642672" y="3788968"/>
                <a:ext cx="108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5401428" y="3160579"/>
              <a:ext cx="291825" cy="648000"/>
              <a:chOff x="6550760" y="3140968"/>
              <a:chExt cx="291825" cy="648000"/>
            </a:xfrm>
          </p:grpSpPr>
          <p:sp>
            <p:nvSpPr>
              <p:cNvPr id="142" name="Line 8"/>
              <p:cNvSpPr>
                <a:spLocks noChangeShapeType="1"/>
              </p:cNvSpPr>
              <p:nvPr/>
            </p:nvSpPr>
            <p:spPr bwMode="auto">
              <a:xfrm>
                <a:off x="6550760" y="3430690"/>
                <a:ext cx="2918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7"/>
              <p:cNvSpPr>
                <a:spLocks noChangeShapeType="1"/>
              </p:cNvSpPr>
              <p:nvPr/>
            </p:nvSpPr>
            <p:spPr bwMode="auto">
              <a:xfrm>
                <a:off x="6550760" y="3499285"/>
                <a:ext cx="2918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6"/>
              <p:cNvSpPr>
                <a:spLocks noChangeShapeType="1"/>
              </p:cNvSpPr>
              <p:nvPr/>
            </p:nvSpPr>
            <p:spPr bwMode="auto">
              <a:xfrm flipH="1">
                <a:off x="6696469" y="3140968"/>
                <a:ext cx="0" cy="2839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6"/>
              <p:cNvSpPr>
                <a:spLocks noChangeShapeType="1"/>
              </p:cNvSpPr>
              <p:nvPr/>
            </p:nvSpPr>
            <p:spPr bwMode="auto">
              <a:xfrm flipH="1">
                <a:off x="6696467" y="3505033"/>
                <a:ext cx="0" cy="2839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7"/>
              <p:cNvSpPr>
                <a:spLocks noChangeShapeType="1"/>
              </p:cNvSpPr>
              <p:nvPr/>
            </p:nvSpPr>
            <p:spPr bwMode="auto">
              <a:xfrm>
                <a:off x="6642672" y="3788968"/>
                <a:ext cx="108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7" name="Rectangle 146"/>
            <p:cNvSpPr/>
            <p:nvPr/>
          </p:nvSpPr>
          <p:spPr>
            <a:xfrm>
              <a:off x="5050267" y="3284984"/>
              <a:ext cx="4578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smtClean="0"/>
                <a:t>3</a:t>
              </a:r>
              <a:r>
                <a:rPr lang="sv-SE" i="1" dirty="0" smtClean="0"/>
                <a:t>C</a:t>
              </a:r>
              <a:endParaRPr lang="sv-SE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907166" y="3320367"/>
              <a:ext cx="8820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smtClean="0"/>
                <a:t>3</a:t>
              </a:r>
              <a:r>
                <a:rPr lang="sv-SE" i="1" dirty="0" smtClean="0"/>
                <a:t>C</a:t>
              </a:r>
              <a:r>
                <a:rPr lang="sv-SE" i="1" baseline="-25000" dirty="0" smtClean="0"/>
                <a:t>drain</a:t>
              </a:r>
              <a:endParaRPr lang="sv-SE" i="1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75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Effective resistance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6162"/>
          </a:xfrm>
        </p:spPr>
        <p:txBody>
          <a:bodyPr>
            <a:normAutofit/>
          </a:bodyPr>
          <a:lstStyle/>
          <a:p>
            <a:r>
              <a:rPr lang="sv-SE" sz="2400" dirty="0" smtClean="0"/>
              <a:t>Pull-up/down paths </a:t>
            </a:r>
            <a:r>
              <a:rPr lang="sv-SE" sz="2400" dirty="0"/>
              <a:t>may have </a:t>
            </a:r>
            <a:r>
              <a:rPr lang="sv-SE" sz="2400" dirty="0" smtClean="0"/>
              <a:t>MOSFETs in series! Effective resistances add up!</a:t>
            </a:r>
            <a:endParaRPr lang="sv-S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35</a:t>
            </a:fld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323528" y="3904785"/>
            <a:ext cx="67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VDD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656" y="4675202"/>
            <a:ext cx="8640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1</a:t>
            </a:r>
            <a:endParaRPr lang="sv-SE" baseline="-25000" dirty="0" smtClean="0">
              <a:solidFill>
                <a:schemeClr val="tx1"/>
              </a:solidFill>
            </a:endParaRPr>
          </a:p>
          <a:p>
            <a:pPr algn="ctr"/>
            <a:endParaRPr lang="sv-SE" baseline="-250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656" y="3883114"/>
            <a:ext cx="8640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1</a:t>
            </a:r>
            <a:endParaRPr lang="sv-SE" baseline="-25000" dirty="0" smtClean="0">
              <a:solidFill>
                <a:schemeClr val="tx1"/>
              </a:solidFill>
            </a:endParaRPr>
          </a:p>
          <a:p>
            <a:pPr algn="ctr"/>
            <a:endParaRPr lang="sv-SE" baseline="-250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5656" y="3163034"/>
            <a:ext cx="8640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1</a:t>
            </a:r>
            <a:endParaRPr lang="sv-SE" baseline="-25000" dirty="0" smtClean="0">
              <a:solidFill>
                <a:schemeClr val="tx1"/>
              </a:solidFill>
            </a:endParaRPr>
          </a:p>
          <a:p>
            <a:pPr algn="ctr"/>
            <a:endParaRPr lang="sv-SE" baseline="-250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696" y="2701437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i="1" dirty="0" smtClean="0"/>
              <a:t>I</a:t>
            </a:r>
            <a:r>
              <a:rPr lang="sv-SE" i="1" baseline="-25000" dirty="0" smtClean="0"/>
              <a:t>DS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857600" y="2701437"/>
            <a:ext cx="0" cy="352758"/>
          </a:xfrm>
          <a:prstGeom prst="line">
            <a:avLst/>
          </a:prstGeom>
          <a:ln w="28575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31841" y="314096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31840" y="392376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31841" y="4715852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50113" y="2381696"/>
            <a:ext cx="1267680" cy="3171520"/>
            <a:chOff x="1648136" y="2381696"/>
            <a:chExt cx="1267680" cy="3171520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2556088" y="2764756"/>
              <a:ext cx="0" cy="35275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339752" y="2381696"/>
              <a:ext cx="5760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</a:rPr>
                <a:t>V</a:t>
              </a:r>
              <a:r>
                <a:rPr lang="sv-SE" baseline="-25000" dirty="0" smtClean="0">
                  <a:solidFill>
                    <a:schemeClr val="tx1"/>
                  </a:solidFill>
                </a:rPr>
                <a:t>out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1780373" y="3346351"/>
              <a:ext cx="0" cy="1512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80373" y="3349305"/>
              <a:ext cx="52261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648136" y="4104000"/>
              <a:ext cx="67223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2408148" y="3105853"/>
              <a:ext cx="147940" cy="751361"/>
            </a:xfrm>
            <a:custGeom>
              <a:avLst/>
              <a:gdLst/>
              <a:ahLst/>
              <a:cxnLst>
                <a:cxn ang="0">
                  <a:pos x="50" y="234"/>
                </a:cxn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234">
                  <a:moveTo>
                    <a:pt x="50" y="234"/>
                  </a:moveTo>
                  <a:lnTo>
                    <a:pt x="50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2408148" y="3861048"/>
              <a:ext cx="147940" cy="751361"/>
            </a:xfrm>
            <a:custGeom>
              <a:avLst/>
              <a:gdLst/>
              <a:ahLst/>
              <a:cxnLst>
                <a:cxn ang="0">
                  <a:pos x="50" y="234"/>
                </a:cxn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234">
                  <a:moveTo>
                    <a:pt x="50" y="234"/>
                  </a:moveTo>
                  <a:lnTo>
                    <a:pt x="50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0800000">
              <a:off x="2455288" y="5373216"/>
              <a:ext cx="216000" cy="18000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780061" y="4864807"/>
              <a:ext cx="540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2407836" y="4621855"/>
              <a:ext cx="147940" cy="751361"/>
            </a:xfrm>
            <a:custGeom>
              <a:avLst/>
              <a:gdLst/>
              <a:ahLst/>
              <a:cxnLst>
                <a:cxn ang="0">
                  <a:pos x="50" y="234"/>
                </a:cxn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234">
                  <a:moveTo>
                    <a:pt x="50" y="234"/>
                  </a:moveTo>
                  <a:lnTo>
                    <a:pt x="50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H="1" flipV="1">
            <a:off x="2997655" y="2764756"/>
            <a:ext cx="0" cy="260846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699792" y="2381696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</a:t>
            </a:r>
            <a:r>
              <a:rPr lang="sv-SE" baseline="-25000" dirty="0" smtClean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47" name="Isosceles Triangle 46"/>
          <p:cNvSpPr/>
          <p:nvPr/>
        </p:nvSpPr>
        <p:spPr>
          <a:xfrm rot="10800000">
            <a:off x="2889656" y="5373216"/>
            <a:ext cx="216000" cy="180000"/>
          </a:xfrm>
          <a:prstGeom prst="triangl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ctangle 50"/>
          <p:cNvSpPr/>
          <p:nvPr/>
        </p:nvSpPr>
        <p:spPr>
          <a:xfrm>
            <a:off x="2893399" y="3106800"/>
            <a:ext cx="208513" cy="450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ctangle 51"/>
          <p:cNvSpPr/>
          <p:nvPr/>
        </p:nvSpPr>
        <p:spPr>
          <a:xfrm>
            <a:off x="2893399" y="3872519"/>
            <a:ext cx="208513" cy="450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Rectangle 52"/>
          <p:cNvSpPr/>
          <p:nvPr/>
        </p:nvSpPr>
        <p:spPr>
          <a:xfrm>
            <a:off x="2893399" y="4639807"/>
            <a:ext cx="208513" cy="450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Rectangle 54"/>
          <p:cNvSpPr/>
          <p:nvPr/>
        </p:nvSpPr>
        <p:spPr>
          <a:xfrm>
            <a:off x="1056402" y="5562548"/>
            <a:ext cx="1184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 smtClean="0"/>
              <a:t>Pull-down </a:t>
            </a:r>
          </a:p>
          <a:p>
            <a:pPr algn="ctr"/>
            <a:r>
              <a:rPr lang="sv-SE" dirty="0" smtClean="0"/>
              <a:t>network</a:t>
            </a:r>
            <a:endParaRPr lang="sv-SE" dirty="0"/>
          </a:p>
        </p:txBody>
      </p:sp>
      <p:sp>
        <p:nvSpPr>
          <p:cNvPr id="56" name="Right Arrow 55"/>
          <p:cNvSpPr/>
          <p:nvPr/>
        </p:nvSpPr>
        <p:spPr>
          <a:xfrm>
            <a:off x="2217792" y="3894190"/>
            <a:ext cx="481999" cy="428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Rectangle 89"/>
          <p:cNvSpPr/>
          <p:nvPr/>
        </p:nvSpPr>
        <p:spPr>
          <a:xfrm>
            <a:off x="2512742" y="5701047"/>
            <a:ext cx="830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R</a:t>
            </a:r>
            <a:r>
              <a:rPr lang="sv-SE" i="1" baseline="-25000" dirty="0" smtClean="0">
                <a:solidFill>
                  <a:schemeClr val="tx1"/>
                </a:solidFill>
              </a:rPr>
              <a:t>eff</a:t>
            </a:r>
            <a:r>
              <a:rPr lang="sv-SE" dirty="0" smtClean="0">
                <a:solidFill>
                  <a:schemeClr val="tx1"/>
                </a:solidFill>
              </a:rPr>
              <a:t>=3</a:t>
            </a:r>
            <a:r>
              <a:rPr lang="sv-SE" i="1" dirty="0" smtClean="0">
                <a:solidFill>
                  <a:schemeClr val="tx1"/>
                </a:solidFill>
              </a:rPr>
              <a:t>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79912" y="2363744"/>
            <a:ext cx="4824536" cy="3845135"/>
            <a:chOff x="3779912" y="2363744"/>
            <a:chExt cx="4824536" cy="3845135"/>
          </a:xfrm>
        </p:grpSpPr>
        <p:sp>
          <p:nvSpPr>
            <p:cNvPr id="57" name="Rectangle 56"/>
            <p:cNvSpPr/>
            <p:nvPr/>
          </p:nvSpPr>
          <p:spPr>
            <a:xfrm>
              <a:off x="3779912" y="2492896"/>
              <a:ext cx="144016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/>
                <a:t>Solution: widen the MOSFETs </a:t>
              </a:r>
              <a:br>
                <a:rPr lang="sv-SE" dirty="0" smtClean="0"/>
              </a:br>
              <a:r>
                <a:rPr lang="sv-SE" dirty="0" smtClean="0"/>
                <a:t>to obtain effective resistance </a:t>
              </a:r>
              <a:r>
                <a:rPr lang="sv-SE" i="1" dirty="0" smtClean="0"/>
                <a:t>R</a:t>
              </a:r>
              <a:r>
                <a:rPr lang="sv-SE" dirty="0" smtClean="0"/>
                <a:t>!</a:t>
              </a:r>
              <a:endParaRPr lang="sv-SE" dirty="0"/>
            </a:p>
            <a:p>
              <a:pPr algn="ctr"/>
              <a:r>
                <a:rPr lang="sv-SE" dirty="0" smtClean="0"/>
                <a:t>N MOSFETs in series – make them 3 units wide!</a:t>
              </a:r>
              <a:endParaRPr lang="sv-SE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5314497" y="2363744"/>
              <a:ext cx="3289951" cy="3171520"/>
              <a:chOff x="5314497" y="2363744"/>
              <a:chExt cx="3289951" cy="317152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314497" y="3886833"/>
                <a:ext cx="6790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dirty="0" smtClean="0">
                    <a:solidFill>
                      <a:schemeClr val="tx1"/>
                    </a:solidFill>
                  </a:rPr>
                  <a:t>VDD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466625" y="4657250"/>
                <a:ext cx="86409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dirty="0"/>
                  <a:t>3</a:t>
                </a:r>
                <a:endParaRPr lang="sv-SE" baseline="-25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sv-SE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466625" y="3865162"/>
                <a:ext cx="8640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dirty="0"/>
                  <a:t>3</a:t>
                </a:r>
                <a:endParaRPr lang="sv-SE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466625" y="3145082"/>
                <a:ext cx="86409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dirty="0"/>
                  <a:t>3</a:t>
                </a:r>
                <a:endParaRPr lang="sv-SE" baseline="-25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sv-SE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826665" y="268348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i="1" dirty="0" smtClean="0"/>
                  <a:t>I</a:t>
                </a:r>
                <a:r>
                  <a:rPr lang="sv-SE" i="1" baseline="-25000" dirty="0" smtClean="0"/>
                  <a:t>DS</a:t>
                </a:r>
                <a:endParaRPr lang="sv-SE" i="1" baseline="-250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6849034" y="2664000"/>
                <a:ext cx="0" cy="352758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8087960" y="3123016"/>
                <a:ext cx="5164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sv-SE" i="1" dirty="0" smtClean="0">
                    <a:solidFill>
                      <a:schemeClr val="tx1"/>
                    </a:solidFill>
                  </a:rPr>
                  <a:t>R</a:t>
                </a:r>
                <a:r>
                  <a:rPr lang="sv-SE" dirty="0" smtClean="0">
                    <a:solidFill>
                      <a:schemeClr val="tx1"/>
                    </a:solidFill>
                  </a:rPr>
                  <a:t>/3</a:t>
                </a:r>
                <a:endParaRPr lang="sv-SE" baseline="-250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087958" y="3905812"/>
                <a:ext cx="5164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sv-SE" i="1" dirty="0" smtClean="0">
                    <a:solidFill>
                      <a:schemeClr val="tx1"/>
                    </a:solidFill>
                  </a:rPr>
                  <a:t>R</a:t>
                </a:r>
                <a:r>
                  <a:rPr lang="sv-SE" dirty="0" smtClean="0"/>
                  <a:t>/3</a:t>
                </a:r>
                <a:endParaRPr lang="sv-SE" baseline="-250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087959" y="4697900"/>
                <a:ext cx="5164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sv-SE" i="1" dirty="0" smtClean="0">
                    <a:solidFill>
                      <a:schemeClr val="tx1"/>
                    </a:solidFill>
                  </a:rPr>
                  <a:t>R</a:t>
                </a:r>
                <a:r>
                  <a:rPr lang="sv-SE" dirty="0" smtClean="0"/>
                  <a:t>/3</a:t>
                </a:r>
                <a:endParaRPr lang="sv-SE" baseline="-25000" dirty="0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5941082" y="2363744"/>
                <a:ext cx="1267680" cy="3171520"/>
                <a:chOff x="1648136" y="2381696"/>
                <a:chExt cx="1267680" cy="3171520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2556088" y="2764756"/>
                  <a:ext cx="0" cy="352758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Rectangle 68"/>
                <p:cNvSpPr/>
                <p:nvPr/>
              </p:nvSpPr>
              <p:spPr>
                <a:xfrm>
                  <a:off x="2339752" y="2381696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sv-SE" dirty="0" smtClean="0">
                      <a:solidFill>
                        <a:schemeClr val="tx1"/>
                      </a:solidFill>
                    </a:rPr>
                    <a:t>V</a:t>
                  </a:r>
                  <a:r>
                    <a:rPr lang="sv-SE" baseline="-25000" dirty="0" smtClean="0">
                      <a:solidFill>
                        <a:schemeClr val="tx1"/>
                      </a:solidFill>
                    </a:rPr>
                    <a:t>out</a:t>
                  </a: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1791054" y="3346351"/>
                  <a:ext cx="0" cy="151200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797761" y="3349305"/>
                  <a:ext cx="522612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648136" y="4104000"/>
                  <a:ext cx="672237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320373" y="3861048"/>
                  <a:ext cx="0" cy="456807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320373" y="3105853"/>
                  <a:ext cx="0" cy="455559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41"/>
                <p:cNvSpPr>
                  <a:spLocks/>
                </p:cNvSpPr>
                <p:nvPr/>
              </p:nvSpPr>
              <p:spPr bwMode="auto">
                <a:xfrm>
                  <a:off x="2408148" y="3105853"/>
                  <a:ext cx="147940" cy="751361"/>
                </a:xfrm>
                <a:custGeom>
                  <a:avLst/>
                  <a:gdLst/>
                  <a:ahLst/>
                  <a:cxnLst>
                    <a:cxn ang="0">
                      <a:pos x="50" y="234"/>
                    </a:cxn>
                    <a:cxn ang="0">
                      <a:pos x="50" y="142"/>
                    </a:cxn>
                    <a:cxn ang="0">
                      <a:pos x="0" y="142"/>
                    </a:cxn>
                    <a:cxn ang="0">
                      <a:pos x="0" y="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0" h="234">
                      <a:moveTo>
                        <a:pt x="50" y="234"/>
                      </a:moveTo>
                      <a:lnTo>
                        <a:pt x="50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41"/>
                <p:cNvSpPr>
                  <a:spLocks/>
                </p:cNvSpPr>
                <p:nvPr/>
              </p:nvSpPr>
              <p:spPr bwMode="auto">
                <a:xfrm>
                  <a:off x="2408148" y="3861048"/>
                  <a:ext cx="147940" cy="751361"/>
                </a:xfrm>
                <a:custGeom>
                  <a:avLst/>
                  <a:gdLst/>
                  <a:ahLst/>
                  <a:cxnLst>
                    <a:cxn ang="0">
                      <a:pos x="50" y="234"/>
                    </a:cxn>
                    <a:cxn ang="0">
                      <a:pos x="50" y="142"/>
                    </a:cxn>
                    <a:cxn ang="0">
                      <a:pos x="0" y="142"/>
                    </a:cxn>
                    <a:cxn ang="0">
                      <a:pos x="0" y="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0" h="234">
                      <a:moveTo>
                        <a:pt x="50" y="234"/>
                      </a:moveTo>
                      <a:lnTo>
                        <a:pt x="50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Isosceles Triangle 76"/>
                <p:cNvSpPr/>
                <p:nvPr/>
              </p:nvSpPr>
              <p:spPr>
                <a:xfrm rot="10800000">
                  <a:off x="2455288" y="5373216"/>
                  <a:ext cx="216000" cy="18000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780373" y="4864807"/>
                  <a:ext cx="540000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320373" y="4621855"/>
                  <a:ext cx="0" cy="456807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41"/>
                <p:cNvSpPr>
                  <a:spLocks/>
                </p:cNvSpPr>
                <p:nvPr/>
              </p:nvSpPr>
              <p:spPr bwMode="auto">
                <a:xfrm>
                  <a:off x="2407836" y="4621855"/>
                  <a:ext cx="147940" cy="751361"/>
                </a:xfrm>
                <a:custGeom>
                  <a:avLst/>
                  <a:gdLst/>
                  <a:ahLst/>
                  <a:cxnLst>
                    <a:cxn ang="0">
                      <a:pos x="50" y="234"/>
                    </a:cxn>
                    <a:cxn ang="0">
                      <a:pos x="50" y="142"/>
                    </a:cxn>
                    <a:cxn ang="0">
                      <a:pos x="0" y="142"/>
                    </a:cxn>
                    <a:cxn ang="0">
                      <a:pos x="0" y="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0" h="234">
                      <a:moveTo>
                        <a:pt x="50" y="234"/>
                      </a:moveTo>
                      <a:lnTo>
                        <a:pt x="50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7988624" y="2746804"/>
                <a:ext cx="0" cy="260846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/>
              <p:cNvSpPr/>
              <p:nvPr/>
            </p:nvSpPr>
            <p:spPr>
              <a:xfrm>
                <a:off x="7690761" y="236374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dirty="0" smtClean="0">
                    <a:solidFill>
                      <a:schemeClr val="tx1"/>
                    </a:solidFill>
                  </a:rPr>
                  <a:t>V</a:t>
                </a:r>
                <a:r>
                  <a:rPr lang="sv-SE" baseline="-25000" dirty="0" smtClean="0">
                    <a:solidFill>
                      <a:schemeClr val="tx1"/>
                    </a:solidFill>
                  </a:rPr>
                  <a:t>out</a:t>
                </a:r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rot="10800000">
                <a:off x="7880625" y="5355264"/>
                <a:ext cx="216000" cy="180000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884368" y="3088848"/>
                <a:ext cx="208513" cy="45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884368" y="3854567"/>
                <a:ext cx="208513" cy="45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884368" y="4621855"/>
                <a:ext cx="208513" cy="45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7" name="Right Arrow 86"/>
              <p:cNvSpPr/>
              <p:nvPr/>
            </p:nvSpPr>
            <p:spPr>
              <a:xfrm>
                <a:off x="7208761" y="3876238"/>
                <a:ext cx="481999" cy="42832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89" name="Rectangle 88"/>
            <p:cNvSpPr/>
            <p:nvPr/>
          </p:nvSpPr>
          <p:spPr>
            <a:xfrm>
              <a:off x="6265718" y="5562548"/>
              <a:ext cx="118404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dirty="0" smtClean="0"/>
                <a:t>Pull-down </a:t>
              </a:r>
            </a:p>
            <a:p>
              <a:pPr algn="ctr"/>
              <a:r>
                <a:rPr lang="sv-SE" dirty="0" smtClean="0"/>
                <a:t>network</a:t>
              </a:r>
              <a:endParaRPr lang="sv-SE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32084" y="5701047"/>
              <a:ext cx="7130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i="1" dirty="0" smtClean="0">
                  <a:solidFill>
                    <a:schemeClr val="tx1"/>
                  </a:solidFill>
                </a:rPr>
                <a:t>R</a:t>
              </a:r>
              <a:r>
                <a:rPr lang="sv-SE" i="1" baseline="-25000" dirty="0" smtClean="0">
                  <a:solidFill>
                    <a:schemeClr val="tx1"/>
                  </a:solidFill>
                </a:rPr>
                <a:t>eff</a:t>
              </a:r>
              <a:r>
                <a:rPr lang="sv-SE" dirty="0" smtClean="0">
                  <a:solidFill>
                    <a:schemeClr val="tx1"/>
                  </a:solidFill>
                </a:rPr>
                <a:t>=</a:t>
              </a:r>
              <a:r>
                <a:rPr lang="sv-SE" i="1" dirty="0" smtClean="0">
                  <a:solidFill>
                    <a:schemeClr val="tx1"/>
                  </a:solidFill>
                </a:rPr>
                <a:t>R</a:t>
              </a:r>
              <a:endParaRPr lang="sv-SE" i="1" baseline="-25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92" name="Line 42"/>
          <p:cNvSpPr>
            <a:spLocks noChangeShapeType="1"/>
          </p:cNvSpPr>
          <p:nvPr/>
        </p:nvSpPr>
        <p:spPr bwMode="auto">
          <a:xfrm flipV="1">
            <a:off x="1622038" y="3861048"/>
            <a:ext cx="0" cy="456807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39"/>
          <p:cNvSpPr>
            <a:spLocks noChangeShapeType="1"/>
          </p:cNvSpPr>
          <p:nvPr/>
        </p:nvSpPr>
        <p:spPr bwMode="auto">
          <a:xfrm flipV="1">
            <a:off x="1622038" y="3105853"/>
            <a:ext cx="0" cy="455559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42"/>
          <p:cNvSpPr>
            <a:spLocks noChangeShapeType="1"/>
          </p:cNvSpPr>
          <p:nvPr/>
        </p:nvSpPr>
        <p:spPr bwMode="auto">
          <a:xfrm flipV="1">
            <a:off x="1622038" y="4621855"/>
            <a:ext cx="0" cy="456807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1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Effective resistance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6162"/>
          </a:xfrm>
        </p:spPr>
        <p:txBody>
          <a:bodyPr>
            <a:normAutofit/>
          </a:bodyPr>
          <a:lstStyle/>
          <a:p>
            <a:r>
              <a:rPr lang="sv-SE" sz="2400" dirty="0" smtClean="0"/>
              <a:t>Pull-up/down paths </a:t>
            </a:r>
            <a:r>
              <a:rPr lang="sv-SE" sz="2400" dirty="0"/>
              <a:t>may have </a:t>
            </a:r>
            <a:r>
              <a:rPr lang="sv-SE" sz="2400" dirty="0" smtClean="0"/>
              <a:t>MOSFETs in series! Effective resistances add up!</a:t>
            </a:r>
            <a:endParaRPr lang="sv-S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36</a:t>
            </a:fld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323528" y="3904785"/>
            <a:ext cx="67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VDD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656" y="4675202"/>
            <a:ext cx="8640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1</a:t>
            </a:r>
            <a:endParaRPr lang="sv-SE" baseline="-25000" dirty="0" smtClean="0">
              <a:solidFill>
                <a:schemeClr val="tx1"/>
              </a:solidFill>
            </a:endParaRPr>
          </a:p>
          <a:p>
            <a:pPr algn="ctr"/>
            <a:endParaRPr lang="sv-SE" baseline="-250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656" y="3883114"/>
            <a:ext cx="8640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1</a:t>
            </a:r>
            <a:endParaRPr lang="sv-SE" baseline="-25000" dirty="0" smtClean="0">
              <a:solidFill>
                <a:schemeClr val="tx1"/>
              </a:solidFill>
            </a:endParaRPr>
          </a:p>
          <a:p>
            <a:pPr algn="ctr"/>
            <a:endParaRPr lang="sv-SE" baseline="-250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5656" y="3163034"/>
            <a:ext cx="8640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1</a:t>
            </a:r>
            <a:endParaRPr lang="sv-SE" baseline="-25000" dirty="0" smtClean="0">
              <a:solidFill>
                <a:schemeClr val="tx1"/>
              </a:solidFill>
            </a:endParaRPr>
          </a:p>
          <a:p>
            <a:pPr algn="ctr"/>
            <a:endParaRPr lang="sv-SE" baseline="-250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696" y="2701437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i="1" dirty="0" smtClean="0"/>
              <a:t>I</a:t>
            </a:r>
            <a:r>
              <a:rPr lang="sv-SE" i="1" baseline="-25000" dirty="0" smtClean="0"/>
              <a:t>DS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857600" y="2701437"/>
            <a:ext cx="0" cy="352758"/>
          </a:xfrm>
          <a:prstGeom prst="line">
            <a:avLst/>
          </a:prstGeom>
          <a:ln w="28575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31841" y="314096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31840" y="392376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31841" y="4715852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50113" y="2381696"/>
            <a:ext cx="1267680" cy="3171520"/>
            <a:chOff x="1648136" y="2381696"/>
            <a:chExt cx="1267680" cy="3171520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2556088" y="2764756"/>
              <a:ext cx="0" cy="35275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339752" y="2381696"/>
              <a:ext cx="5760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</a:rPr>
                <a:t>V</a:t>
              </a:r>
              <a:r>
                <a:rPr lang="sv-SE" baseline="-25000" dirty="0" smtClean="0">
                  <a:solidFill>
                    <a:schemeClr val="tx1"/>
                  </a:solidFill>
                </a:rPr>
                <a:t>out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1780373" y="3346351"/>
              <a:ext cx="0" cy="1512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80373" y="3349305"/>
              <a:ext cx="52261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648136" y="4104000"/>
              <a:ext cx="67223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2408148" y="3105853"/>
              <a:ext cx="147940" cy="751361"/>
            </a:xfrm>
            <a:custGeom>
              <a:avLst/>
              <a:gdLst/>
              <a:ahLst/>
              <a:cxnLst>
                <a:cxn ang="0">
                  <a:pos x="50" y="234"/>
                </a:cxn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234">
                  <a:moveTo>
                    <a:pt x="50" y="234"/>
                  </a:moveTo>
                  <a:lnTo>
                    <a:pt x="50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2408148" y="3861048"/>
              <a:ext cx="147940" cy="751361"/>
            </a:xfrm>
            <a:custGeom>
              <a:avLst/>
              <a:gdLst/>
              <a:ahLst/>
              <a:cxnLst>
                <a:cxn ang="0">
                  <a:pos x="50" y="234"/>
                </a:cxn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234">
                  <a:moveTo>
                    <a:pt x="50" y="234"/>
                  </a:moveTo>
                  <a:lnTo>
                    <a:pt x="50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0800000">
              <a:off x="2455288" y="5373216"/>
              <a:ext cx="216000" cy="18000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780061" y="4864807"/>
              <a:ext cx="540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2407836" y="4621855"/>
              <a:ext cx="147940" cy="751361"/>
            </a:xfrm>
            <a:custGeom>
              <a:avLst/>
              <a:gdLst/>
              <a:ahLst/>
              <a:cxnLst>
                <a:cxn ang="0">
                  <a:pos x="50" y="234"/>
                </a:cxn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234">
                  <a:moveTo>
                    <a:pt x="50" y="234"/>
                  </a:moveTo>
                  <a:lnTo>
                    <a:pt x="50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H="1" flipV="1">
            <a:off x="2997655" y="2764756"/>
            <a:ext cx="0" cy="260846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699792" y="2381696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</a:t>
            </a:r>
            <a:r>
              <a:rPr lang="sv-SE" baseline="-25000" dirty="0" smtClean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47" name="Isosceles Triangle 46"/>
          <p:cNvSpPr/>
          <p:nvPr/>
        </p:nvSpPr>
        <p:spPr>
          <a:xfrm rot="10800000">
            <a:off x="2889656" y="5373216"/>
            <a:ext cx="216000" cy="180000"/>
          </a:xfrm>
          <a:prstGeom prst="triangl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ctangle 50"/>
          <p:cNvSpPr/>
          <p:nvPr/>
        </p:nvSpPr>
        <p:spPr>
          <a:xfrm>
            <a:off x="2893399" y="3106800"/>
            <a:ext cx="208513" cy="450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ctangle 51"/>
          <p:cNvSpPr/>
          <p:nvPr/>
        </p:nvSpPr>
        <p:spPr>
          <a:xfrm>
            <a:off x="2893399" y="3872519"/>
            <a:ext cx="208513" cy="450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Rectangle 52"/>
          <p:cNvSpPr/>
          <p:nvPr/>
        </p:nvSpPr>
        <p:spPr>
          <a:xfrm>
            <a:off x="2893399" y="4639807"/>
            <a:ext cx="208513" cy="450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Rectangle 54"/>
          <p:cNvSpPr/>
          <p:nvPr/>
        </p:nvSpPr>
        <p:spPr>
          <a:xfrm>
            <a:off x="1056402" y="5562548"/>
            <a:ext cx="1184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 smtClean="0"/>
              <a:t>Pull-down </a:t>
            </a:r>
          </a:p>
          <a:p>
            <a:pPr algn="ctr"/>
            <a:r>
              <a:rPr lang="sv-SE" dirty="0" smtClean="0"/>
              <a:t>network</a:t>
            </a:r>
            <a:endParaRPr lang="sv-SE" dirty="0"/>
          </a:p>
        </p:txBody>
      </p:sp>
      <p:sp>
        <p:nvSpPr>
          <p:cNvPr id="56" name="Right Arrow 55"/>
          <p:cNvSpPr/>
          <p:nvPr/>
        </p:nvSpPr>
        <p:spPr>
          <a:xfrm>
            <a:off x="2217792" y="3894190"/>
            <a:ext cx="481999" cy="428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Rectangle 56"/>
          <p:cNvSpPr/>
          <p:nvPr/>
        </p:nvSpPr>
        <p:spPr>
          <a:xfrm>
            <a:off x="3779912" y="2492896"/>
            <a:ext cx="144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Cost:</a:t>
            </a:r>
          </a:p>
          <a:p>
            <a:pPr algn="ctr"/>
            <a:r>
              <a:rPr lang="sv-SE" dirty="0" smtClean="0"/>
              <a:t>Increased input capacitance!</a:t>
            </a:r>
            <a:endParaRPr lang="sv-SE" dirty="0"/>
          </a:p>
        </p:txBody>
      </p:sp>
      <p:grpSp>
        <p:nvGrpSpPr>
          <p:cNvPr id="88" name="Group 87"/>
          <p:cNvGrpSpPr/>
          <p:nvPr/>
        </p:nvGrpSpPr>
        <p:grpSpPr>
          <a:xfrm>
            <a:off x="5941082" y="2363744"/>
            <a:ext cx="2663366" cy="3171520"/>
            <a:chOff x="5941082" y="2363744"/>
            <a:chExt cx="2663366" cy="3171520"/>
          </a:xfrm>
        </p:grpSpPr>
        <p:sp>
          <p:nvSpPr>
            <p:cNvPr id="59" name="Rectangle 58"/>
            <p:cNvSpPr/>
            <p:nvPr/>
          </p:nvSpPr>
          <p:spPr>
            <a:xfrm>
              <a:off x="6466625" y="4657250"/>
              <a:ext cx="86409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/>
                <a:t>3</a:t>
              </a:r>
              <a:endParaRPr lang="sv-SE" baseline="-25000" dirty="0" smtClean="0">
                <a:solidFill>
                  <a:schemeClr val="tx1"/>
                </a:solidFill>
              </a:endParaRPr>
            </a:p>
            <a:p>
              <a:pPr algn="ctr"/>
              <a:endParaRPr lang="sv-SE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66625" y="3865162"/>
              <a:ext cx="8640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/>
                <a:t>3</a:t>
              </a:r>
              <a:endParaRPr lang="sv-SE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66625" y="3145082"/>
              <a:ext cx="86409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/>
                <a:t>3</a:t>
              </a:r>
              <a:endParaRPr lang="sv-SE" baseline="-25000" dirty="0" smtClean="0">
                <a:solidFill>
                  <a:schemeClr val="tx1"/>
                </a:solidFill>
              </a:endParaRPr>
            </a:p>
            <a:p>
              <a:pPr algn="ctr"/>
              <a:endParaRPr lang="sv-SE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826665" y="2683485"/>
              <a:ext cx="5760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i="1" dirty="0" smtClean="0"/>
                <a:t>I</a:t>
              </a:r>
              <a:r>
                <a:rPr lang="sv-SE" i="1" baseline="-25000" dirty="0" smtClean="0"/>
                <a:t>DS</a:t>
              </a:r>
              <a:endParaRPr lang="sv-SE" i="1" baseline="-25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6849034" y="2664000"/>
              <a:ext cx="0" cy="352758"/>
            </a:xfrm>
            <a:prstGeom prst="line">
              <a:avLst/>
            </a:prstGeom>
            <a:ln w="28575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8087960" y="3123016"/>
              <a:ext cx="516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i="1" dirty="0" smtClean="0">
                  <a:solidFill>
                    <a:schemeClr val="tx1"/>
                  </a:solidFill>
                </a:rPr>
                <a:t>R</a:t>
              </a:r>
              <a:r>
                <a:rPr lang="sv-SE" dirty="0" smtClean="0">
                  <a:solidFill>
                    <a:schemeClr val="tx1"/>
                  </a:solidFill>
                </a:rPr>
                <a:t>/3</a:t>
              </a:r>
              <a:endParaRPr lang="sv-SE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087958" y="3905812"/>
              <a:ext cx="516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i="1" dirty="0" smtClean="0">
                  <a:solidFill>
                    <a:schemeClr val="tx1"/>
                  </a:solidFill>
                </a:rPr>
                <a:t>R</a:t>
              </a:r>
              <a:r>
                <a:rPr lang="sv-SE" dirty="0" smtClean="0"/>
                <a:t>/3</a:t>
              </a:r>
              <a:endParaRPr lang="sv-SE" baseline="-250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087959" y="4697900"/>
              <a:ext cx="516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i="1" dirty="0" smtClean="0">
                  <a:solidFill>
                    <a:schemeClr val="tx1"/>
                  </a:solidFill>
                </a:rPr>
                <a:t>R</a:t>
              </a:r>
              <a:r>
                <a:rPr lang="sv-SE" dirty="0" smtClean="0"/>
                <a:t>/3</a:t>
              </a:r>
              <a:endParaRPr lang="sv-SE" baseline="-25000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941082" y="2363744"/>
              <a:ext cx="1267680" cy="3171520"/>
              <a:chOff x="1648136" y="2381696"/>
              <a:chExt cx="1267680" cy="317152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flipV="1">
                <a:off x="2556088" y="2764756"/>
                <a:ext cx="0" cy="35275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2339752" y="2381696"/>
                <a:ext cx="5760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dirty="0" smtClean="0">
                    <a:solidFill>
                      <a:schemeClr val="tx1"/>
                    </a:solidFill>
                  </a:rPr>
                  <a:t>V</a:t>
                </a:r>
                <a:r>
                  <a:rPr lang="sv-SE" baseline="-25000" dirty="0" smtClean="0">
                    <a:solidFill>
                      <a:schemeClr val="tx1"/>
                    </a:solidFill>
                  </a:rPr>
                  <a:t>out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1780373" y="3349305"/>
                <a:ext cx="522612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648136" y="4104000"/>
                <a:ext cx="67223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reeform 41"/>
              <p:cNvSpPr>
                <a:spLocks/>
              </p:cNvSpPr>
              <p:nvPr/>
            </p:nvSpPr>
            <p:spPr bwMode="auto">
              <a:xfrm>
                <a:off x="2408148" y="3105853"/>
                <a:ext cx="147940" cy="751361"/>
              </a:xfrm>
              <a:custGeom>
                <a:avLst/>
                <a:gdLst/>
                <a:ahLst/>
                <a:cxnLst>
                  <a:cxn ang="0">
                    <a:pos x="50" y="234"/>
                  </a:cxn>
                  <a:cxn ang="0">
                    <a:pos x="50" y="142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234">
                    <a:moveTo>
                      <a:pt x="50" y="234"/>
                    </a:moveTo>
                    <a:lnTo>
                      <a:pt x="50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50" y="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41"/>
              <p:cNvSpPr>
                <a:spLocks/>
              </p:cNvSpPr>
              <p:nvPr/>
            </p:nvSpPr>
            <p:spPr bwMode="auto">
              <a:xfrm>
                <a:off x="2408148" y="3861048"/>
                <a:ext cx="147940" cy="751361"/>
              </a:xfrm>
              <a:custGeom>
                <a:avLst/>
                <a:gdLst/>
                <a:ahLst/>
                <a:cxnLst>
                  <a:cxn ang="0">
                    <a:pos x="50" y="234"/>
                  </a:cxn>
                  <a:cxn ang="0">
                    <a:pos x="50" y="142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234">
                    <a:moveTo>
                      <a:pt x="50" y="234"/>
                    </a:moveTo>
                    <a:lnTo>
                      <a:pt x="50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50" y="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 rot="10800000">
                <a:off x="2455288" y="5373216"/>
                <a:ext cx="216000" cy="180000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1780061" y="4864807"/>
                <a:ext cx="540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Freeform 41"/>
              <p:cNvSpPr>
                <a:spLocks/>
              </p:cNvSpPr>
              <p:nvPr/>
            </p:nvSpPr>
            <p:spPr bwMode="auto">
              <a:xfrm>
                <a:off x="2407836" y="4621855"/>
                <a:ext cx="147940" cy="751361"/>
              </a:xfrm>
              <a:custGeom>
                <a:avLst/>
                <a:gdLst/>
                <a:ahLst/>
                <a:cxnLst>
                  <a:cxn ang="0">
                    <a:pos x="50" y="234"/>
                  </a:cxn>
                  <a:cxn ang="0">
                    <a:pos x="50" y="142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234">
                    <a:moveTo>
                      <a:pt x="50" y="234"/>
                    </a:moveTo>
                    <a:lnTo>
                      <a:pt x="50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50" y="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1" name="Straight Connector 80"/>
            <p:cNvCxnSpPr/>
            <p:nvPr/>
          </p:nvCxnSpPr>
          <p:spPr>
            <a:xfrm flipH="1" flipV="1">
              <a:off x="7988624" y="2746804"/>
              <a:ext cx="0" cy="260846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7690761" y="2363744"/>
              <a:ext cx="5760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</a:rPr>
                <a:t>V</a:t>
              </a:r>
              <a:r>
                <a:rPr lang="sv-SE" baseline="-25000" dirty="0" smtClean="0">
                  <a:solidFill>
                    <a:schemeClr val="tx1"/>
                  </a:solidFill>
                </a:rPr>
                <a:t>out</a:t>
              </a:r>
            </a:p>
          </p:txBody>
        </p:sp>
        <p:sp>
          <p:nvSpPr>
            <p:cNvPr id="83" name="Isosceles Triangle 82"/>
            <p:cNvSpPr/>
            <p:nvPr/>
          </p:nvSpPr>
          <p:spPr>
            <a:xfrm rot="10800000">
              <a:off x="7880625" y="5355264"/>
              <a:ext cx="216000" cy="18000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884368" y="3088848"/>
              <a:ext cx="208513" cy="45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884368" y="3854567"/>
              <a:ext cx="208513" cy="45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884368" y="4621855"/>
              <a:ext cx="208513" cy="45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7208761" y="3876238"/>
              <a:ext cx="481999" cy="4283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9" name="Rectangle 88"/>
          <p:cNvSpPr/>
          <p:nvPr/>
        </p:nvSpPr>
        <p:spPr>
          <a:xfrm>
            <a:off x="6265718" y="5562548"/>
            <a:ext cx="1184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 smtClean="0"/>
              <a:t>Pull-down </a:t>
            </a:r>
          </a:p>
          <a:p>
            <a:pPr algn="ctr"/>
            <a:r>
              <a:rPr lang="sv-SE" dirty="0" smtClean="0"/>
              <a:t>network</a:t>
            </a:r>
            <a:endParaRPr lang="sv-SE" dirty="0"/>
          </a:p>
        </p:txBody>
      </p:sp>
      <p:sp>
        <p:nvSpPr>
          <p:cNvPr id="90" name="Rectangle 89"/>
          <p:cNvSpPr/>
          <p:nvPr/>
        </p:nvSpPr>
        <p:spPr>
          <a:xfrm>
            <a:off x="2512742" y="5701047"/>
            <a:ext cx="830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R</a:t>
            </a:r>
            <a:r>
              <a:rPr lang="sv-SE" i="1" baseline="-25000" dirty="0" smtClean="0">
                <a:solidFill>
                  <a:schemeClr val="tx1"/>
                </a:solidFill>
              </a:rPr>
              <a:t>eff</a:t>
            </a:r>
            <a:r>
              <a:rPr lang="sv-SE" dirty="0" smtClean="0">
                <a:solidFill>
                  <a:schemeClr val="tx1"/>
                </a:solidFill>
              </a:rPr>
              <a:t>=3</a:t>
            </a:r>
            <a:r>
              <a:rPr lang="sv-SE" i="1" dirty="0" smtClean="0">
                <a:solidFill>
                  <a:schemeClr val="tx1"/>
                </a:solidFill>
              </a:rPr>
              <a:t>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632084" y="5701047"/>
            <a:ext cx="7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R</a:t>
            </a:r>
            <a:r>
              <a:rPr lang="sv-SE" i="1" baseline="-25000" dirty="0" smtClean="0">
                <a:solidFill>
                  <a:schemeClr val="tx1"/>
                </a:solidFill>
              </a:rPr>
              <a:t>eff</a:t>
            </a:r>
            <a:r>
              <a:rPr lang="sv-SE" dirty="0" smtClean="0">
                <a:solidFill>
                  <a:schemeClr val="tx1"/>
                </a:solidFill>
              </a:rPr>
              <a:t>=</a:t>
            </a:r>
            <a:r>
              <a:rPr lang="sv-SE" i="1" dirty="0" smtClean="0">
                <a:solidFill>
                  <a:schemeClr val="tx1"/>
                </a:solidFill>
              </a:rPr>
              <a:t>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5724128" y="4854105"/>
            <a:ext cx="742497" cy="663127"/>
            <a:chOff x="5724128" y="4854105"/>
            <a:chExt cx="742497" cy="663127"/>
          </a:xfrm>
        </p:grpSpPr>
        <p:grpSp>
          <p:nvGrpSpPr>
            <p:cNvPr id="92" name="Group 91"/>
            <p:cNvGrpSpPr>
              <a:grpSpLocks noChangeAspect="1"/>
            </p:cNvGrpSpPr>
            <p:nvPr/>
          </p:nvGrpSpPr>
          <p:grpSpPr>
            <a:xfrm>
              <a:off x="6191009" y="4854105"/>
              <a:ext cx="275616" cy="612000"/>
              <a:chOff x="5517774" y="3400455"/>
              <a:chExt cx="470637" cy="1045041"/>
            </a:xfrm>
          </p:grpSpPr>
          <p:sp>
            <p:nvSpPr>
              <p:cNvPr id="93" name="Line 8"/>
              <p:cNvSpPr>
                <a:spLocks noChangeShapeType="1"/>
              </p:cNvSpPr>
              <p:nvPr/>
            </p:nvSpPr>
            <p:spPr bwMode="auto">
              <a:xfrm>
                <a:off x="5517774" y="3867686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7"/>
              <p:cNvSpPr>
                <a:spLocks noChangeShapeType="1"/>
              </p:cNvSpPr>
              <p:nvPr/>
            </p:nvSpPr>
            <p:spPr bwMode="auto">
              <a:xfrm>
                <a:off x="5517774" y="3978311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6"/>
              <p:cNvSpPr>
                <a:spLocks noChangeShapeType="1"/>
              </p:cNvSpPr>
              <p:nvPr/>
            </p:nvSpPr>
            <p:spPr bwMode="auto">
              <a:xfrm flipH="1">
                <a:off x="5753092" y="3400455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6"/>
              <p:cNvSpPr>
                <a:spLocks noChangeShapeType="1"/>
              </p:cNvSpPr>
              <p:nvPr/>
            </p:nvSpPr>
            <p:spPr bwMode="auto">
              <a:xfrm flipH="1">
                <a:off x="5753092" y="3987589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7"/>
              <p:cNvSpPr>
                <a:spLocks noChangeShapeType="1"/>
              </p:cNvSpPr>
              <p:nvPr/>
            </p:nvSpPr>
            <p:spPr bwMode="auto">
              <a:xfrm>
                <a:off x="5681092" y="4445496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8" name="Rectangle 97"/>
            <p:cNvSpPr/>
            <p:nvPr/>
          </p:nvSpPr>
          <p:spPr>
            <a:xfrm>
              <a:off x="5724128" y="4963234"/>
              <a:ext cx="5760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/>
                <a:t>3</a:t>
              </a:r>
              <a:r>
                <a:rPr lang="sv-SE" i="1" dirty="0" smtClean="0"/>
                <a:t>C</a:t>
              </a:r>
              <a:endParaRPr lang="sv-SE" i="1" baseline="-25000" dirty="0" smtClean="0">
                <a:solidFill>
                  <a:schemeClr val="tx1"/>
                </a:solidFill>
              </a:endParaRPr>
            </a:p>
            <a:p>
              <a:pPr algn="ctr"/>
              <a:endParaRPr lang="sv-SE" baseline="-250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652120" y="4090478"/>
            <a:ext cx="742497" cy="663127"/>
            <a:chOff x="5724128" y="4854105"/>
            <a:chExt cx="742497" cy="663127"/>
          </a:xfrm>
        </p:grpSpPr>
        <p:grpSp>
          <p:nvGrpSpPr>
            <p:cNvPr id="101" name="Group 100"/>
            <p:cNvGrpSpPr>
              <a:grpSpLocks noChangeAspect="1"/>
            </p:cNvGrpSpPr>
            <p:nvPr/>
          </p:nvGrpSpPr>
          <p:grpSpPr>
            <a:xfrm>
              <a:off x="6191009" y="4854105"/>
              <a:ext cx="275616" cy="612000"/>
              <a:chOff x="5517774" y="3400455"/>
              <a:chExt cx="470637" cy="1045041"/>
            </a:xfrm>
          </p:grpSpPr>
          <p:sp>
            <p:nvSpPr>
              <p:cNvPr id="103" name="Line 8"/>
              <p:cNvSpPr>
                <a:spLocks noChangeShapeType="1"/>
              </p:cNvSpPr>
              <p:nvPr/>
            </p:nvSpPr>
            <p:spPr bwMode="auto">
              <a:xfrm>
                <a:off x="5517774" y="3867686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5517774" y="3978311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6"/>
              <p:cNvSpPr>
                <a:spLocks noChangeShapeType="1"/>
              </p:cNvSpPr>
              <p:nvPr/>
            </p:nvSpPr>
            <p:spPr bwMode="auto">
              <a:xfrm flipH="1">
                <a:off x="5753092" y="3400455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6"/>
              <p:cNvSpPr>
                <a:spLocks noChangeShapeType="1"/>
              </p:cNvSpPr>
              <p:nvPr/>
            </p:nvSpPr>
            <p:spPr bwMode="auto">
              <a:xfrm flipH="1">
                <a:off x="5753092" y="3987589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7"/>
              <p:cNvSpPr>
                <a:spLocks noChangeShapeType="1"/>
              </p:cNvSpPr>
              <p:nvPr/>
            </p:nvSpPr>
            <p:spPr bwMode="auto">
              <a:xfrm>
                <a:off x="5681092" y="4445496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5724128" y="4963234"/>
              <a:ext cx="5760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/>
                <a:t>3</a:t>
              </a:r>
              <a:r>
                <a:rPr lang="sv-SE" i="1" dirty="0" smtClean="0"/>
                <a:t>C</a:t>
              </a:r>
              <a:endParaRPr lang="sv-SE" i="1" baseline="-25000" dirty="0" smtClean="0">
                <a:solidFill>
                  <a:schemeClr val="tx1"/>
                </a:solidFill>
              </a:endParaRPr>
            </a:p>
            <a:p>
              <a:pPr algn="ctr"/>
              <a:endParaRPr lang="sv-SE" baseline="-250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602222" y="3346351"/>
            <a:ext cx="742497" cy="663127"/>
            <a:chOff x="5724128" y="4854105"/>
            <a:chExt cx="742497" cy="663127"/>
          </a:xfrm>
        </p:grpSpPr>
        <p:grpSp>
          <p:nvGrpSpPr>
            <p:cNvPr id="109" name="Group 108"/>
            <p:cNvGrpSpPr>
              <a:grpSpLocks noChangeAspect="1"/>
            </p:cNvGrpSpPr>
            <p:nvPr/>
          </p:nvGrpSpPr>
          <p:grpSpPr>
            <a:xfrm>
              <a:off x="6191009" y="4854105"/>
              <a:ext cx="275616" cy="612000"/>
              <a:chOff x="5517774" y="3400455"/>
              <a:chExt cx="470637" cy="1045041"/>
            </a:xfrm>
          </p:grpSpPr>
          <p:sp>
            <p:nvSpPr>
              <p:cNvPr id="111" name="Line 8"/>
              <p:cNvSpPr>
                <a:spLocks noChangeShapeType="1"/>
              </p:cNvSpPr>
              <p:nvPr/>
            </p:nvSpPr>
            <p:spPr bwMode="auto">
              <a:xfrm>
                <a:off x="5517774" y="3867686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7"/>
              <p:cNvSpPr>
                <a:spLocks noChangeShapeType="1"/>
              </p:cNvSpPr>
              <p:nvPr/>
            </p:nvSpPr>
            <p:spPr bwMode="auto">
              <a:xfrm>
                <a:off x="5517774" y="3978311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6"/>
              <p:cNvSpPr>
                <a:spLocks noChangeShapeType="1"/>
              </p:cNvSpPr>
              <p:nvPr/>
            </p:nvSpPr>
            <p:spPr bwMode="auto">
              <a:xfrm flipH="1">
                <a:off x="5753092" y="3400455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6"/>
              <p:cNvSpPr>
                <a:spLocks noChangeShapeType="1"/>
              </p:cNvSpPr>
              <p:nvPr/>
            </p:nvSpPr>
            <p:spPr bwMode="auto">
              <a:xfrm flipH="1">
                <a:off x="5753092" y="3987589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7"/>
              <p:cNvSpPr>
                <a:spLocks noChangeShapeType="1"/>
              </p:cNvSpPr>
              <p:nvPr/>
            </p:nvSpPr>
            <p:spPr bwMode="auto">
              <a:xfrm>
                <a:off x="5681092" y="4445496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5724128" y="4963234"/>
              <a:ext cx="5760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/>
                <a:t>3</a:t>
              </a:r>
              <a:r>
                <a:rPr lang="sv-SE" i="1" dirty="0" smtClean="0"/>
                <a:t>C</a:t>
              </a:r>
              <a:endParaRPr lang="sv-SE" i="1" baseline="-25000" dirty="0" smtClean="0">
                <a:solidFill>
                  <a:schemeClr val="tx1"/>
                </a:solidFill>
              </a:endParaRPr>
            </a:p>
            <a:p>
              <a:pPr algn="ctr"/>
              <a:endParaRPr lang="sv-SE" baseline="-25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16" name="Line 42"/>
          <p:cNvSpPr>
            <a:spLocks noChangeShapeType="1"/>
          </p:cNvSpPr>
          <p:nvPr/>
        </p:nvSpPr>
        <p:spPr bwMode="auto">
          <a:xfrm flipV="1">
            <a:off x="1622038" y="3861048"/>
            <a:ext cx="0" cy="456807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39"/>
          <p:cNvSpPr>
            <a:spLocks noChangeShapeType="1"/>
          </p:cNvSpPr>
          <p:nvPr/>
        </p:nvSpPr>
        <p:spPr bwMode="auto">
          <a:xfrm flipV="1">
            <a:off x="1622038" y="3105853"/>
            <a:ext cx="0" cy="455559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42"/>
          <p:cNvSpPr>
            <a:spLocks noChangeShapeType="1"/>
          </p:cNvSpPr>
          <p:nvPr/>
        </p:nvSpPr>
        <p:spPr bwMode="auto">
          <a:xfrm flipV="1">
            <a:off x="1622038" y="4621855"/>
            <a:ext cx="0" cy="456807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42"/>
          <p:cNvSpPr>
            <a:spLocks noChangeShapeType="1"/>
          </p:cNvSpPr>
          <p:nvPr/>
        </p:nvSpPr>
        <p:spPr bwMode="auto">
          <a:xfrm flipV="1">
            <a:off x="6613007" y="3843096"/>
            <a:ext cx="0" cy="456807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39"/>
          <p:cNvSpPr>
            <a:spLocks noChangeShapeType="1"/>
          </p:cNvSpPr>
          <p:nvPr/>
        </p:nvSpPr>
        <p:spPr bwMode="auto">
          <a:xfrm flipV="1">
            <a:off x="6613007" y="3087901"/>
            <a:ext cx="0" cy="455559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42"/>
          <p:cNvSpPr>
            <a:spLocks noChangeShapeType="1"/>
          </p:cNvSpPr>
          <p:nvPr/>
        </p:nvSpPr>
        <p:spPr bwMode="auto">
          <a:xfrm flipV="1">
            <a:off x="6613007" y="4603903"/>
            <a:ext cx="0" cy="456807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6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Effective resistance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966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/>
              <a:t>Pull-up/down paths </a:t>
            </a:r>
            <a:r>
              <a:rPr lang="sv-SE" sz="2400" dirty="0"/>
              <a:t>may have </a:t>
            </a:r>
            <a:r>
              <a:rPr lang="sv-SE" sz="2400" dirty="0" smtClean="0"/>
              <a:t>MOSFETs in series! Effective resistances add up! This is for p-channel devices!</a:t>
            </a:r>
            <a:endParaRPr lang="sv-S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37</a:t>
            </a:fld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323528" y="3904785"/>
            <a:ext cx="67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VDD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656" y="4675202"/>
            <a:ext cx="8640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/>
              <a:t>2</a:t>
            </a:r>
            <a:endParaRPr lang="sv-SE" baseline="-25000" dirty="0" smtClean="0">
              <a:solidFill>
                <a:schemeClr val="tx1"/>
              </a:solidFill>
            </a:endParaRPr>
          </a:p>
          <a:p>
            <a:pPr algn="ctr"/>
            <a:endParaRPr lang="sv-SE" baseline="-250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656" y="3883114"/>
            <a:ext cx="8640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/>
              <a:t>2</a:t>
            </a:r>
            <a:endParaRPr lang="sv-SE" baseline="-25000" dirty="0" smtClean="0">
              <a:solidFill>
                <a:schemeClr val="tx1"/>
              </a:solidFill>
            </a:endParaRPr>
          </a:p>
          <a:p>
            <a:pPr algn="ctr"/>
            <a:endParaRPr lang="sv-SE" baseline="-250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5656" y="3163034"/>
            <a:ext cx="8640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/>
              <a:t>2</a:t>
            </a:r>
            <a:endParaRPr lang="sv-SE" baseline="-25000" dirty="0" smtClean="0">
              <a:solidFill>
                <a:schemeClr val="tx1"/>
              </a:solidFill>
            </a:endParaRPr>
          </a:p>
          <a:p>
            <a:pPr algn="ctr"/>
            <a:endParaRPr lang="sv-SE" baseline="-250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696" y="2701437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i="1" dirty="0" smtClean="0"/>
              <a:t>I</a:t>
            </a:r>
            <a:r>
              <a:rPr lang="sv-SE" i="1" baseline="-25000" dirty="0" smtClean="0"/>
              <a:t>DS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857600" y="2701437"/>
            <a:ext cx="0" cy="352758"/>
          </a:xfrm>
          <a:prstGeom prst="line">
            <a:avLst/>
          </a:prstGeom>
          <a:ln w="28575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31841" y="314096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31840" y="392376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31841" y="4715852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50113" y="2764756"/>
            <a:ext cx="1029599" cy="2824484"/>
            <a:chOff x="1648136" y="2764756"/>
            <a:chExt cx="1029599" cy="2824484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2556088" y="2764756"/>
              <a:ext cx="0" cy="35275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101671" y="5219908"/>
              <a:ext cx="5760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</a:rPr>
                <a:t>V</a:t>
              </a:r>
              <a:r>
                <a:rPr lang="sv-SE" baseline="-25000" dirty="0" smtClean="0">
                  <a:solidFill>
                    <a:schemeClr val="tx1"/>
                  </a:solidFill>
                </a:rPr>
                <a:t>out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1780373" y="3346351"/>
              <a:ext cx="0" cy="1512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80373" y="3349305"/>
              <a:ext cx="52261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648136" y="4104000"/>
              <a:ext cx="67223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Line 42"/>
            <p:cNvSpPr>
              <a:spLocks noChangeShapeType="1"/>
            </p:cNvSpPr>
            <p:nvPr/>
          </p:nvSpPr>
          <p:spPr bwMode="auto">
            <a:xfrm flipV="1">
              <a:off x="2320061" y="3861048"/>
              <a:ext cx="0" cy="456807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 flipV="1">
              <a:off x="2320061" y="3105853"/>
              <a:ext cx="0" cy="455559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2408148" y="3105853"/>
              <a:ext cx="147940" cy="751361"/>
            </a:xfrm>
            <a:custGeom>
              <a:avLst/>
              <a:gdLst/>
              <a:ahLst/>
              <a:cxnLst>
                <a:cxn ang="0">
                  <a:pos x="50" y="234"/>
                </a:cxn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234">
                  <a:moveTo>
                    <a:pt x="50" y="234"/>
                  </a:moveTo>
                  <a:lnTo>
                    <a:pt x="50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2408148" y="3861048"/>
              <a:ext cx="147940" cy="751361"/>
            </a:xfrm>
            <a:custGeom>
              <a:avLst/>
              <a:gdLst/>
              <a:ahLst/>
              <a:cxnLst>
                <a:cxn ang="0">
                  <a:pos x="50" y="234"/>
                </a:cxn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234">
                  <a:moveTo>
                    <a:pt x="50" y="234"/>
                  </a:moveTo>
                  <a:lnTo>
                    <a:pt x="50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780061" y="4864807"/>
              <a:ext cx="540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 flipV="1">
              <a:off x="2320061" y="4621855"/>
              <a:ext cx="0" cy="456807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2407836" y="4621855"/>
              <a:ext cx="147940" cy="751361"/>
            </a:xfrm>
            <a:custGeom>
              <a:avLst/>
              <a:gdLst/>
              <a:ahLst/>
              <a:cxnLst>
                <a:cxn ang="0">
                  <a:pos x="50" y="234"/>
                </a:cxn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234">
                  <a:moveTo>
                    <a:pt x="50" y="234"/>
                  </a:moveTo>
                  <a:lnTo>
                    <a:pt x="50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H="1" flipV="1">
            <a:off x="2997655" y="2764756"/>
            <a:ext cx="0" cy="260846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699792" y="2381696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</a:t>
            </a:r>
            <a:r>
              <a:rPr lang="sv-SE" baseline="-25000" dirty="0" smtClean="0"/>
              <a:t>DD</a:t>
            </a:r>
            <a:endParaRPr lang="sv-SE" baseline="-25000" dirty="0" smtClean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93399" y="3106800"/>
            <a:ext cx="208513" cy="450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ctangle 51"/>
          <p:cNvSpPr/>
          <p:nvPr/>
        </p:nvSpPr>
        <p:spPr>
          <a:xfrm>
            <a:off x="2893399" y="3872519"/>
            <a:ext cx="208513" cy="450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Rectangle 52"/>
          <p:cNvSpPr/>
          <p:nvPr/>
        </p:nvSpPr>
        <p:spPr>
          <a:xfrm>
            <a:off x="2893399" y="4639807"/>
            <a:ext cx="208513" cy="450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Rectangle 54"/>
          <p:cNvSpPr/>
          <p:nvPr/>
        </p:nvSpPr>
        <p:spPr>
          <a:xfrm>
            <a:off x="1165021" y="5562548"/>
            <a:ext cx="966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 smtClean="0"/>
              <a:t>Pull-up </a:t>
            </a:r>
          </a:p>
          <a:p>
            <a:pPr algn="ctr"/>
            <a:r>
              <a:rPr lang="sv-SE" dirty="0" smtClean="0"/>
              <a:t>network</a:t>
            </a:r>
            <a:endParaRPr lang="sv-SE" dirty="0"/>
          </a:p>
        </p:txBody>
      </p:sp>
      <p:sp>
        <p:nvSpPr>
          <p:cNvPr id="56" name="Right Arrow 55"/>
          <p:cNvSpPr/>
          <p:nvPr/>
        </p:nvSpPr>
        <p:spPr>
          <a:xfrm>
            <a:off x="2217792" y="3894190"/>
            <a:ext cx="481999" cy="428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Rectangle 89"/>
          <p:cNvSpPr/>
          <p:nvPr/>
        </p:nvSpPr>
        <p:spPr>
          <a:xfrm>
            <a:off x="2512742" y="5701047"/>
            <a:ext cx="830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R</a:t>
            </a:r>
            <a:r>
              <a:rPr lang="sv-SE" i="1" baseline="-25000" dirty="0" smtClean="0">
                <a:solidFill>
                  <a:schemeClr val="tx1"/>
                </a:solidFill>
              </a:rPr>
              <a:t>eff</a:t>
            </a:r>
            <a:r>
              <a:rPr lang="sv-SE" dirty="0" smtClean="0">
                <a:solidFill>
                  <a:schemeClr val="tx1"/>
                </a:solidFill>
              </a:rPr>
              <a:t>=3</a:t>
            </a:r>
            <a:r>
              <a:rPr lang="sv-SE" i="1" dirty="0" smtClean="0">
                <a:solidFill>
                  <a:schemeClr val="tx1"/>
                </a:solidFill>
              </a:rPr>
              <a:t>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1691680" y="2636912"/>
            <a:ext cx="331290" cy="976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3203848" y="5172231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</a:t>
            </a:r>
            <a:r>
              <a:rPr lang="sv-SE" baseline="-25000" dirty="0" smtClean="0">
                <a:solidFill>
                  <a:schemeClr val="tx1"/>
                </a:solidFill>
              </a:rPr>
              <a:t>out</a:t>
            </a:r>
          </a:p>
        </p:txBody>
      </p:sp>
      <p:cxnSp>
        <p:nvCxnSpPr>
          <p:cNvPr id="120" name="Straight Connector 119"/>
          <p:cNvCxnSpPr/>
          <p:nvPr/>
        </p:nvCxnSpPr>
        <p:spPr>
          <a:xfrm>
            <a:off x="1854000" y="5364000"/>
            <a:ext cx="26972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997655" y="5373216"/>
            <a:ext cx="26972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779912" y="2363744"/>
            <a:ext cx="4981137" cy="3845135"/>
            <a:chOff x="3779912" y="2363744"/>
            <a:chExt cx="4981137" cy="3845135"/>
          </a:xfrm>
        </p:grpSpPr>
        <p:sp>
          <p:nvSpPr>
            <p:cNvPr id="59" name="Rectangle 58"/>
            <p:cNvSpPr/>
            <p:nvPr/>
          </p:nvSpPr>
          <p:spPr>
            <a:xfrm>
              <a:off x="6466625" y="4657250"/>
              <a:ext cx="86409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/>
                <a:t>6</a:t>
              </a:r>
              <a:endParaRPr lang="sv-SE" baseline="-25000" dirty="0" smtClean="0">
                <a:solidFill>
                  <a:schemeClr val="tx1"/>
                </a:solidFill>
              </a:endParaRPr>
            </a:p>
            <a:p>
              <a:pPr algn="ctr"/>
              <a:endParaRPr lang="sv-SE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66625" y="3865162"/>
              <a:ext cx="8640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/>
                <a:t>6</a:t>
              </a:r>
              <a:endParaRPr lang="sv-SE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66625" y="3145082"/>
              <a:ext cx="86409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/>
                <a:t>6</a:t>
              </a:r>
              <a:endParaRPr lang="sv-SE" baseline="-25000" dirty="0" smtClean="0">
                <a:solidFill>
                  <a:schemeClr val="tx1"/>
                </a:solidFill>
              </a:endParaRPr>
            </a:p>
            <a:p>
              <a:pPr algn="ctr"/>
              <a:endParaRPr lang="sv-SE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826665" y="2683485"/>
              <a:ext cx="5760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i="1" dirty="0" smtClean="0"/>
                <a:t>I</a:t>
              </a:r>
              <a:r>
                <a:rPr lang="sv-SE" i="1" baseline="-25000" dirty="0" smtClean="0"/>
                <a:t>DS</a:t>
              </a:r>
              <a:endParaRPr lang="sv-SE" i="1" baseline="-25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6849034" y="2664000"/>
              <a:ext cx="0" cy="352758"/>
            </a:xfrm>
            <a:prstGeom prst="line">
              <a:avLst/>
            </a:prstGeom>
            <a:ln w="28575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8087960" y="3123016"/>
              <a:ext cx="516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i="1" dirty="0" smtClean="0">
                  <a:solidFill>
                    <a:schemeClr val="tx1"/>
                  </a:solidFill>
                </a:rPr>
                <a:t>R</a:t>
              </a:r>
              <a:r>
                <a:rPr lang="sv-SE" dirty="0" smtClean="0">
                  <a:solidFill>
                    <a:schemeClr val="tx1"/>
                  </a:solidFill>
                </a:rPr>
                <a:t>/3</a:t>
              </a:r>
              <a:endParaRPr lang="sv-SE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087958" y="3905812"/>
              <a:ext cx="516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i="1" dirty="0" smtClean="0">
                  <a:solidFill>
                    <a:schemeClr val="tx1"/>
                  </a:solidFill>
                </a:rPr>
                <a:t>R</a:t>
              </a:r>
              <a:r>
                <a:rPr lang="sv-SE" dirty="0" smtClean="0"/>
                <a:t>/3</a:t>
              </a:r>
              <a:endParaRPr lang="sv-SE" baseline="-250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087959" y="4697900"/>
              <a:ext cx="516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i="1" dirty="0" smtClean="0">
                  <a:solidFill>
                    <a:schemeClr val="tx1"/>
                  </a:solidFill>
                </a:rPr>
                <a:t>R</a:t>
              </a:r>
              <a:r>
                <a:rPr lang="sv-SE" dirty="0" smtClean="0"/>
                <a:t>/3</a:t>
              </a:r>
              <a:endParaRPr lang="sv-SE" baseline="-25000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941082" y="2746804"/>
              <a:ext cx="907952" cy="2608460"/>
              <a:chOff x="1648136" y="2764756"/>
              <a:chExt cx="907952" cy="260846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flipV="1">
                <a:off x="2556088" y="2764756"/>
                <a:ext cx="0" cy="35275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780373" y="3349305"/>
                <a:ext cx="522612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648136" y="4104000"/>
                <a:ext cx="67223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Line 42"/>
              <p:cNvSpPr>
                <a:spLocks noChangeShapeType="1"/>
              </p:cNvSpPr>
              <p:nvPr/>
            </p:nvSpPr>
            <p:spPr bwMode="auto">
              <a:xfrm flipV="1">
                <a:off x="2320061" y="3861048"/>
                <a:ext cx="0" cy="45680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9"/>
              <p:cNvSpPr>
                <a:spLocks noChangeShapeType="1"/>
              </p:cNvSpPr>
              <p:nvPr/>
            </p:nvSpPr>
            <p:spPr bwMode="auto">
              <a:xfrm flipV="1">
                <a:off x="2320061" y="3105853"/>
                <a:ext cx="0" cy="455559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41"/>
              <p:cNvSpPr>
                <a:spLocks/>
              </p:cNvSpPr>
              <p:nvPr/>
            </p:nvSpPr>
            <p:spPr bwMode="auto">
              <a:xfrm>
                <a:off x="2408148" y="3105853"/>
                <a:ext cx="147940" cy="751361"/>
              </a:xfrm>
              <a:custGeom>
                <a:avLst/>
                <a:gdLst/>
                <a:ahLst/>
                <a:cxnLst>
                  <a:cxn ang="0">
                    <a:pos x="50" y="234"/>
                  </a:cxn>
                  <a:cxn ang="0">
                    <a:pos x="50" y="142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234">
                    <a:moveTo>
                      <a:pt x="50" y="234"/>
                    </a:moveTo>
                    <a:lnTo>
                      <a:pt x="50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50" y="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41"/>
              <p:cNvSpPr>
                <a:spLocks/>
              </p:cNvSpPr>
              <p:nvPr/>
            </p:nvSpPr>
            <p:spPr bwMode="auto">
              <a:xfrm>
                <a:off x="2408148" y="3861048"/>
                <a:ext cx="147940" cy="751361"/>
              </a:xfrm>
              <a:custGeom>
                <a:avLst/>
                <a:gdLst/>
                <a:ahLst/>
                <a:cxnLst>
                  <a:cxn ang="0">
                    <a:pos x="50" y="234"/>
                  </a:cxn>
                  <a:cxn ang="0">
                    <a:pos x="50" y="142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234">
                    <a:moveTo>
                      <a:pt x="50" y="234"/>
                    </a:moveTo>
                    <a:lnTo>
                      <a:pt x="50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50" y="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1780061" y="4864807"/>
                <a:ext cx="540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Line 42"/>
              <p:cNvSpPr>
                <a:spLocks noChangeShapeType="1"/>
              </p:cNvSpPr>
              <p:nvPr/>
            </p:nvSpPr>
            <p:spPr bwMode="auto">
              <a:xfrm flipV="1">
                <a:off x="2320061" y="4621855"/>
                <a:ext cx="0" cy="45680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41"/>
              <p:cNvSpPr>
                <a:spLocks/>
              </p:cNvSpPr>
              <p:nvPr/>
            </p:nvSpPr>
            <p:spPr bwMode="auto">
              <a:xfrm>
                <a:off x="2407836" y="4621855"/>
                <a:ext cx="147940" cy="751361"/>
              </a:xfrm>
              <a:custGeom>
                <a:avLst/>
                <a:gdLst/>
                <a:ahLst/>
                <a:cxnLst>
                  <a:cxn ang="0">
                    <a:pos x="50" y="234"/>
                  </a:cxn>
                  <a:cxn ang="0">
                    <a:pos x="50" y="142"/>
                  </a:cxn>
                  <a:cxn ang="0">
                    <a:pos x="0" y="142"/>
                  </a:cxn>
                  <a:cxn ang="0">
                    <a:pos x="0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234">
                    <a:moveTo>
                      <a:pt x="50" y="234"/>
                    </a:moveTo>
                    <a:lnTo>
                      <a:pt x="50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50" y="0"/>
                    </a:lnTo>
                  </a:path>
                </a:pathLst>
              </a:cu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1" name="Straight Connector 80"/>
            <p:cNvCxnSpPr/>
            <p:nvPr/>
          </p:nvCxnSpPr>
          <p:spPr>
            <a:xfrm flipH="1" flipV="1">
              <a:off x="7988624" y="2746804"/>
              <a:ext cx="0" cy="260846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7690761" y="2363744"/>
              <a:ext cx="5760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</a:rPr>
                <a:t>V</a:t>
              </a:r>
              <a:r>
                <a:rPr lang="sv-SE" baseline="-25000" dirty="0" smtClean="0"/>
                <a:t>DD</a:t>
              </a:r>
              <a:endParaRPr lang="sv-SE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884368" y="3088848"/>
              <a:ext cx="208513" cy="45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884368" y="3854567"/>
              <a:ext cx="208513" cy="45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884368" y="4621855"/>
              <a:ext cx="208513" cy="45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7208761" y="3876238"/>
              <a:ext cx="481999" cy="4283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79912" y="2492896"/>
              <a:ext cx="1440160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/>
                <a:t>Again, widen MOSFET a factor 3 since they are 3 in series.</a:t>
              </a:r>
            </a:p>
            <a:p>
              <a:pPr algn="ctr"/>
              <a:r>
                <a:rPr lang="sv-SE" dirty="0" smtClean="0"/>
                <a:t>Cost:</a:t>
              </a:r>
            </a:p>
            <a:p>
              <a:pPr algn="ctr"/>
              <a:r>
                <a:rPr lang="sv-SE" dirty="0" smtClean="0"/>
                <a:t>Increased input capacitance!</a:t>
              </a:r>
              <a:endParaRPr lang="sv-SE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374337" y="5562548"/>
              <a:ext cx="9668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dirty="0" smtClean="0"/>
                <a:t>Pull-up </a:t>
              </a:r>
            </a:p>
            <a:p>
              <a:pPr algn="ctr"/>
              <a:r>
                <a:rPr lang="sv-SE" dirty="0" smtClean="0"/>
                <a:t>network</a:t>
              </a:r>
              <a:endParaRPr lang="sv-SE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32084" y="5701047"/>
              <a:ext cx="7130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i="1" dirty="0" smtClean="0">
                  <a:solidFill>
                    <a:schemeClr val="tx1"/>
                  </a:solidFill>
                </a:rPr>
                <a:t>R</a:t>
              </a:r>
              <a:r>
                <a:rPr lang="sv-SE" i="1" baseline="-25000" dirty="0" smtClean="0">
                  <a:solidFill>
                    <a:schemeClr val="tx1"/>
                  </a:solidFill>
                </a:rPr>
                <a:t>eff</a:t>
              </a:r>
              <a:r>
                <a:rPr lang="sv-SE" dirty="0" smtClean="0">
                  <a:solidFill>
                    <a:schemeClr val="tx1"/>
                  </a:solidFill>
                </a:rPr>
                <a:t>=</a:t>
              </a:r>
              <a:r>
                <a:rPr lang="sv-SE" i="1" dirty="0" smtClean="0">
                  <a:solidFill>
                    <a:schemeClr val="tx1"/>
                  </a:solidFill>
                </a:rPr>
                <a:t>R</a:t>
              </a:r>
              <a:endParaRPr lang="sv-SE" i="1" baseline="-25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5724128" y="4854105"/>
              <a:ext cx="742497" cy="663127"/>
              <a:chOff x="5724128" y="4854105"/>
              <a:chExt cx="742497" cy="663127"/>
            </a:xfrm>
          </p:grpSpPr>
          <p:grpSp>
            <p:nvGrpSpPr>
              <p:cNvPr id="92" name="Group 91"/>
              <p:cNvGrpSpPr>
                <a:grpSpLocks noChangeAspect="1"/>
              </p:cNvGrpSpPr>
              <p:nvPr/>
            </p:nvGrpSpPr>
            <p:grpSpPr>
              <a:xfrm>
                <a:off x="6191009" y="4854105"/>
                <a:ext cx="275616" cy="612000"/>
                <a:chOff x="5517774" y="3400455"/>
                <a:chExt cx="470637" cy="1045041"/>
              </a:xfrm>
            </p:grpSpPr>
            <p:sp>
              <p:nvSpPr>
                <p:cNvPr id="93" name="Line 8"/>
                <p:cNvSpPr>
                  <a:spLocks noChangeShapeType="1"/>
                </p:cNvSpPr>
                <p:nvPr/>
              </p:nvSpPr>
              <p:spPr bwMode="auto">
                <a:xfrm>
                  <a:off x="5517774" y="3867686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Line 7"/>
                <p:cNvSpPr>
                  <a:spLocks noChangeShapeType="1"/>
                </p:cNvSpPr>
                <p:nvPr/>
              </p:nvSpPr>
              <p:spPr bwMode="auto">
                <a:xfrm>
                  <a:off x="5517774" y="3978311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753092" y="3400455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753092" y="3987589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Line 7"/>
                <p:cNvSpPr>
                  <a:spLocks noChangeShapeType="1"/>
                </p:cNvSpPr>
                <p:nvPr/>
              </p:nvSpPr>
              <p:spPr bwMode="auto">
                <a:xfrm>
                  <a:off x="5681092" y="4445496"/>
                  <a:ext cx="144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8" name="Rectangle 97"/>
              <p:cNvSpPr/>
              <p:nvPr/>
            </p:nvSpPr>
            <p:spPr>
              <a:xfrm>
                <a:off x="5724128" y="4963234"/>
                <a:ext cx="57606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dirty="0"/>
                  <a:t>6</a:t>
                </a:r>
                <a:r>
                  <a:rPr lang="sv-SE" i="1" dirty="0" smtClean="0"/>
                  <a:t>C</a:t>
                </a:r>
                <a:endParaRPr lang="sv-SE" i="1" baseline="-25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sv-SE" baseline="-250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652120" y="4090478"/>
              <a:ext cx="742497" cy="663127"/>
              <a:chOff x="5724128" y="4854105"/>
              <a:chExt cx="742497" cy="663127"/>
            </a:xfrm>
          </p:grpSpPr>
          <p:grpSp>
            <p:nvGrpSpPr>
              <p:cNvPr id="101" name="Group 100"/>
              <p:cNvGrpSpPr>
                <a:grpSpLocks noChangeAspect="1"/>
              </p:cNvGrpSpPr>
              <p:nvPr/>
            </p:nvGrpSpPr>
            <p:grpSpPr>
              <a:xfrm>
                <a:off x="6191009" y="4854105"/>
                <a:ext cx="275616" cy="612000"/>
                <a:chOff x="5517774" y="3400455"/>
                <a:chExt cx="470637" cy="1045041"/>
              </a:xfrm>
            </p:grpSpPr>
            <p:sp>
              <p:nvSpPr>
                <p:cNvPr id="103" name="Line 8"/>
                <p:cNvSpPr>
                  <a:spLocks noChangeShapeType="1"/>
                </p:cNvSpPr>
                <p:nvPr/>
              </p:nvSpPr>
              <p:spPr bwMode="auto">
                <a:xfrm>
                  <a:off x="5517774" y="3867686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Line 7"/>
                <p:cNvSpPr>
                  <a:spLocks noChangeShapeType="1"/>
                </p:cNvSpPr>
                <p:nvPr/>
              </p:nvSpPr>
              <p:spPr bwMode="auto">
                <a:xfrm>
                  <a:off x="5517774" y="3978311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753092" y="3400455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753092" y="3987589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Line 7"/>
                <p:cNvSpPr>
                  <a:spLocks noChangeShapeType="1"/>
                </p:cNvSpPr>
                <p:nvPr/>
              </p:nvSpPr>
              <p:spPr bwMode="auto">
                <a:xfrm>
                  <a:off x="5681092" y="4445496"/>
                  <a:ext cx="144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2" name="Rectangle 101"/>
              <p:cNvSpPr/>
              <p:nvPr/>
            </p:nvSpPr>
            <p:spPr>
              <a:xfrm>
                <a:off x="5724128" y="4963234"/>
                <a:ext cx="57606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dirty="0"/>
                  <a:t>6</a:t>
                </a:r>
                <a:r>
                  <a:rPr lang="sv-SE" i="1" dirty="0" smtClean="0"/>
                  <a:t>C</a:t>
                </a:r>
                <a:endParaRPr lang="sv-SE" i="1" baseline="-25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sv-SE" baseline="-250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5602222" y="3346351"/>
              <a:ext cx="742497" cy="663127"/>
              <a:chOff x="5724128" y="4854105"/>
              <a:chExt cx="742497" cy="663127"/>
            </a:xfrm>
          </p:grpSpPr>
          <p:grpSp>
            <p:nvGrpSpPr>
              <p:cNvPr id="109" name="Group 108"/>
              <p:cNvGrpSpPr>
                <a:grpSpLocks noChangeAspect="1"/>
              </p:cNvGrpSpPr>
              <p:nvPr/>
            </p:nvGrpSpPr>
            <p:grpSpPr>
              <a:xfrm>
                <a:off x="6191009" y="4854105"/>
                <a:ext cx="275616" cy="612000"/>
                <a:chOff x="5517774" y="3400455"/>
                <a:chExt cx="470637" cy="1045041"/>
              </a:xfrm>
            </p:grpSpPr>
            <p:sp>
              <p:nvSpPr>
                <p:cNvPr id="111" name="Line 8"/>
                <p:cNvSpPr>
                  <a:spLocks noChangeShapeType="1"/>
                </p:cNvSpPr>
                <p:nvPr/>
              </p:nvSpPr>
              <p:spPr bwMode="auto">
                <a:xfrm>
                  <a:off x="5517774" y="3867686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Line 7"/>
                <p:cNvSpPr>
                  <a:spLocks noChangeShapeType="1"/>
                </p:cNvSpPr>
                <p:nvPr/>
              </p:nvSpPr>
              <p:spPr bwMode="auto">
                <a:xfrm>
                  <a:off x="5517774" y="3978311"/>
                  <a:ext cx="47063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753092" y="3400455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753092" y="3987589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Line 7"/>
                <p:cNvSpPr>
                  <a:spLocks noChangeShapeType="1"/>
                </p:cNvSpPr>
                <p:nvPr/>
              </p:nvSpPr>
              <p:spPr bwMode="auto">
                <a:xfrm>
                  <a:off x="5681092" y="4445496"/>
                  <a:ext cx="144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0" name="Rectangle 109"/>
              <p:cNvSpPr/>
              <p:nvPr/>
            </p:nvSpPr>
            <p:spPr>
              <a:xfrm>
                <a:off x="5724128" y="4963234"/>
                <a:ext cx="57606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dirty="0"/>
                  <a:t>6</a:t>
                </a:r>
                <a:r>
                  <a:rPr lang="sv-SE" i="1" dirty="0" smtClean="0"/>
                  <a:t>C</a:t>
                </a:r>
                <a:endParaRPr lang="sv-SE" i="1" baseline="-25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sv-SE" baseline="-25000" dirty="0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8" name="Straight Connector 117"/>
            <p:cNvCxnSpPr/>
            <p:nvPr/>
          </p:nvCxnSpPr>
          <p:spPr>
            <a:xfrm flipV="1">
              <a:off x="6683077" y="2603799"/>
              <a:ext cx="331290" cy="9763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/>
            <p:cNvSpPr/>
            <p:nvPr/>
          </p:nvSpPr>
          <p:spPr>
            <a:xfrm>
              <a:off x="8184985" y="5145913"/>
              <a:ext cx="5760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</a:rPr>
                <a:t>V</a:t>
              </a:r>
              <a:r>
                <a:rPr lang="sv-SE" baseline="-25000" dirty="0" smtClean="0">
                  <a:solidFill>
                    <a:schemeClr val="tx1"/>
                  </a:solidFill>
                </a:rPr>
                <a:t>out</a:t>
              </a: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7978792" y="5346898"/>
              <a:ext cx="26972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840000" y="5346898"/>
              <a:ext cx="26972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7042689" y="5145913"/>
              <a:ext cx="5760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</a:rPr>
                <a:t>V</a:t>
              </a:r>
              <a:r>
                <a:rPr lang="sv-SE" baseline="-25000" dirty="0" smtClean="0">
                  <a:solidFill>
                    <a:schemeClr val="tx1"/>
                  </a:solidFill>
                </a:rPr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resistance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38</a:t>
            </a:fld>
            <a:endParaRPr lang="sv-S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84784"/>
            <a:ext cx="8229600" cy="24482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propagation delay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pd</a:t>
            </a:r>
            <a:r>
              <a:rPr lang="en-US" sz="2400" dirty="0" smtClean="0"/>
              <a:t> is defined as the </a:t>
            </a:r>
            <a:r>
              <a:rPr lang="en-US" sz="2400" b="1" dirty="0" smtClean="0"/>
              <a:t>worst-case </a:t>
            </a:r>
            <a:r>
              <a:rPr lang="en-US" sz="2400" dirty="0" smtClean="0"/>
              <a:t>delay, that is the longest delay. </a:t>
            </a:r>
          </a:p>
          <a:p>
            <a:pPr marL="0" indent="0">
              <a:buNone/>
            </a:pPr>
            <a:r>
              <a:rPr lang="en-US" sz="2400" dirty="0" smtClean="0"/>
              <a:t>(We did not mention that in lecture 4 because an inverter only has one input.)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Pull-up/down paths may have MOSFETs parallel! Effective resistances can be combined as resistors in parallel. But what is the worst-case resistance?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4572000" y="3140968"/>
            <a:ext cx="1584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A=0 &amp; B=1 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r A=1 &amp; B=0</a:t>
            </a:r>
            <a:endParaRPr lang="en-US" sz="1600" dirty="0"/>
          </a:p>
        </p:txBody>
      </p:sp>
      <p:grpSp>
        <p:nvGrpSpPr>
          <p:cNvPr id="80" name="Group 79"/>
          <p:cNvGrpSpPr/>
          <p:nvPr/>
        </p:nvGrpSpPr>
        <p:grpSpPr>
          <a:xfrm>
            <a:off x="971600" y="3573016"/>
            <a:ext cx="2376264" cy="1968175"/>
            <a:chOff x="1475656" y="2564904"/>
            <a:chExt cx="2376264" cy="1968175"/>
          </a:xfrm>
        </p:grpSpPr>
        <p:sp>
          <p:nvSpPr>
            <p:cNvPr id="37" name="Line 3"/>
            <p:cNvSpPr>
              <a:spLocks noChangeShapeType="1"/>
            </p:cNvSpPr>
            <p:nvPr/>
          </p:nvSpPr>
          <p:spPr bwMode="auto">
            <a:xfrm flipH="1">
              <a:off x="2378618" y="3143495"/>
              <a:ext cx="1213460" cy="7769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Line 4"/>
            <p:cNvSpPr>
              <a:spLocks noChangeShapeType="1"/>
            </p:cNvSpPr>
            <p:nvPr/>
          </p:nvSpPr>
          <p:spPr bwMode="auto">
            <a:xfrm flipH="1">
              <a:off x="2371428" y="4207812"/>
              <a:ext cx="1209883" cy="0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3428393" y="3140968"/>
              <a:ext cx="143393" cy="1069476"/>
            </a:xfrm>
            <a:custGeom>
              <a:avLst/>
              <a:gdLst/>
              <a:ahLst/>
              <a:cxnLst>
                <a:cxn ang="0">
                  <a:pos x="50" y="383"/>
                </a:cxn>
                <a:cxn ang="0">
                  <a:pos x="50" y="250"/>
                </a:cxn>
                <a:cxn ang="0">
                  <a:pos x="0" y="250"/>
                </a:cxn>
                <a:cxn ang="0">
                  <a:pos x="0" y="108"/>
                </a:cxn>
                <a:cxn ang="0">
                  <a:pos x="50" y="108"/>
                </a:cxn>
                <a:cxn ang="0">
                  <a:pos x="50" y="0"/>
                </a:cxn>
              </a:cxnLst>
              <a:rect l="0" t="0" r="r" b="b"/>
              <a:pathLst>
                <a:path w="50" h="383">
                  <a:moveTo>
                    <a:pt x="50" y="383"/>
                  </a:moveTo>
                  <a:lnTo>
                    <a:pt x="50" y="250"/>
                  </a:lnTo>
                  <a:lnTo>
                    <a:pt x="0" y="250"/>
                  </a:lnTo>
                  <a:lnTo>
                    <a:pt x="0" y="108"/>
                  </a:lnTo>
                  <a:lnTo>
                    <a:pt x="50" y="108"/>
                  </a:lnTo>
                  <a:lnTo>
                    <a:pt x="50" y="0"/>
                  </a:lnTo>
                </a:path>
              </a:pathLst>
            </a:cu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 flipV="1">
              <a:off x="3314873" y="3442693"/>
              <a:ext cx="0" cy="397318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2237560" y="3140968"/>
              <a:ext cx="140407" cy="1069476"/>
            </a:xfrm>
            <a:custGeom>
              <a:avLst/>
              <a:gdLst/>
              <a:ahLst/>
              <a:cxnLst>
                <a:cxn ang="0">
                  <a:pos x="50" y="383"/>
                </a:cxn>
                <a:cxn ang="0">
                  <a:pos x="50" y="250"/>
                </a:cxn>
                <a:cxn ang="0">
                  <a:pos x="0" y="250"/>
                </a:cxn>
                <a:cxn ang="0">
                  <a:pos x="0" y="108"/>
                </a:cxn>
                <a:cxn ang="0">
                  <a:pos x="50" y="108"/>
                </a:cxn>
                <a:cxn ang="0">
                  <a:pos x="50" y="0"/>
                </a:cxn>
              </a:cxnLst>
              <a:rect l="0" t="0" r="r" b="b"/>
              <a:pathLst>
                <a:path w="50" h="383">
                  <a:moveTo>
                    <a:pt x="50" y="383"/>
                  </a:moveTo>
                  <a:lnTo>
                    <a:pt x="50" y="250"/>
                  </a:lnTo>
                  <a:lnTo>
                    <a:pt x="0" y="250"/>
                  </a:lnTo>
                  <a:lnTo>
                    <a:pt x="0" y="108"/>
                  </a:lnTo>
                  <a:lnTo>
                    <a:pt x="50" y="108"/>
                  </a:lnTo>
                  <a:lnTo>
                    <a:pt x="50" y="0"/>
                  </a:lnTo>
                </a:path>
              </a:pathLst>
            </a:cu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H="1" flipV="1">
              <a:off x="2103129" y="3442693"/>
              <a:ext cx="0" cy="397318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" name="Line 26"/>
            <p:cNvSpPr>
              <a:spLocks noChangeShapeType="1"/>
            </p:cNvSpPr>
            <p:nvPr/>
          </p:nvSpPr>
          <p:spPr bwMode="auto">
            <a:xfrm>
              <a:off x="1835696" y="3648820"/>
              <a:ext cx="259901" cy="0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 flipV="1">
              <a:off x="2987824" y="3641198"/>
              <a:ext cx="324713" cy="3825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2840237" y="4533079"/>
              <a:ext cx="286787" cy="0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 flipH="1">
              <a:off x="2983630" y="4210444"/>
              <a:ext cx="0" cy="322635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75656" y="3429000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99792" y="34290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95736" y="3429000"/>
              <a:ext cx="4320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/>
                <a:t>1</a:t>
              </a:r>
              <a:endParaRPr lang="sv-SE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419872" y="3429000"/>
              <a:ext cx="4320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/>
                <a:t>1</a:t>
              </a:r>
              <a:endParaRPr lang="sv-SE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H="1">
              <a:off x="2987824" y="2818333"/>
              <a:ext cx="0" cy="322635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059832" y="2564904"/>
              <a:ext cx="5760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</a:rPr>
                <a:t>V</a:t>
              </a:r>
              <a:r>
                <a:rPr lang="sv-SE" baseline="-25000" dirty="0" smtClean="0">
                  <a:solidFill>
                    <a:schemeClr val="tx1"/>
                  </a:solidFill>
                </a:rPr>
                <a:t>out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6660232" y="328498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A=1 &amp; B=1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236296" y="4437112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i="1" dirty="0" smtClean="0"/>
              <a:t>R/2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436096" y="4437112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sp>
        <p:nvSpPr>
          <p:cNvPr id="83" name="Line 22"/>
          <p:cNvSpPr>
            <a:spLocks noChangeShapeType="1"/>
          </p:cNvSpPr>
          <p:nvPr/>
        </p:nvSpPr>
        <p:spPr bwMode="auto">
          <a:xfrm flipH="1">
            <a:off x="5292080" y="3933056"/>
            <a:ext cx="0" cy="1584176"/>
          </a:xfrm>
          <a:prstGeom prst="lin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148064" y="4437112"/>
            <a:ext cx="216024" cy="450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5148064" y="5517232"/>
            <a:ext cx="286787" cy="0"/>
          </a:xfrm>
          <a:prstGeom prst="lin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364088" y="3717032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</a:t>
            </a:r>
            <a:r>
              <a:rPr lang="sv-SE" baseline="-25000" dirty="0" smtClean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88" name="Line 22"/>
          <p:cNvSpPr>
            <a:spLocks noChangeShapeType="1"/>
          </p:cNvSpPr>
          <p:nvPr/>
        </p:nvSpPr>
        <p:spPr bwMode="auto">
          <a:xfrm flipH="1">
            <a:off x="7020272" y="3933056"/>
            <a:ext cx="0" cy="1584176"/>
          </a:xfrm>
          <a:prstGeom prst="lin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876256" y="4437112"/>
            <a:ext cx="216024" cy="450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6876256" y="5517232"/>
            <a:ext cx="286787" cy="0"/>
          </a:xfrm>
          <a:prstGeom prst="lin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092280" y="3717032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</a:t>
            </a:r>
            <a:r>
              <a:rPr lang="sv-SE" baseline="-25000" dirty="0" smtClean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3707904" y="4437112"/>
            <a:ext cx="481999" cy="428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4355976" y="5589240"/>
            <a:ext cx="191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Worst case </a:t>
            </a:r>
          </a:p>
          <a:p>
            <a:r>
              <a:rPr lang="en-US" dirty="0" smtClean="0"/>
              <a:t>because highest </a:t>
            </a:r>
            <a:r>
              <a:rPr lang="en-US" i="1" dirty="0" smtClean="0"/>
              <a:t>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652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resistance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39</a:t>
            </a:fld>
            <a:endParaRPr lang="sv-S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556792"/>
            <a:ext cx="822960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 smtClean="0"/>
              <a:t>The same </a:t>
            </a:r>
            <a:r>
              <a:rPr lang="sv-SE" sz="2400" dirty="0" err="1" smtClean="0"/>
              <a:t>but</a:t>
            </a:r>
            <a:r>
              <a:rPr lang="sv-SE" sz="2400" dirty="0" smtClean="0"/>
              <a:t> for </a:t>
            </a:r>
            <a:r>
              <a:rPr lang="sv-SE" sz="2400" dirty="0" err="1" smtClean="0"/>
              <a:t>pMOS</a:t>
            </a:r>
            <a:r>
              <a:rPr lang="sv-SE" sz="2400" dirty="0" smtClean="0"/>
              <a:t> </a:t>
            </a:r>
            <a:r>
              <a:rPr lang="sv-SE" sz="2400" dirty="0" err="1" smtClean="0"/>
              <a:t>FETs</a:t>
            </a:r>
            <a:r>
              <a:rPr lang="sv-SE" sz="2400" dirty="0"/>
              <a:t> </a:t>
            </a:r>
            <a:r>
              <a:rPr lang="sv-SE" sz="2400" dirty="0" smtClean="0"/>
              <a:t>in </a:t>
            </a:r>
            <a:r>
              <a:rPr lang="sv-SE" sz="2400" dirty="0" err="1" smtClean="0"/>
              <a:t>parallel</a:t>
            </a:r>
            <a:r>
              <a:rPr lang="sv-SE" sz="24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4932040" y="3068960"/>
            <a:ext cx="1584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A=0 &amp; B=1 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r A=1 &amp; B=0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827584" y="3573016"/>
            <a:ext cx="2592288" cy="1953508"/>
            <a:chOff x="5220072" y="2780928"/>
            <a:chExt cx="2592288" cy="1953508"/>
          </a:xfrm>
        </p:grpSpPr>
        <p:sp>
          <p:nvSpPr>
            <p:cNvPr id="11" name="Line 2"/>
            <p:cNvSpPr>
              <a:spLocks noChangeShapeType="1"/>
            </p:cNvSpPr>
            <p:nvPr/>
          </p:nvSpPr>
          <p:spPr bwMode="auto">
            <a:xfrm flipH="1" flipV="1">
              <a:off x="6893975" y="2920816"/>
              <a:ext cx="0" cy="304711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 flipH="1" flipV="1">
              <a:off x="6316202" y="4289242"/>
              <a:ext cx="1208125" cy="3853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 flipH="1">
              <a:off x="6300192" y="3212976"/>
              <a:ext cx="1209883" cy="0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365978" y="3219767"/>
              <a:ext cx="143393" cy="1069476"/>
            </a:xfrm>
            <a:custGeom>
              <a:avLst/>
              <a:gdLst/>
              <a:ahLst/>
              <a:cxnLst>
                <a:cxn ang="0">
                  <a:pos x="50" y="383"/>
                </a:cxn>
                <a:cxn ang="0">
                  <a:pos x="50" y="250"/>
                </a:cxn>
                <a:cxn ang="0">
                  <a:pos x="0" y="250"/>
                </a:cxn>
                <a:cxn ang="0">
                  <a:pos x="0" y="108"/>
                </a:cxn>
                <a:cxn ang="0">
                  <a:pos x="50" y="108"/>
                </a:cxn>
                <a:cxn ang="0">
                  <a:pos x="50" y="0"/>
                </a:cxn>
              </a:cxnLst>
              <a:rect l="0" t="0" r="r" b="b"/>
              <a:pathLst>
                <a:path w="50" h="383">
                  <a:moveTo>
                    <a:pt x="50" y="383"/>
                  </a:moveTo>
                  <a:lnTo>
                    <a:pt x="50" y="250"/>
                  </a:lnTo>
                  <a:lnTo>
                    <a:pt x="0" y="250"/>
                  </a:lnTo>
                  <a:lnTo>
                    <a:pt x="0" y="108"/>
                  </a:lnTo>
                  <a:lnTo>
                    <a:pt x="50" y="108"/>
                  </a:lnTo>
                  <a:lnTo>
                    <a:pt x="50" y="0"/>
                  </a:lnTo>
                </a:path>
              </a:pathLst>
            </a:cu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H="1" flipV="1">
              <a:off x="7252458" y="3521492"/>
              <a:ext cx="0" cy="397318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75145" y="3219767"/>
              <a:ext cx="140407" cy="1069476"/>
            </a:xfrm>
            <a:custGeom>
              <a:avLst/>
              <a:gdLst/>
              <a:ahLst/>
              <a:cxnLst>
                <a:cxn ang="0">
                  <a:pos x="50" y="383"/>
                </a:cxn>
                <a:cxn ang="0">
                  <a:pos x="50" y="250"/>
                </a:cxn>
                <a:cxn ang="0">
                  <a:pos x="0" y="250"/>
                </a:cxn>
                <a:cxn ang="0">
                  <a:pos x="0" y="108"/>
                </a:cxn>
                <a:cxn ang="0">
                  <a:pos x="50" y="108"/>
                </a:cxn>
                <a:cxn ang="0">
                  <a:pos x="50" y="0"/>
                </a:cxn>
              </a:cxnLst>
              <a:rect l="0" t="0" r="r" b="b"/>
              <a:pathLst>
                <a:path w="50" h="383">
                  <a:moveTo>
                    <a:pt x="50" y="383"/>
                  </a:moveTo>
                  <a:lnTo>
                    <a:pt x="50" y="250"/>
                  </a:lnTo>
                  <a:lnTo>
                    <a:pt x="0" y="250"/>
                  </a:lnTo>
                  <a:lnTo>
                    <a:pt x="0" y="108"/>
                  </a:lnTo>
                  <a:lnTo>
                    <a:pt x="50" y="108"/>
                  </a:lnTo>
                  <a:lnTo>
                    <a:pt x="50" y="0"/>
                  </a:lnTo>
                </a:path>
              </a:pathLst>
            </a:cu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 flipV="1">
              <a:off x="6040714" y="3521492"/>
              <a:ext cx="0" cy="397318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 flipH="1">
              <a:off x="7074861" y="3640986"/>
              <a:ext cx="170279" cy="170279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5598021" y="3727619"/>
              <a:ext cx="259901" cy="0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 flipH="1">
              <a:off x="5859827" y="3640986"/>
              <a:ext cx="170279" cy="170279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flipV="1">
              <a:off x="6774175" y="2780928"/>
              <a:ext cx="212104" cy="286787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6804248" y="3717032"/>
              <a:ext cx="262994" cy="10587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220072" y="3501008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516216" y="350100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156176" y="3501008"/>
              <a:ext cx="4320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/>
                <a:t>2</a:t>
              </a:r>
              <a:endParaRPr lang="sv-SE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380312" y="3501008"/>
              <a:ext cx="4320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dirty="0"/>
                <a:t>2</a:t>
              </a:r>
              <a:endParaRPr lang="sv-SE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7" name="Line 22"/>
            <p:cNvSpPr>
              <a:spLocks noChangeShapeType="1"/>
            </p:cNvSpPr>
            <p:nvPr/>
          </p:nvSpPr>
          <p:spPr bwMode="auto">
            <a:xfrm flipH="1">
              <a:off x="6876256" y="4293096"/>
              <a:ext cx="0" cy="322635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948264" y="4365104"/>
              <a:ext cx="5760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</a:rPr>
                <a:t>V</a:t>
              </a:r>
              <a:r>
                <a:rPr lang="sv-SE" baseline="-25000" dirty="0" smtClean="0">
                  <a:solidFill>
                    <a:schemeClr val="tx1"/>
                  </a:solidFill>
                </a:rPr>
                <a:t>out</a:t>
              </a:r>
            </a:p>
          </p:txBody>
        </p:sp>
      </p:grpSp>
      <p:sp>
        <p:nvSpPr>
          <p:cNvPr id="82" name="Rectangle 81"/>
          <p:cNvSpPr/>
          <p:nvPr/>
        </p:nvSpPr>
        <p:spPr>
          <a:xfrm>
            <a:off x="5508104" y="4365104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R</a:t>
            </a:r>
            <a:endParaRPr lang="sv-SE" i="1" baseline="-25000" dirty="0" smtClean="0">
              <a:solidFill>
                <a:schemeClr val="tx1"/>
              </a:solidFill>
            </a:endParaRPr>
          </a:p>
        </p:txBody>
      </p:sp>
      <p:sp>
        <p:nvSpPr>
          <p:cNvPr id="83" name="Line 22"/>
          <p:cNvSpPr>
            <a:spLocks noChangeShapeType="1"/>
          </p:cNvSpPr>
          <p:nvPr/>
        </p:nvSpPr>
        <p:spPr bwMode="auto">
          <a:xfrm flipH="1">
            <a:off x="5508104" y="3861048"/>
            <a:ext cx="0" cy="1584176"/>
          </a:xfrm>
          <a:prstGeom prst="lin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64088" y="4365104"/>
            <a:ext cx="216024" cy="450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Rectangle 84"/>
          <p:cNvSpPr/>
          <p:nvPr/>
        </p:nvSpPr>
        <p:spPr>
          <a:xfrm>
            <a:off x="5220072" y="5445224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</a:t>
            </a:r>
            <a:r>
              <a:rPr lang="sv-SE" baseline="-25000" dirty="0" smtClean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660232" y="321297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A=0 &amp; B=0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64288" y="3789040"/>
            <a:ext cx="864096" cy="1656184"/>
            <a:chOff x="6372200" y="3789040"/>
            <a:chExt cx="864096" cy="1656184"/>
          </a:xfrm>
        </p:grpSpPr>
        <p:sp>
          <p:nvSpPr>
            <p:cNvPr id="87" name="Rectangle 86"/>
            <p:cNvSpPr/>
            <p:nvPr/>
          </p:nvSpPr>
          <p:spPr>
            <a:xfrm>
              <a:off x="6660232" y="4365104"/>
              <a:ext cx="5760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i="1" dirty="0" smtClean="0"/>
                <a:t>R/2</a:t>
              </a:r>
              <a:endParaRPr lang="sv-SE" i="1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H="1">
              <a:off x="6516216" y="3861048"/>
              <a:ext cx="0" cy="1584176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372200" y="4365104"/>
              <a:ext cx="216024" cy="45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Line 7"/>
            <p:cNvSpPr>
              <a:spLocks noChangeShapeType="1"/>
            </p:cNvSpPr>
            <p:nvPr/>
          </p:nvSpPr>
          <p:spPr bwMode="auto">
            <a:xfrm flipV="1">
              <a:off x="6372200" y="3789040"/>
              <a:ext cx="288032" cy="144016"/>
            </a:xfrm>
            <a:prstGeom prst="line">
              <a:avLst/>
            </a:prstGeom>
            <a:noFill/>
            <a:ln w="28575" cmpd="sng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7020272" y="5445224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</a:t>
            </a:r>
            <a:r>
              <a:rPr lang="sv-SE" baseline="-25000" dirty="0" smtClean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3851920" y="4509120"/>
            <a:ext cx="481999" cy="428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 flipV="1">
            <a:off x="5364088" y="3789040"/>
            <a:ext cx="288032" cy="144016"/>
          </a:xfrm>
          <a:prstGeom prst="lin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5805264"/>
            <a:ext cx="122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Worst case</a:t>
            </a:r>
          </a:p>
        </p:txBody>
      </p:sp>
    </p:spTree>
    <p:extLst>
      <p:ext uri="{BB962C8B-B14F-4D97-AF65-F5344CB8AC3E}">
        <p14:creationId xmlns:p14="http://schemas.microsoft.com/office/powerpoint/2010/main" val="280967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MUD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Why is rise and fall time defined as 20 % to 80 %?</a:t>
            </a:r>
          </a:p>
          <a:p>
            <a:pPr lvl="1"/>
            <a:r>
              <a:rPr lang="en-US" dirty="0" smtClean="0"/>
              <a:t>Why is propagation delay defined from 50 % to 50 %?</a:t>
            </a:r>
          </a:p>
          <a:p>
            <a:r>
              <a:rPr lang="en-US" dirty="0" smtClean="0"/>
              <a:t>Model of inverter</a:t>
            </a:r>
          </a:p>
          <a:p>
            <a:pPr lvl="1"/>
            <a:r>
              <a:rPr lang="en-US" dirty="0" smtClean="0"/>
              <a:t>Explanation of the step response model</a:t>
            </a:r>
          </a:p>
          <a:p>
            <a:pPr lvl="1"/>
            <a:r>
              <a:rPr lang="en-US" dirty="0" smtClean="0"/>
              <a:t>How to derive the equivalent model of one inverter</a:t>
            </a:r>
          </a:p>
          <a:p>
            <a:pPr lvl="1"/>
            <a:r>
              <a:rPr lang="en-US" dirty="0" smtClean="0"/>
              <a:t>Inverter output changes from input voltage confusing</a:t>
            </a:r>
          </a:p>
          <a:p>
            <a:r>
              <a:rPr lang="en-US" dirty="0" smtClean="0"/>
              <a:t>One inverter driving on other inverter</a:t>
            </a:r>
          </a:p>
          <a:p>
            <a:pPr lvl="1"/>
            <a:r>
              <a:rPr lang="en-US" dirty="0" smtClean="0"/>
              <a:t>How resistance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eff</a:t>
            </a:r>
            <a:r>
              <a:rPr lang="en-US" dirty="0" smtClean="0"/>
              <a:t> and C</a:t>
            </a:r>
            <a:r>
              <a:rPr lang="en-US" baseline="-25000" dirty="0" smtClean="0"/>
              <a:t>G</a:t>
            </a:r>
            <a:r>
              <a:rPr lang="en-US" dirty="0" smtClean="0"/>
              <a:t> could give time constant?</a:t>
            </a:r>
          </a:p>
          <a:p>
            <a:pPr lvl="1"/>
            <a:r>
              <a:rPr lang="en-US" dirty="0" smtClean="0"/>
              <a:t>The relationship between C</a:t>
            </a:r>
            <a:r>
              <a:rPr lang="en-US" baseline="-25000" dirty="0" smtClean="0"/>
              <a:t>L</a:t>
            </a:r>
            <a:r>
              <a:rPr lang="en-US" dirty="0" smtClean="0"/>
              <a:t> and width.</a:t>
            </a:r>
          </a:p>
          <a:p>
            <a:r>
              <a:rPr lang="en-US" dirty="0" err="1" smtClean="0"/>
              <a:t>Fanout</a:t>
            </a:r>
            <a:r>
              <a:rPr lang="en-US" dirty="0" smtClean="0"/>
              <a:t>-of-four (FO4) delay</a:t>
            </a:r>
          </a:p>
          <a:p>
            <a:pPr lvl="1"/>
            <a:r>
              <a:rPr lang="en-US" dirty="0" smtClean="0"/>
              <a:t>How to derive the delay</a:t>
            </a:r>
          </a:p>
          <a:p>
            <a:pPr lvl="1"/>
            <a:r>
              <a:rPr lang="en-US" dirty="0" smtClean="0"/>
              <a:t>How does scaling work with FO4</a:t>
            </a:r>
          </a:p>
          <a:p>
            <a:r>
              <a:rPr lang="en-US" dirty="0" smtClean="0"/>
              <a:t>Tapered buffer (will review on Thursday)</a:t>
            </a:r>
          </a:p>
          <a:p>
            <a:pPr lvl="1"/>
            <a:r>
              <a:rPr lang="en-US" dirty="0" smtClean="0"/>
              <a:t>What is </a:t>
            </a:r>
            <a:r>
              <a:rPr lang="en-US" dirty="0" err="1" smtClean="0"/>
              <a:t>fanout</a:t>
            </a:r>
            <a:r>
              <a:rPr lang="en-US" dirty="0" smtClean="0"/>
              <a:t> (H) and the concept of optimum </a:t>
            </a:r>
            <a:r>
              <a:rPr lang="en-US" dirty="0" err="1" smtClean="0"/>
              <a:t>fanout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How calculate the number of inverters needed to minimize delay.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277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The NAND/NOR VTC </a:t>
            </a:r>
            <a:r>
              <a:rPr lang="sv-SE" dirty="0" err="1" smtClean="0"/>
              <a:t>revisited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MCC092 IC Design - Lecture 3: The Inverter</a:t>
            </a:r>
            <a:endParaRPr lang="sv-SE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283968" y="1916832"/>
            <a:ext cx="0" cy="4112053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 txBox="1">
            <a:spLocks/>
          </p:cNvSpPr>
          <p:nvPr/>
        </p:nvSpPr>
        <p:spPr>
          <a:xfrm>
            <a:off x="107504" y="1124744"/>
            <a:ext cx="3744416" cy="15841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 smtClean="0"/>
              <a:t>Which VTC is NAND and which VTC is NOR?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dirty="0" smtClean="0"/>
              <a:t>Assume all transistors have the same k and all three inputs switch together.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1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dirty="0" smtClean="0"/>
              <a:t>Now we can use our knowledge about </a:t>
            </a:r>
            <a:r>
              <a:rPr lang="en-US" sz="2100" dirty="0" err="1" smtClean="0"/>
              <a:t>R</a:t>
            </a:r>
            <a:r>
              <a:rPr lang="en-US" sz="2100" baseline="-25000" dirty="0" err="1" smtClean="0"/>
              <a:t>eff</a:t>
            </a:r>
            <a:r>
              <a:rPr lang="en-US" sz="2100" baseline="-25000" dirty="0" smtClean="0"/>
              <a:t> </a:t>
            </a:r>
            <a:r>
              <a:rPr lang="en-US" sz="2100" dirty="0" smtClean="0"/>
              <a:t>to find the effective </a:t>
            </a:r>
            <a:r>
              <a:rPr lang="en-US" sz="2100" dirty="0" err="1" smtClean="0"/>
              <a:t>k</a:t>
            </a:r>
            <a:r>
              <a:rPr lang="en-US" sz="2100" baseline="-25000" dirty="0" err="1" smtClean="0"/>
              <a:t>n</a:t>
            </a:r>
            <a:r>
              <a:rPr lang="en-US" sz="2100" dirty="0" smtClean="0"/>
              <a:t> and </a:t>
            </a:r>
            <a:r>
              <a:rPr lang="en-US" sz="2100" dirty="0" err="1" smtClean="0"/>
              <a:t>k</a:t>
            </a:r>
            <a:r>
              <a:rPr lang="en-US" sz="2100" baseline="-25000" dirty="0" err="1" smtClean="0"/>
              <a:t>p</a:t>
            </a:r>
            <a:r>
              <a:rPr lang="en-US" sz="2100" dirty="0" smtClean="0"/>
              <a:t>. </a:t>
            </a:r>
            <a:r>
              <a:rPr lang="en-US" sz="2100" dirty="0" err="1" smtClean="0"/>
              <a:t>R</a:t>
            </a:r>
            <a:r>
              <a:rPr lang="en-US" sz="2100" baseline="-25000" dirty="0" err="1" smtClean="0"/>
              <a:t>eff</a:t>
            </a:r>
            <a:r>
              <a:rPr lang="en-US" sz="2100" dirty="0" smtClean="0"/>
              <a:t> is inversely related to the maximum saturation current. So for entire path combined R gives us the inverse of the k factors.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51920" y="5805264"/>
            <a:ext cx="605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6488216" y="6020888"/>
            <a:ext cx="720000" cy="0"/>
          </a:xfrm>
          <a:prstGeom prst="line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8</a:t>
            </a:r>
            <a:endParaRPr lang="sv-SE" dirty="0"/>
          </a:p>
        </p:txBody>
      </p:sp>
      <p:pic>
        <p:nvPicPr>
          <p:cNvPr id="70" name="Picture 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1978151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2192738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419872" y="1412776"/>
            <a:ext cx="5439020" cy="4977848"/>
            <a:chOff x="2661372" y="1018516"/>
            <a:chExt cx="5727052" cy="5372108"/>
          </a:xfrm>
        </p:grpSpPr>
        <p:grpSp>
          <p:nvGrpSpPr>
            <p:cNvPr id="3" name="Group 2"/>
            <p:cNvGrpSpPr/>
            <p:nvPr/>
          </p:nvGrpSpPr>
          <p:grpSpPr>
            <a:xfrm>
              <a:off x="3059832" y="1018516"/>
              <a:ext cx="5328592" cy="5372108"/>
              <a:chOff x="3059832" y="1018516"/>
              <a:chExt cx="5328592" cy="5372108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3600001" y="2392035"/>
                <a:ext cx="3600000" cy="3629257"/>
                <a:chOff x="3600001" y="2392033"/>
                <a:chExt cx="3600000" cy="3629256"/>
              </a:xfrm>
            </p:grpSpPr>
            <p:sp>
              <p:nvSpPr>
                <p:cNvPr id="75" name="Freeform 74"/>
                <p:cNvSpPr>
                  <a:spLocks/>
                </p:cNvSpPr>
                <p:nvPr/>
              </p:nvSpPr>
              <p:spPr>
                <a:xfrm>
                  <a:off x="4320000" y="3816119"/>
                  <a:ext cx="2160000" cy="2160000"/>
                </a:xfrm>
                <a:custGeom>
                  <a:avLst/>
                  <a:gdLst>
                    <a:gd name="connsiteX0" fmla="*/ 0 w 1424539"/>
                    <a:gd name="connsiteY0" fmla="*/ 1135781 h 1145406"/>
                    <a:gd name="connsiteX1" fmla="*/ 1414913 w 1424539"/>
                    <a:gd name="connsiteY1" fmla="*/ 0 h 1145406"/>
                    <a:gd name="connsiteX2" fmla="*/ 1424539 w 1424539"/>
                    <a:gd name="connsiteY2" fmla="*/ 1145406 h 1145406"/>
                    <a:gd name="connsiteX3" fmla="*/ 0 w 1424539"/>
                    <a:gd name="connsiteY3" fmla="*/ 1135781 h 1145406"/>
                    <a:gd name="connsiteX0" fmla="*/ 0 w 1434865"/>
                    <a:gd name="connsiteY0" fmla="*/ 1135781 h 1145406"/>
                    <a:gd name="connsiteX1" fmla="*/ 1434445 w 1434865"/>
                    <a:gd name="connsiteY1" fmla="*/ 0 h 1145406"/>
                    <a:gd name="connsiteX2" fmla="*/ 1424539 w 1434865"/>
                    <a:gd name="connsiteY2" fmla="*/ 1145406 h 1145406"/>
                    <a:gd name="connsiteX3" fmla="*/ 0 w 1434865"/>
                    <a:gd name="connsiteY3" fmla="*/ 1135781 h 1145406"/>
                    <a:gd name="connsiteX0" fmla="*/ 0 w 1434865"/>
                    <a:gd name="connsiteY0" fmla="*/ 1135781 h 1145406"/>
                    <a:gd name="connsiteX1" fmla="*/ 1434445 w 1434865"/>
                    <a:gd name="connsiteY1" fmla="*/ 0 h 1145406"/>
                    <a:gd name="connsiteX2" fmla="*/ 1424539 w 1434865"/>
                    <a:gd name="connsiteY2" fmla="*/ 1145406 h 1145406"/>
                    <a:gd name="connsiteX3" fmla="*/ 0 w 1434865"/>
                    <a:gd name="connsiteY3" fmla="*/ 1135781 h 1145406"/>
                    <a:gd name="connsiteX0" fmla="*/ 0 w 1434865"/>
                    <a:gd name="connsiteY0" fmla="*/ 1135781 h 1145406"/>
                    <a:gd name="connsiteX1" fmla="*/ 1434445 w 1434865"/>
                    <a:gd name="connsiteY1" fmla="*/ 0 h 1145406"/>
                    <a:gd name="connsiteX2" fmla="*/ 1424539 w 1434865"/>
                    <a:gd name="connsiteY2" fmla="*/ 1145406 h 1145406"/>
                    <a:gd name="connsiteX3" fmla="*/ 0 w 1434865"/>
                    <a:gd name="connsiteY3" fmla="*/ 1135781 h 1145406"/>
                    <a:gd name="connsiteX0" fmla="*/ 0 w 1425589"/>
                    <a:gd name="connsiteY0" fmla="*/ 1126211 h 1135836"/>
                    <a:gd name="connsiteX1" fmla="*/ 1424679 w 1425589"/>
                    <a:gd name="connsiteY1" fmla="*/ 0 h 1135836"/>
                    <a:gd name="connsiteX2" fmla="*/ 1424539 w 1425589"/>
                    <a:gd name="connsiteY2" fmla="*/ 1135836 h 1135836"/>
                    <a:gd name="connsiteX3" fmla="*/ 0 w 1425589"/>
                    <a:gd name="connsiteY3" fmla="*/ 1126211 h 1135836"/>
                    <a:gd name="connsiteX0" fmla="*/ 0 w 1425589"/>
                    <a:gd name="connsiteY0" fmla="*/ 1135781 h 1135836"/>
                    <a:gd name="connsiteX1" fmla="*/ 1424679 w 1425589"/>
                    <a:gd name="connsiteY1" fmla="*/ 0 h 1135836"/>
                    <a:gd name="connsiteX2" fmla="*/ 1424539 w 1425589"/>
                    <a:gd name="connsiteY2" fmla="*/ 1135836 h 1135836"/>
                    <a:gd name="connsiteX3" fmla="*/ 0 w 1425589"/>
                    <a:gd name="connsiteY3" fmla="*/ 1135781 h 1135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5589" h="1135836">
                      <a:moveTo>
                        <a:pt x="0" y="1135781"/>
                      </a:moveTo>
                      <a:lnTo>
                        <a:pt x="1424679" y="0"/>
                      </a:lnTo>
                      <a:cubicBezTo>
                        <a:pt x="1427888" y="381802"/>
                        <a:pt x="1421330" y="754034"/>
                        <a:pt x="1424539" y="1135836"/>
                      </a:cubicBezTo>
                      <a:lnTo>
                        <a:pt x="0" y="1135781"/>
                      </a:lnTo>
                      <a:close/>
                    </a:path>
                  </a:pathLst>
                </a:custGeom>
                <a:solidFill>
                  <a:srgbClr val="00B0F0">
                    <a:alpha val="40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 anchorCtr="0"/>
                <a:lstStyle/>
                <a:p>
                  <a:pPr algn="ctr"/>
                  <a:endParaRPr lang="sv-SE" dirty="0"/>
                </a:p>
              </p:txBody>
            </p:sp>
            <p:sp>
              <p:nvSpPr>
                <p:cNvPr id="76" name="Freeform 75"/>
                <p:cNvSpPr>
                  <a:spLocks/>
                </p:cNvSpPr>
                <p:nvPr/>
              </p:nvSpPr>
              <p:spPr>
                <a:xfrm rot="10800000">
                  <a:off x="4320000" y="2421127"/>
                  <a:ext cx="2160000" cy="2160000"/>
                </a:xfrm>
                <a:custGeom>
                  <a:avLst/>
                  <a:gdLst>
                    <a:gd name="connsiteX0" fmla="*/ 0 w 1424539"/>
                    <a:gd name="connsiteY0" fmla="*/ 1135781 h 1145406"/>
                    <a:gd name="connsiteX1" fmla="*/ 1414913 w 1424539"/>
                    <a:gd name="connsiteY1" fmla="*/ 0 h 1145406"/>
                    <a:gd name="connsiteX2" fmla="*/ 1424539 w 1424539"/>
                    <a:gd name="connsiteY2" fmla="*/ 1145406 h 1145406"/>
                    <a:gd name="connsiteX3" fmla="*/ 0 w 1424539"/>
                    <a:gd name="connsiteY3" fmla="*/ 1135781 h 1145406"/>
                    <a:gd name="connsiteX0" fmla="*/ 0 w 1434865"/>
                    <a:gd name="connsiteY0" fmla="*/ 1135781 h 1145406"/>
                    <a:gd name="connsiteX1" fmla="*/ 1434445 w 1434865"/>
                    <a:gd name="connsiteY1" fmla="*/ 0 h 1145406"/>
                    <a:gd name="connsiteX2" fmla="*/ 1424539 w 1434865"/>
                    <a:gd name="connsiteY2" fmla="*/ 1145406 h 1145406"/>
                    <a:gd name="connsiteX3" fmla="*/ 0 w 1434865"/>
                    <a:gd name="connsiteY3" fmla="*/ 1135781 h 1145406"/>
                    <a:gd name="connsiteX0" fmla="*/ 0 w 1434865"/>
                    <a:gd name="connsiteY0" fmla="*/ 1135781 h 1145406"/>
                    <a:gd name="connsiteX1" fmla="*/ 1434445 w 1434865"/>
                    <a:gd name="connsiteY1" fmla="*/ 0 h 1145406"/>
                    <a:gd name="connsiteX2" fmla="*/ 1424539 w 1434865"/>
                    <a:gd name="connsiteY2" fmla="*/ 1145406 h 1145406"/>
                    <a:gd name="connsiteX3" fmla="*/ 0 w 1434865"/>
                    <a:gd name="connsiteY3" fmla="*/ 1135781 h 1145406"/>
                    <a:gd name="connsiteX0" fmla="*/ 0 w 1434865"/>
                    <a:gd name="connsiteY0" fmla="*/ 1135781 h 1145406"/>
                    <a:gd name="connsiteX1" fmla="*/ 1434445 w 1434865"/>
                    <a:gd name="connsiteY1" fmla="*/ 0 h 1145406"/>
                    <a:gd name="connsiteX2" fmla="*/ 1424539 w 1434865"/>
                    <a:gd name="connsiteY2" fmla="*/ 1145406 h 1145406"/>
                    <a:gd name="connsiteX3" fmla="*/ 0 w 1434865"/>
                    <a:gd name="connsiteY3" fmla="*/ 1135781 h 1145406"/>
                    <a:gd name="connsiteX0" fmla="*/ 0 w 1425589"/>
                    <a:gd name="connsiteY0" fmla="*/ 1126211 h 1135836"/>
                    <a:gd name="connsiteX1" fmla="*/ 1424679 w 1425589"/>
                    <a:gd name="connsiteY1" fmla="*/ 0 h 1135836"/>
                    <a:gd name="connsiteX2" fmla="*/ 1424539 w 1425589"/>
                    <a:gd name="connsiteY2" fmla="*/ 1135836 h 1135836"/>
                    <a:gd name="connsiteX3" fmla="*/ 0 w 1425589"/>
                    <a:gd name="connsiteY3" fmla="*/ 1126211 h 1135836"/>
                    <a:gd name="connsiteX0" fmla="*/ 0 w 1425589"/>
                    <a:gd name="connsiteY0" fmla="*/ 1135781 h 1135836"/>
                    <a:gd name="connsiteX1" fmla="*/ 1424679 w 1425589"/>
                    <a:gd name="connsiteY1" fmla="*/ 0 h 1135836"/>
                    <a:gd name="connsiteX2" fmla="*/ 1424539 w 1425589"/>
                    <a:gd name="connsiteY2" fmla="*/ 1135836 h 1135836"/>
                    <a:gd name="connsiteX3" fmla="*/ 0 w 1425589"/>
                    <a:gd name="connsiteY3" fmla="*/ 1135781 h 1135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5589" h="1135836">
                      <a:moveTo>
                        <a:pt x="0" y="1135781"/>
                      </a:moveTo>
                      <a:lnTo>
                        <a:pt x="1424679" y="0"/>
                      </a:lnTo>
                      <a:cubicBezTo>
                        <a:pt x="1427888" y="381802"/>
                        <a:pt x="1421330" y="754034"/>
                        <a:pt x="1424539" y="1135836"/>
                      </a:cubicBezTo>
                      <a:lnTo>
                        <a:pt x="0" y="1135781"/>
                      </a:lnTo>
                      <a:close/>
                    </a:path>
                  </a:pathLst>
                </a:custGeom>
                <a:solidFill>
                  <a:srgbClr val="00B0F0">
                    <a:alpha val="40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 anchorCtr="0"/>
                <a:lstStyle/>
                <a:p>
                  <a:pPr algn="ctr"/>
                  <a:endParaRPr lang="sv-SE" dirty="0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4320000" y="2420888"/>
                  <a:ext cx="2177755" cy="3600000"/>
                </a:xfrm>
                <a:custGeom>
                  <a:avLst/>
                  <a:gdLst>
                    <a:gd name="connsiteX0" fmla="*/ 0 w 1078029"/>
                    <a:gd name="connsiteY0" fmla="*/ 731520 h 1395663"/>
                    <a:gd name="connsiteX1" fmla="*/ 1078029 w 1078029"/>
                    <a:gd name="connsiteY1" fmla="*/ 0 h 1395663"/>
                    <a:gd name="connsiteX2" fmla="*/ 1058779 w 1078029"/>
                    <a:gd name="connsiteY2" fmla="*/ 635268 h 1395663"/>
                    <a:gd name="connsiteX3" fmla="*/ 9625 w 1078029"/>
                    <a:gd name="connsiteY3" fmla="*/ 1395663 h 1395663"/>
                    <a:gd name="connsiteX4" fmla="*/ 0 w 1078029"/>
                    <a:gd name="connsiteY4" fmla="*/ 731520 h 1395663"/>
                    <a:gd name="connsiteX0" fmla="*/ 0 w 1078029"/>
                    <a:gd name="connsiteY0" fmla="*/ 731520 h 1395663"/>
                    <a:gd name="connsiteX1" fmla="*/ 1078029 w 1078029"/>
                    <a:gd name="connsiteY1" fmla="*/ 0 h 1395663"/>
                    <a:gd name="connsiteX2" fmla="*/ 1068405 w 1078029"/>
                    <a:gd name="connsiteY2" fmla="*/ 635268 h 1395663"/>
                    <a:gd name="connsiteX3" fmla="*/ 9625 w 1078029"/>
                    <a:gd name="connsiteY3" fmla="*/ 1395663 h 1395663"/>
                    <a:gd name="connsiteX4" fmla="*/ 0 w 1078029"/>
                    <a:gd name="connsiteY4" fmla="*/ 731520 h 1395663"/>
                    <a:gd name="connsiteX0" fmla="*/ 0 w 1078030"/>
                    <a:gd name="connsiteY0" fmla="*/ 731520 h 1395663"/>
                    <a:gd name="connsiteX1" fmla="*/ 1078029 w 1078030"/>
                    <a:gd name="connsiteY1" fmla="*/ 0 h 1395663"/>
                    <a:gd name="connsiteX2" fmla="*/ 1078030 w 1078030"/>
                    <a:gd name="connsiteY2" fmla="*/ 635268 h 1395663"/>
                    <a:gd name="connsiteX3" fmla="*/ 9625 w 1078030"/>
                    <a:gd name="connsiteY3" fmla="*/ 1395663 h 1395663"/>
                    <a:gd name="connsiteX4" fmla="*/ 0 w 1078030"/>
                    <a:gd name="connsiteY4" fmla="*/ 731520 h 1395663"/>
                    <a:gd name="connsiteX0" fmla="*/ 1 w 1078031"/>
                    <a:gd name="connsiteY0" fmla="*/ 731520 h 1405288"/>
                    <a:gd name="connsiteX1" fmla="*/ 1078030 w 1078031"/>
                    <a:gd name="connsiteY1" fmla="*/ 0 h 1405288"/>
                    <a:gd name="connsiteX2" fmla="*/ 1078031 w 1078031"/>
                    <a:gd name="connsiteY2" fmla="*/ 635268 h 1405288"/>
                    <a:gd name="connsiteX3" fmla="*/ 0 w 1078031"/>
                    <a:gd name="connsiteY3" fmla="*/ 1405288 h 1405288"/>
                    <a:gd name="connsiteX4" fmla="*/ 1 w 1078031"/>
                    <a:gd name="connsiteY4" fmla="*/ 731520 h 1405288"/>
                    <a:gd name="connsiteX0" fmla="*/ 1 w 1087655"/>
                    <a:gd name="connsiteY0" fmla="*/ 741145 h 1414913"/>
                    <a:gd name="connsiteX1" fmla="*/ 1087655 w 1087655"/>
                    <a:gd name="connsiteY1" fmla="*/ 0 h 1414913"/>
                    <a:gd name="connsiteX2" fmla="*/ 1078031 w 1087655"/>
                    <a:gd name="connsiteY2" fmla="*/ 644893 h 1414913"/>
                    <a:gd name="connsiteX3" fmla="*/ 0 w 1087655"/>
                    <a:gd name="connsiteY3" fmla="*/ 1414913 h 1414913"/>
                    <a:gd name="connsiteX4" fmla="*/ 1 w 1087655"/>
                    <a:gd name="connsiteY4" fmla="*/ 741145 h 1414913"/>
                    <a:gd name="connsiteX0" fmla="*/ 1 w 1078031"/>
                    <a:gd name="connsiteY0" fmla="*/ 741145 h 1414913"/>
                    <a:gd name="connsiteX1" fmla="*/ 1078030 w 1078031"/>
                    <a:gd name="connsiteY1" fmla="*/ 0 h 1414913"/>
                    <a:gd name="connsiteX2" fmla="*/ 1078031 w 1078031"/>
                    <a:gd name="connsiteY2" fmla="*/ 644893 h 1414913"/>
                    <a:gd name="connsiteX3" fmla="*/ 0 w 1078031"/>
                    <a:gd name="connsiteY3" fmla="*/ 1414913 h 1414913"/>
                    <a:gd name="connsiteX4" fmla="*/ 1 w 1078031"/>
                    <a:gd name="connsiteY4" fmla="*/ 741145 h 1414913"/>
                    <a:gd name="connsiteX0" fmla="*/ 1 w 1078031"/>
                    <a:gd name="connsiteY0" fmla="*/ 718961 h 1414913"/>
                    <a:gd name="connsiteX1" fmla="*/ 1078030 w 1078031"/>
                    <a:gd name="connsiteY1" fmla="*/ 0 h 1414913"/>
                    <a:gd name="connsiteX2" fmla="*/ 1078031 w 1078031"/>
                    <a:gd name="connsiteY2" fmla="*/ 644893 h 1414913"/>
                    <a:gd name="connsiteX3" fmla="*/ 0 w 1078031"/>
                    <a:gd name="connsiteY3" fmla="*/ 1414913 h 1414913"/>
                    <a:gd name="connsiteX4" fmla="*/ 1 w 1078031"/>
                    <a:gd name="connsiteY4" fmla="*/ 718961 h 1414913"/>
                    <a:gd name="connsiteX0" fmla="*/ 1 w 1089688"/>
                    <a:gd name="connsiteY0" fmla="*/ 718961 h 1414913"/>
                    <a:gd name="connsiteX1" fmla="*/ 1078030 w 1089688"/>
                    <a:gd name="connsiteY1" fmla="*/ 0 h 1414913"/>
                    <a:gd name="connsiteX2" fmla="*/ 1089688 w 1089688"/>
                    <a:gd name="connsiteY2" fmla="*/ 700354 h 1414913"/>
                    <a:gd name="connsiteX3" fmla="*/ 0 w 1089688"/>
                    <a:gd name="connsiteY3" fmla="*/ 1414913 h 1414913"/>
                    <a:gd name="connsiteX4" fmla="*/ 1 w 1089688"/>
                    <a:gd name="connsiteY4" fmla="*/ 718961 h 1414913"/>
                    <a:gd name="connsiteX0" fmla="*/ 1 w 1089688"/>
                    <a:gd name="connsiteY0" fmla="*/ 718961 h 1414913"/>
                    <a:gd name="connsiteX1" fmla="*/ 1089687 w 1089688"/>
                    <a:gd name="connsiteY1" fmla="*/ 0 h 1414913"/>
                    <a:gd name="connsiteX2" fmla="*/ 1089688 w 1089688"/>
                    <a:gd name="connsiteY2" fmla="*/ 700354 h 1414913"/>
                    <a:gd name="connsiteX3" fmla="*/ 0 w 1089688"/>
                    <a:gd name="connsiteY3" fmla="*/ 1414913 h 1414913"/>
                    <a:gd name="connsiteX4" fmla="*/ 1 w 1089688"/>
                    <a:gd name="connsiteY4" fmla="*/ 718961 h 1414913"/>
                    <a:gd name="connsiteX0" fmla="*/ 4480 w 1089688"/>
                    <a:gd name="connsiteY0" fmla="*/ 848061 h 1414913"/>
                    <a:gd name="connsiteX1" fmla="*/ 1089687 w 1089688"/>
                    <a:gd name="connsiteY1" fmla="*/ 0 h 1414913"/>
                    <a:gd name="connsiteX2" fmla="*/ 1089688 w 1089688"/>
                    <a:gd name="connsiteY2" fmla="*/ 700354 h 1414913"/>
                    <a:gd name="connsiteX3" fmla="*/ 0 w 1089688"/>
                    <a:gd name="connsiteY3" fmla="*/ 1414913 h 1414913"/>
                    <a:gd name="connsiteX4" fmla="*/ 4480 w 1089688"/>
                    <a:gd name="connsiteY4" fmla="*/ 848061 h 1414913"/>
                    <a:gd name="connsiteX0" fmla="*/ 4480 w 1098645"/>
                    <a:gd name="connsiteY0" fmla="*/ 848061 h 1414913"/>
                    <a:gd name="connsiteX1" fmla="*/ 1089687 w 1098645"/>
                    <a:gd name="connsiteY1" fmla="*/ 0 h 1414913"/>
                    <a:gd name="connsiteX2" fmla="*/ 1098645 w 1098645"/>
                    <a:gd name="connsiteY2" fmla="*/ 574742 h 1414913"/>
                    <a:gd name="connsiteX3" fmla="*/ 0 w 1098645"/>
                    <a:gd name="connsiteY3" fmla="*/ 1414913 h 1414913"/>
                    <a:gd name="connsiteX4" fmla="*/ 4480 w 1098645"/>
                    <a:gd name="connsiteY4" fmla="*/ 848061 h 1414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8645" h="1414913">
                      <a:moveTo>
                        <a:pt x="4480" y="848061"/>
                      </a:moveTo>
                      <a:cubicBezTo>
                        <a:pt x="363823" y="601013"/>
                        <a:pt x="730344" y="247048"/>
                        <a:pt x="1089687" y="0"/>
                      </a:cubicBezTo>
                      <a:cubicBezTo>
                        <a:pt x="1089687" y="211756"/>
                        <a:pt x="1098645" y="362986"/>
                        <a:pt x="1098645" y="574742"/>
                      </a:cubicBezTo>
                      <a:lnTo>
                        <a:pt x="0" y="1414913"/>
                      </a:lnTo>
                      <a:cubicBezTo>
                        <a:pt x="0" y="1190324"/>
                        <a:pt x="4480" y="1072650"/>
                        <a:pt x="4480" y="848061"/>
                      </a:cubicBezTo>
                      <a:close/>
                    </a:path>
                  </a:pathLst>
                </a:custGeom>
                <a:solidFill>
                  <a:srgbClr val="00B050">
                    <a:alpha val="40000"/>
                  </a:srgbClr>
                </a:solidFill>
                <a:ln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ctr"/>
                <a:lstStyle/>
                <a:p>
                  <a:pPr algn="ctr"/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3600001" y="2392033"/>
                  <a:ext cx="3600000" cy="3629256"/>
                  <a:chOff x="3600000" y="2392031"/>
                  <a:chExt cx="3600000" cy="3629256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 rot="10800000">
                    <a:off x="6480000" y="2421286"/>
                    <a:ext cx="720000" cy="3600001"/>
                  </a:xfrm>
                  <a:prstGeom prst="rect">
                    <a:avLst/>
                  </a:pr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" rtlCol="0" anchor="ctr" anchorCtr="0"/>
                  <a:lstStyle/>
                  <a:p>
                    <a:pPr algn="ctr">
                      <a:lnSpc>
                        <a:spcPts val="1600"/>
                      </a:lnSpc>
                    </a:pPr>
                    <a:endParaRPr lang="sv-SE" dirty="0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3600000" y="2392031"/>
                    <a:ext cx="720000" cy="3600000"/>
                  </a:xfrm>
                  <a:prstGeom prst="rect">
                    <a:avLst/>
                  </a:pr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 anchorCtr="0"/>
                  <a:lstStyle/>
                  <a:p>
                    <a:pPr algn="ctr">
                      <a:lnSpc>
                        <a:spcPts val="1600"/>
                      </a:lnSpc>
                      <a:spcAft>
                        <a:spcPts val="600"/>
                      </a:spcAft>
                    </a:pPr>
                    <a:endParaRPr lang="sv-SE" dirty="0"/>
                  </a:p>
                </p:txBody>
              </p:sp>
            </p:grpSp>
          </p:grpSp>
          <p:sp>
            <p:nvSpPr>
              <p:cNvPr id="19" name="Rectangle 18"/>
              <p:cNvSpPr/>
              <p:nvPr/>
            </p:nvSpPr>
            <p:spPr>
              <a:xfrm>
                <a:off x="6918756" y="6021288"/>
                <a:ext cx="6055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b="1" dirty="0" smtClean="0">
                    <a:solidFill>
                      <a:schemeClr val="tx1"/>
                    </a:solidFill>
                  </a:rPr>
                  <a:t>V</a:t>
                </a:r>
                <a:r>
                  <a:rPr lang="sv-SE" b="1" baseline="-25000" dirty="0" smtClean="0"/>
                  <a:t>DD</a:t>
                </a:r>
                <a:endParaRPr lang="sv-SE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92121" y="1018516"/>
                <a:ext cx="7760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sz="2400" b="1" dirty="0" smtClean="0">
                    <a:solidFill>
                      <a:schemeClr val="tx1"/>
                    </a:solidFill>
                  </a:rPr>
                  <a:t>V</a:t>
                </a:r>
                <a:r>
                  <a:rPr lang="sv-SE" sz="2400" b="1" baseline="-25000" dirty="0" smtClean="0"/>
                  <a:t>OUT</a:t>
                </a:r>
                <a:endParaRPr lang="sv-SE" sz="2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48064" y="6011996"/>
                <a:ext cx="6055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b="1" dirty="0" smtClean="0">
                    <a:solidFill>
                      <a:schemeClr val="tx1"/>
                    </a:solidFill>
                  </a:rPr>
                  <a:t>V</a:t>
                </a:r>
                <a:r>
                  <a:rPr lang="sv-SE" b="1" baseline="-25000" dirty="0" smtClean="0"/>
                  <a:t>SW</a:t>
                </a:r>
                <a:endParaRPr lang="sv-SE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59832" y="2253867"/>
                <a:ext cx="6055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b="1" dirty="0" smtClean="0">
                    <a:solidFill>
                      <a:schemeClr val="tx1"/>
                    </a:solidFill>
                  </a:rPr>
                  <a:t>V</a:t>
                </a:r>
                <a:r>
                  <a:rPr lang="sv-SE" b="1" baseline="-25000" dirty="0" smtClean="0"/>
                  <a:t>DD</a:t>
                </a:r>
                <a:endParaRPr lang="sv-SE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965184" y="6021288"/>
                <a:ext cx="6055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b="1" dirty="0" smtClean="0">
                    <a:solidFill>
                      <a:schemeClr val="tx1"/>
                    </a:solidFill>
                  </a:rPr>
                  <a:t>V</a:t>
                </a:r>
                <a:r>
                  <a:rPr lang="sv-SE" b="1" baseline="-25000" dirty="0" smtClean="0"/>
                  <a:t>TN</a:t>
                </a:r>
                <a:endParaRPr lang="sv-SE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940155" y="6021288"/>
                <a:ext cx="10985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b="1" dirty="0" smtClean="0">
                    <a:solidFill>
                      <a:schemeClr val="tx1"/>
                    </a:solidFill>
                  </a:rPr>
                  <a:t>V</a:t>
                </a:r>
                <a:r>
                  <a:rPr lang="sv-SE" b="1" baseline="-25000" dirty="0" smtClean="0"/>
                  <a:t>DD</a:t>
                </a:r>
                <a:r>
                  <a:rPr lang="sv-SE" b="1" dirty="0" smtClean="0">
                    <a:solidFill>
                      <a:schemeClr val="tx1"/>
                    </a:solidFill>
                  </a:rPr>
                  <a:t>+V</a:t>
                </a:r>
                <a:r>
                  <a:rPr lang="sv-SE" b="1" baseline="-25000" dirty="0" smtClean="0"/>
                  <a:t>TP</a:t>
                </a:r>
                <a:endParaRPr lang="sv-SE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97215" y="6021288"/>
                <a:ext cx="6055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b="1" dirty="0" smtClean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flipH="1">
                <a:off x="3600000" y="2420888"/>
                <a:ext cx="720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7612348" y="5928959"/>
                <a:ext cx="7760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sz="2400" b="1" dirty="0" smtClean="0">
                    <a:solidFill>
                      <a:schemeClr val="tx1"/>
                    </a:solidFill>
                  </a:rPr>
                  <a:t>V</a:t>
                </a:r>
                <a:r>
                  <a:rPr lang="sv-SE" sz="2400" b="1" baseline="-25000" dirty="0" smtClean="0"/>
                  <a:t>IN</a:t>
                </a:r>
                <a:endParaRPr lang="sv-SE" sz="2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901694" y="3212976"/>
                <a:ext cx="7617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/>
                  <a:t>NAND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283969" y="4738335"/>
                <a:ext cx="620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/>
                  <a:t>NOR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2661372" y="2420888"/>
              <a:ext cx="4546847" cy="3600000"/>
              <a:chOff x="3621482" y="1480085"/>
              <a:chExt cx="4546847" cy="36000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4560113" y="1480085"/>
                <a:ext cx="720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Arc 82"/>
              <p:cNvSpPr/>
              <p:nvPr/>
            </p:nvSpPr>
            <p:spPr>
              <a:xfrm>
                <a:off x="3621482" y="1480086"/>
                <a:ext cx="3278783" cy="1224136"/>
              </a:xfrm>
              <a:prstGeom prst="arc">
                <a:avLst>
                  <a:gd name="adj1" fmla="val 16083404"/>
                  <a:gd name="adj2" fmla="val 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6900261" y="2056149"/>
                <a:ext cx="4" cy="144000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7448329" y="5080085"/>
                <a:ext cx="720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Arc 85"/>
              <p:cNvSpPr/>
              <p:nvPr/>
            </p:nvSpPr>
            <p:spPr>
              <a:xfrm rot="10800000">
                <a:off x="6900266" y="1866231"/>
                <a:ext cx="1098544" cy="3213851"/>
              </a:xfrm>
              <a:prstGeom prst="arc">
                <a:avLst>
                  <a:gd name="adj1" fmla="val 16129697"/>
                  <a:gd name="adj2" fmla="val 26773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779912" y="2420891"/>
              <a:ext cx="4320480" cy="3599999"/>
              <a:chOff x="3779912" y="2420888"/>
              <a:chExt cx="4320480" cy="3599998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4860032" y="3848022"/>
                <a:ext cx="4" cy="1741218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Arc 44"/>
              <p:cNvSpPr/>
              <p:nvPr/>
            </p:nvSpPr>
            <p:spPr>
              <a:xfrm>
                <a:off x="3779912" y="2420888"/>
                <a:ext cx="1080124" cy="2952328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Arc 45"/>
              <p:cNvSpPr/>
              <p:nvPr/>
            </p:nvSpPr>
            <p:spPr>
              <a:xfrm rot="10800000">
                <a:off x="4860036" y="5121088"/>
                <a:ext cx="3240356" cy="899798"/>
              </a:xfrm>
              <a:prstGeom prst="arc">
                <a:avLst>
                  <a:gd name="adj1" fmla="val 16129697"/>
                  <a:gd name="adj2" fmla="val 41777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2018-09-11</a:t>
            </a:r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2411760" y="4581128"/>
            <a:ext cx="137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R/3 =&gt;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</a:t>
            </a:r>
            <a:r>
              <a:rPr lang="en-US" dirty="0" smtClean="0"/>
              <a:t> = 3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411760" y="3861048"/>
            <a:ext cx="137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R/3 =&gt; </a:t>
            </a:r>
            <a:r>
              <a:rPr lang="en-US" dirty="0" err="1" smtClean="0"/>
              <a:t>k</a:t>
            </a:r>
            <a:r>
              <a:rPr lang="en-US" baseline="-25000" dirty="0" err="1"/>
              <a:t>n</a:t>
            </a:r>
            <a:r>
              <a:rPr lang="en-US" dirty="0" smtClean="0"/>
              <a:t> = 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411760" y="3140968"/>
            <a:ext cx="148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3R =&gt;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</a:t>
            </a:r>
            <a:r>
              <a:rPr lang="en-US" dirty="0" smtClean="0"/>
              <a:t> = 1/3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411760" y="5301208"/>
            <a:ext cx="148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3R =&gt; </a:t>
            </a:r>
            <a:r>
              <a:rPr lang="en-US" dirty="0" err="1" smtClean="0"/>
              <a:t>k</a:t>
            </a:r>
            <a:r>
              <a:rPr lang="en-US" baseline="-25000" dirty="0" err="1"/>
              <a:t>n</a:t>
            </a:r>
            <a:r>
              <a:rPr lang="en-US" dirty="0" smtClean="0"/>
              <a:t> = 1/3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283968" y="6021288"/>
            <a:ext cx="419991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77356"/>
              </p:ext>
            </p:extLst>
          </p:nvPr>
        </p:nvGraphicFramePr>
        <p:xfrm>
          <a:off x="5004048" y="1052736"/>
          <a:ext cx="211223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Equation" r:id="rId5" imgW="1054080" imgH="393480" progId="Equation.3">
                  <p:embed/>
                </p:oleObj>
              </mc:Choice>
              <mc:Fallback>
                <p:oleObj name="Equation" r:id="rId5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052736"/>
                        <a:ext cx="2112236" cy="792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4048" y="1916832"/>
            <a:ext cx="171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where x  = </a:t>
            </a:r>
            <a:r>
              <a:rPr lang="en-US" dirty="0" err="1" smtClean="0"/>
              <a:t>k</a:t>
            </a:r>
            <a:r>
              <a:rPr lang="en-US" baseline="-25000" dirty="0" err="1"/>
              <a:t>n</a:t>
            </a:r>
            <a:r>
              <a:rPr lang="en-US" dirty="0" smtClean="0"/>
              <a:t>/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4544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41</a:t>
            </a:fld>
            <a:endParaRPr lang="sv-S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Example 1: The tri-state inverter</a:t>
            </a:r>
            <a:endParaRPr lang="sv-SE" dirty="0"/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557800" y="3360596"/>
            <a:ext cx="2212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V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in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966410" y="5472579"/>
            <a:ext cx="1960558" cy="938946"/>
            <a:chOff x="2970996" y="5216948"/>
            <a:chExt cx="1960558" cy="938946"/>
          </a:xfrm>
        </p:grpSpPr>
        <p:sp>
          <p:nvSpPr>
            <p:cNvPr id="8" name="Line 66"/>
            <p:cNvSpPr>
              <a:spLocks noChangeShapeType="1"/>
            </p:cNvSpPr>
            <p:nvPr/>
          </p:nvSpPr>
          <p:spPr bwMode="auto">
            <a:xfrm>
              <a:off x="3835835" y="5405617"/>
              <a:ext cx="0" cy="5229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9" name="Line 65"/>
            <p:cNvSpPr>
              <a:spLocks noChangeShapeType="1"/>
            </p:cNvSpPr>
            <p:nvPr/>
          </p:nvSpPr>
          <p:spPr bwMode="auto">
            <a:xfrm flipH="1">
              <a:off x="3264218" y="5549435"/>
              <a:ext cx="126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0" name="Freeform 64"/>
            <p:cNvSpPr>
              <a:spLocks/>
            </p:cNvSpPr>
            <p:nvPr/>
          </p:nvSpPr>
          <p:spPr bwMode="auto">
            <a:xfrm>
              <a:off x="3611021" y="5216948"/>
              <a:ext cx="521803" cy="694556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92" y="58"/>
                </a:cxn>
                <a:cxn ang="0">
                  <a:pos x="0" y="0"/>
                </a:cxn>
              </a:cxnLst>
              <a:rect l="0" t="0" r="r" b="b"/>
              <a:pathLst>
                <a:path w="92" h="120">
                  <a:moveTo>
                    <a:pt x="0" y="120"/>
                  </a:moveTo>
                  <a:lnTo>
                    <a:pt x="92" y="5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1" name="Oval 63"/>
            <p:cNvSpPr>
              <a:spLocks noChangeArrowheads="1"/>
            </p:cNvSpPr>
            <p:nvPr/>
          </p:nvSpPr>
          <p:spPr bwMode="auto">
            <a:xfrm>
              <a:off x="4143474" y="5487907"/>
              <a:ext cx="149087" cy="15855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2" name="Rectangle 61"/>
            <p:cNvSpPr>
              <a:spLocks noChangeArrowheads="1"/>
            </p:cNvSpPr>
            <p:nvPr/>
          </p:nvSpPr>
          <p:spPr bwMode="auto">
            <a:xfrm>
              <a:off x="4632370" y="5412180"/>
              <a:ext cx="2991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libri" pitchFamily="34" charset="0"/>
                  <a:cs typeface="Arial" pitchFamily="34" charset="0"/>
                </a:rPr>
                <a:t>V</a:t>
              </a:r>
              <a:r>
                <a:rPr kumimoji="0" lang="en-US" sz="1600" b="0" i="0" u="none" strike="noStrike" cap="none" normalizeH="0" baseline="-30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libri" pitchFamily="34" charset="0"/>
                  <a:cs typeface="Arial" pitchFamily="34" charset="0"/>
                </a:rPr>
                <a:t>out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Rectangle 56"/>
            <p:cNvSpPr>
              <a:spLocks noChangeArrowheads="1"/>
            </p:cNvSpPr>
            <p:nvPr/>
          </p:nvSpPr>
          <p:spPr bwMode="auto">
            <a:xfrm>
              <a:off x="3781406" y="5909673"/>
              <a:ext cx="10740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Calibri" pitchFamily="34" charset="0"/>
                  <a:cs typeface="Arial" pitchFamily="34" charset="0"/>
                </a:rPr>
                <a:t>f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</a:endParaRPr>
            </a:p>
          </p:txBody>
        </p:sp>
        <p:sp>
          <p:nvSpPr>
            <p:cNvPr id="14" name="Rectangle 55"/>
            <p:cNvSpPr>
              <a:spLocks noChangeArrowheads="1"/>
            </p:cNvSpPr>
            <p:nvPr/>
          </p:nvSpPr>
          <p:spPr bwMode="auto">
            <a:xfrm>
              <a:off x="2970996" y="5412180"/>
              <a:ext cx="2212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libri" pitchFamily="34" charset="0"/>
                  <a:cs typeface="Arial" pitchFamily="34" charset="0"/>
                </a:rPr>
                <a:t>V</a:t>
              </a:r>
              <a:r>
                <a:rPr kumimoji="0" lang="en-US" sz="1600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libri" pitchFamily="34" charset="0"/>
                  <a:cs typeface="Arial" pitchFamily="34" charset="0"/>
                </a:rPr>
                <a:t>in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 flipV="1">
              <a:off x="3611021" y="5216948"/>
              <a:ext cx="1183" cy="6945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</p:grpSp>
      <p:sp>
        <p:nvSpPr>
          <p:cNvPr id="18" name="Line 36"/>
          <p:cNvSpPr>
            <a:spLocks noChangeShapeType="1"/>
          </p:cNvSpPr>
          <p:nvPr/>
        </p:nvSpPr>
        <p:spPr bwMode="auto">
          <a:xfrm>
            <a:off x="1264187" y="4714714"/>
            <a:ext cx="425962" cy="118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H="1">
            <a:off x="1258387" y="2268957"/>
            <a:ext cx="0" cy="245640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 flipH="1">
            <a:off x="1255305" y="2268957"/>
            <a:ext cx="30172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999010" y="3483061"/>
            <a:ext cx="263860" cy="118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1403648" y="2852936"/>
            <a:ext cx="216024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_</a:t>
            </a:r>
          </a:p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 flipH="1">
            <a:off x="1331987" y="3002515"/>
            <a:ext cx="2880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1395641" y="3968096"/>
            <a:ext cx="287524" cy="118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 flipH="1">
            <a:off x="1788356" y="5243617"/>
            <a:ext cx="2839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 flipV="1">
            <a:off x="1670034" y="2055976"/>
            <a:ext cx="1183" cy="43187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1409724" y="3949307"/>
            <a:ext cx="107674" cy="2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Freeform 31"/>
          <p:cNvSpPr>
            <a:spLocks/>
          </p:cNvSpPr>
          <p:nvPr/>
        </p:nvSpPr>
        <p:spPr bwMode="auto">
          <a:xfrm>
            <a:off x="1785660" y="4229589"/>
            <a:ext cx="147600" cy="10140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1788400" y="3480605"/>
            <a:ext cx="144000" cy="10140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1678316" y="3757481"/>
            <a:ext cx="1183" cy="4330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1796639" y="2775379"/>
            <a:ext cx="288000" cy="720000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V="1">
            <a:off x="1678316" y="2775380"/>
            <a:ext cx="1183" cy="43187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1521481" y="2913818"/>
            <a:ext cx="149087" cy="15855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1936303" y="3491300"/>
            <a:ext cx="1074401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 flipV="1">
            <a:off x="1680683" y="4507231"/>
            <a:ext cx="0" cy="4330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6" name="Freeform 22"/>
          <p:cNvSpPr>
            <a:spLocks/>
          </p:cNvSpPr>
          <p:nvPr/>
        </p:nvSpPr>
        <p:spPr bwMode="auto">
          <a:xfrm>
            <a:off x="1799005" y="2053609"/>
            <a:ext cx="288000" cy="720000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 flipV="1">
            <a:off x="2086909" y="1823690"/>
            <a:ext cx="0" cy="22481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V="1">
            <a:off x="1967403" y="1694834"/>
            <a:ext cx="211798" cy="2839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" name="Oval 19"/>
          <p:cNvSpPr>
            <a:spLocks noChangeArrowheads="1"/>
          </p:cNvSpPr>
          <p:nvPr/>
        </p:nvSpPr>
        <p:spPr bwMode="auto">
          <a:xfrm>
            <a:off x="1513198" y="2194414"/>
            <a:ext cx="149087" cy="15855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1943005" y="6043513"/>
            <a:ext cx="2255520" cy="42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0350" tIns="0" rIns="6035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Tristate inverter symbol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37722" y="1772816"/>
            <a:ext cx="7867065" cy="3456384"/>
            <a:chOff x="837722" y="1772816"/>
            <a:chExt cx="7867065" cy="3456384"/>
          </a:xfrm>
        </p:grpSpPr>
        <p:grpSp>
          <p:nvGrpSpPr>
            <p:cNvPr id="62" name="Group 61"/>
            <p:cNvGrpSpPr/>
            <p:nvPr/>
          </p:nvGrpSpPr>
          <p:grpSpPr>
            <a:xfrm>
              <a:off x="837722" y="2267295"/>
              <a:ext cx="697732" cy="2961905"/>
              <a:chOff x="837722" y="2267295"/>
              <a:chExt cx="697732" cy="2961905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315270" y="4709537"/>
                <a:ext cx="216000" cy="440934"/>
                <a:chOff x="0" y="-12592"/>
                <a:chExt cx="278130" cy="440934"/>
              </a:xfrm>
            </p:grpSpPr>
            <p:cxnSp>
              <p:nvCxnSpPr>
                <p:cNvPr id="73" name="Line 141"/>
                <p:cNvCxnSpPr/>
                <p:nvPr/>
              </p:nvCxnSpPr>
              <p:spPr bwMode="auto">
                <a:xfrm>
                  <a:off x="50165" y="428342"/>
                  <a:ext cx="1778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" name="Line 142"/>
                <p:cNvCxnSpPr/>
                <p:nvPr/>
              </p:nvCxnSpPr>
              <p:spPr bwMode="auto">
                <a:xfrm flipV="1">
                  <a:off x="138430" y="266417"/>
                  <a:ext cx="635" cy="1581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" name="Line 143"/>
                <p:cNvCxnSpPr/>
                <p:nvPr/>
              </p:nvCxnSpPr>
              <p:spPr bwMode="auto">
                <a:xfrm flipH="1">
                  <a:off x="0" y="195932"/>
                  <a:ext cx="27813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" name="Line 160"/>
                <p:cNvCxnSpPr/>
                <p:nvPr/>
              </p:nvCxnSpPr>
              <p:spPr bwMode="auto">
                <a:xfrm flipH="1">
                  <a:off x="0" y="262607"/>
                  <a:ext cx="27813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7" name="Line 140"/>
                <p:cNvCxnSpPr/>
                <p:nvPr/>
              </p:nvCxnSpPr>
              <p:spPr bwMode="auto">
                <a:xfrm>
                  <a:off x="138430" y="-12592"/>
                  <a:ext cx="635" cy="20193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5" name="Group 64"/>
              <p:cNvGrpSpPr/>
              <p:nvPr/>
            </p:nvGrpSpPr>
            <p:grpSpPr>
              <a:xfrm>
                <a:off x="1319454" y="2267295"/>
                <a:ext cx="216000" cy="425304"/>
                <a:chOff x="1319454" y="2267295"/>
                <a:chExt cx="216000" cy="425304"/>
              </a:xfrm>
            </p:grpSpPr>
            <p:cxnSp>
              <p:nvCxnSpPr>
                <p:cNvPr id="68" name="Line 141"/>
                <p:cNvCxnSpPr/>
                <p:nvPr/>
              </p:nvCxnSpPr>
              <p:spPr bwMode="auto">
                <a:xfrm>
                  <a:off x="1358413" y="2692599"/>
                  <a:ext cx="138082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9" name="Line 142"/>
                <p:cNvCxnSpPr/>
                <p:nvPr/>
              </p:nvCxnSpPr>
              <p:spPr bwMode="auto">
                <a:xfrm flipV="1">
                  <a:off x="1426961" y="2530674"/>
                  <a:ext cx="493" cy="1581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Line 143"/>
                <p:cNvCxnSpPr/>
                <p:nvPr/>
              </p:nvCxnSpPr>
              <p:spPr bwMode="auto">
                <a:xfrm flipH="1">
                  <a:off x="1319454" y="2468004"/>
                  <a:ext cx="2160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Line 160"/>
                <p:cNvCxnSpPr/>
                <p:nvPr/>
              </p:nvCxnSpPr>
              <p:spPr bwMode="auto">
                <a:xfrm flipH="1">
                  <a:off x="1319454" y="2534679"/>
                  <a:ext cx="2160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Line 140"/>
                <p:cNvCxnSpPr/>
                <p:nvPr/>
              </p:nvCxnSpPr>
              <p:spPr bwMode="auto">
                <a:xfrm>
                  <a:off x="1426961" y="2267295"/>
                  <a:ext cx="493" cy="20193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6" name="Rectangle 65"/>
              <p:cNvSpPr/>
              <p:nvPr/>
            </p:nvSpPr>
            <p:spPr>
              <a:xfrm>
                <a:off x="837722" y="2326064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+mj-lt"/>
                    <a:ea typeface="Calibri" pitchFamily="34" charset="0"/>
                    <a:cs typeface="Arial" pitchFamily="34" charset="0"/>
                  </a:rPr>
                  <a:t>4</a:t>
                </a:r>
                <a:r>
                  <a:rPr lang="en-US" i="1" dirty="0" smtClean="0">
                    <a:solidFill>
                      <a:srgbClr val="000000"/>
                    </a:solidFill>
                    <a:latin typeface="+mj-lt"/>
                    <a:ea typeface="Calibri" pitchFamily="34" charset="0"/>
                    <a:cs typeface="Arial" pitchFamily="34" charset="0"/>
                  </a:rPr>
                  <a:t>C</a:t>
                </a:r>
                <a:endParaRPr lang="en-US" i="1" baseline="-25000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99592" y="4859868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+mj-lt"/>
                    <a:ea typeface="Calibri" pitchFamily="34" charset="0"/>
                    <a:cs typeface="Arial" pitchFamily="34" charset="0"/>
                  </a:rPr>
                  <a:t>2</a:t>
                </a:r>
                <a:r>
                  <a:rPr lang="en-US" i="1" dirty="0" smtClean="0">
                    <a:solidFill>
                      <a:srgbClr val="000000"/>
                    </a:solidFill>
                    <a:latin typeface="+mj-lt"/>
                    <a:ea typeface="Calibri" pitchFamily="34" charset="0"/>
                    <a:cs typeface="Arial" pitchFamily="34" charset="0"/>
                  </a:rPr>
                  <a:t>C</a:t>
                </a:r>
                <a:endParaRPr lang="en-US" i="1" baseline="-25000" dirty="0"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3707904" y="1772816"/>
              <a:ext cx="49968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cs typeface="Arial" pitchFamily="34" charset="0"/>
                </a:rPr>
                <a:t>Input cap = twice that of reference inverter: </a:t>
              </a:r>
              <a:r>
                <a:rPr lang="en-US" i="1" dirty="0" smtClean="0">
                  <a:solidFill>
                    <a:srgbClr val="000000"/>
                  </a:solidFill>
                  <a:cs typeface="Arial" pitchFamily="34" charset="0"/>
                </a:rPr>
                <a:t>C</a:t>
              </a:r>
              <a:r>
                <a:rPr lang="en-US" i="1" baseline="-25000" dirty="0" smtClean="0">
                  <a:solidFill>
                    <a:srgbClr val="000000"/>
                  </a:solidFill>
                  <a:cs typeface="Arial" pitchFamily="34" charset="0"/>
                </a:rPr>
                <a:t>G</a:t>
              </a:r>
              <a:r>
                <a:rPr lang="en-US" i="1" dirty="0" smtClean="0">
                  <a:solidFill>
                    <a:srgbClr val="000000"/>
                  </a:solidFill>
                  <a:cs typeface="Arial" pitchFamily="34" charset="0"/>
                </a:rPr>
                <a:t>=</a:t>
              </a:r>
              <a:r>
                <a:rPr lang="en-US" dirty="0" smtClean="0">
                  <a:solidFill>
                    <a:srgbClr val="000000"/>
                  </a:solidFill>
                  <a:cs typeface="Arial" pitchFamily="34" charset="0"/>
                </a:rPr>
                <a:t>6</a:t>
              </a:r>
              <a:r>
                <a:rPr lang="en-US" i="1" dirty="0" smtClean="0">
                  <a:solidFill>
                    <a:srgbClr val="000000"/>
                  </a:solidFill>
                  <a:cs typeface="Arial" pitchFamily="34" charset="0"/>
                </a:rPr>
                <a:t>C</a:t>
              </a:r>
              <a:endParaRPr lang="en-US" i="1" baseline="-2500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w</a:t>
              </a:r>
              <a:r>
                <a:rPr lang="en-US" dirty="0" smtClean="0">
                  <a:solidFill>
                    <a:srgbClr val="000000"/>
                  </a:solidFill>
                  <a:cs typeface="Arial" pitchFamily="34" charset="0"/>
                </a:rPr>
                <a:t>here</a:t>
              </a:r>
              <a:r>
                <a:rPr lang="en-US" i="1" dirty="0" smtClean="0">
                  <a:solidFill>
                    <a:srgbClr val="000000"/>
                  </a:solidFill>
                  <a:cs typeface="Arial" pitchFamily="34" charset="0"/>
                </a:rPr>
                <a:t> C </a:t>
              </a:r>
              <a:r>
                <a:rPr lang="en-US" dirty="0" smtClean="0">
                  <a:solidFill>
                    <a:srgbClr val="000000"/>
                  </a:solidFill>
                  <a:cs typeface="Arial" pitchFamily="34" charset="0"/>
                </a:rPr>
                <a:t>is gate capacitance of a unit width MOSFET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861603" y="2124826"/>
            <a:ext cx="570662" cy="2780044"/>
            <a:chOff x="1861603" y="2124826"/>
            <a:chExt cx="570662" cy="2780044"/>
          </a:xfrm>
        </p:grpSpPr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1911031" y="2168968"/>
              <a:ext cx="15068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libri" pitchFamily="34" charset="0"/>
                  <a:cs typeface="Arial" pitchFamily="34" charset="0"/>
                </a:rPr>
                <a:t>4 </a:t>
              </a:r>
              <a:endPara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1911031" y="2886470"/>
              <a:ext cx="1041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libri" pitchFamily="34" charset="0"/>
                  <a:cs typeface="Arial" pitchFamily="34" charset="0"/>
                </a:rPr>
                <a:t>4</a:t>
              </a:r>
              <a:endPara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1907704" y="3860469"/>
              <a:ext cx="1041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libri" pitchFamily="34" charset="0"/>
                  <a:cs typeface="Arial" pitchFamily="34" charset="0"/>
                </a:rPr>
                <a:t>2</a:t>
              </a:r>
              <a:endPara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1861603" y="4570489"/>
              <a:ext cx="1041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libri" pitchFamily="34" charset="0"/>
                  <a:cs typeface="Arial" pitchFamily="34" charset="0"/>
                </a:rPr>
                <a:t>2</a:t>
              </a:r>
              <a:endPara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>
              <a:off x="2160000" y="3829642"/>
              <a:ext cx="272265" cy="10752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v-SE" sz="1400" dirty="0" smtClean="0"/>
                <a:t>R</a:t>
              </a:r>
              <a:endParaRPr lang="sv-SE" sz="1400" dirty="0"/>
            </a:p>
          </p:txBody>
        </p:sp>
        <p:sp>
          <p:nvSpPr>
            <p:cNvPr id="82" name="Down Arrow 81"/>
            <p:cNvSpPr/>
            <p:nvPr/>
          </p:nvSpPr>
          <p:spPr>
            <a:xfrm rot="10800000">
              <a:off x="2160000" y="2124826"/>
              <a:ext cx="272265" cy="10752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sv-SE" sz="1400" dirty="0" smtClean="0"/>
                <a:t>R</a:t>
              </a:r>
              <a:endParaRPr lang="sv-SE" sz="14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669371" y="2996952"/>
            <a:ext cx="5058457" cy="1666908"/>
            <a:chOff x="3307866" y="3456000"/>
            <a:chExt cx="5058457" cy="1666908"/>
          </a:xfrm>
        </p:grpSpPr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307866" y="3709779"/>
              <a:ext cx="317087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" name="Rectangle 29"/>
            <p:cNvSpPr>
              <a:spLocks noChangeArrowheads="1"/>
            </p:cNvSpPr>
            <p:nvPr/>
          </p:nvSpPr>
          <p:spPr bwMode="auto">
            <a:xfrm>
              <a:off x="7888196" y="3731551"/>
              <a:ext cx="478127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OUT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7888196" y="4797152"/>
              <a:ext cx="319584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3634431" y="4285827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6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7004688" y="4369929"/>
              <a:ext cx="470637" cy="110625"/>
              <a:chOff x="2403454" y="2753789"/>
              <a:chExt cx="644161" cy="84110"/>
            </a:xfrm>
          </p:grpSpPr>
          <p:sp>
            <p:nvSpPr>
              <p:cNvPr id="118" name="Line 8"/>
              <p:cNvSpPr>
                <a:spLocks noChangeShapeType="1"/>
              </p:cNvSpPr>
              <p:nvPr/>
            </p:nvSpPr>
            <p:spPr bwMode="auto">
              <a:xfrm>
                <a:off x="2403454" y="275378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7"/>
              <p:cNvSpPr>
                <a:spLocks noChangeShapeType="1"/>
              </p:cNvSpPr>
              <p:nvPr/>
            </p:nvSpPr>
            <p:spPr bwMode="auto">
              <a:xfrm>
                <a:off x="2403454" y="283789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3" name="Line 6"/>
            <p:cNvSpPr>
              <a:spLocks noChangeShapeType="1"/>
            </p:cNvSpPr>
            <p:nvPr/>
          </p:nvSpPr>
          <p:spPr bwMode="auto">
            <a:xfrm flipH="1">
              <a:off x="7239679" y="3902689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6"/>
            <p:cNvSpPr>
              <a:spLocks noChangeShapeType="1"/>
            </p:cNvSpPr>
            <p:nvPr/>
          </p:nvSpPr>
          <p:spPr bwMode="auto">
            <a:xfrm flipH="1">
              <a:off x="7239675" y="448982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3994815" y="4369074"/>
              <a:ext cx="470637" cy="110625"/>
              <a:chOff x="2403454" y="2753789"/>
              <a:chExt cx="644161" cy="84110"/>
            </a:xfrm>
          </p:grpSpPr>
          <p:sp>
            <p:nvSpPr>
              <p:cNvPr id="116" name="Line 8"/>
              <p:cNvSpPr>
                <a:spLocks noChangeShapeType="1"/>
              </p:cNvSpPr>
              <p:nvPr/>
            </p:nvSpPr>
            <p:spPr bwMode="auto">
              <a:xfrm>
                <a:off x="2403454" y="275378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7"/>
              <p:cNvSpPr>
                <a:spLocks noChangeShapeType="1"/>
              </p:cNvSpPr>
              <p:nvPr/>
            </p:nvSpPr>
            <p:spPr bwMode="auto">
              <a:xfrm>
                <a:off x="2403454" y="283789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6" name="Line 6"/>
            <p:cNvSpPr>
              <a:spLocks noChangeShapeType="1"/>
            </p:cNvSpPr>
            <p:nvPr/>
          </p:nvSpPr>
          <p:spPr bwMode="auto">
            <a:xfrm flipH="1">
              <a:off x="4229806" y="390184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6"/>
            <p:cNvSpPr>
              <a:spLocks noChangeShapeType="1"/>
            </p:cNvSpPr>
            <p:nvPr/>
          </p:nvSpPr>
          <p:spPr bwMode="auto">
            <a:xfrm flipH="1">
              <a:off x="4229802" y="4488977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1"/>
            <p:cNvSpPr>
              <a:spLocks noChangeShapeType="1"/>
            </p:cNvSpPr>
            <p:nvPr/>
          </p:nvSpPr>
          <p:spPr bwMode="auto">
            <a:xfrm flipV="1">
              <a:off x="3677079" y="4947730"/>
              <a:ext cx="41147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35"/>
            <p:cNvSpPr>
              <a:spLocks noChangeShapeType="1"/>
            </p:cNvSpPr>
            <p:nvPr/>
          </p:nvSpPr>
          <p:spPr bwMode="auto">
            <a:xfrm flipV="1">
              <a:off x="6097011" y="3899491"/>
              <a:ext cx="169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43"/>
            <p:cNvSpPr>
              <a:spLocks noChangeShapeType="1"/>
            </p:cNvSpPr>
            <p:nvPr/>
          </p:nvSpPr>
          <p:spPr bwMode="auto">
            <a:xfrm flipH="1">
              <a:off x="5844959" y="4005064"/>
              <a:ext cx="0" cy="936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307866" y="4797152"/>
              <a:ext cx="319584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" name="Line 31"/>
            <p:cNvSpPr>
              <a:spLocks noChangeShapeType="1"/>
            </p:cNvSpPr>
            <p:nvPr/>
          </p:nvSpPr>
          <p:spPr bwMode="auto">
            <a:xfrm flipV="1">
              <a:off x="3677079" y="3895819"/>
              <a:ext cx="72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16"/>
            <p:cNvSpPr>
              <a:spLocks noChangeShapeType="1"/>
            </p:cNvSpPr>
            <p:nvPr/>
          </p:nvSpPr>
          <p:spPr bwMode="auto">
            <a:xfrm flipH="1">
              <a:off x="5771904" y="3895819"/>
              <a:ext cx="325108" cy="1693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4" name="Line 15"/>
            <p:cNvSpPr>
              <a:spLocks noChangeAspect="1" noChangeShapeType="1"/>
            </p:cNvSpPr>
            <p:nvPr/>
          </p:nvSpPr>
          <p:spPr bwMode="auto">
            <a:xfrm>
              <a:off x="5868000" y="3852000"/>
              <a:ext cx="180000" cy="2437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7555856" y="4285827"/>
              <a:ext cx="651924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6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drain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6254756" y="3456000"/>
              <a:ext cx="765516" cy="551491"/>
              <a:chOff x="6254756" y="3456000"/>
              <a:chExt cx="765516" cy="551491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6385513" y="3791491"/>
                <a:ext cx="504000" cy="21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36000" rtlCol="0" anchor="ctr"/>
              <a:lstStyle/>
              <a:p>
                <a:pPr algn="ctr"/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9"/>
              <p:cNvSpPr>
                <a:spLocks noChangeArrowheads="1"/>
              </p:cNvSpPr>
              <p:nvPr/>
            </p:nvSpPr>
            <p:spPr bwMode="auto">
              <a:xfrm rot="10800000" flipV="1">
                <a:off x="6254756" y="3456000"/>
                <a:ext cx="765516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R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755455" y="3883543"/>
              <a:ext cx="1040673" cy="1058322"/>
              <a:chOff x="4841782" y="3883543"/>
              <a:chExt cx="1040673" cy="1058322"/>
            </a:xfrm>
          </p:grpSpPr>
          <p:sp>
            <p:nvSpPr>
              <p:cNvPr id="108" name="Line 43"/>
              <p:cNvSpPr>
                <a:spLocks noChangeShapeType="1"/>
              </p:cNvSpPr>
              <p:nvPr/>
            </p:nvSpPr>
            <p:spPr bwMode="auto">
              <a:xfrm flipH="1">
                <a:off x="5342455" y="3892369"/>
                <a:ext cx="0" cy="4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Line 35"/>
              <p:cNvSpPr>
                <a:spLocks noChangeShapeType="1"/>
              </p:cNvSpPr>
              <p:nvPr/>
            </p:nvSpPr>
            <p:spPr bwMode="auto">
              <a:xfrm flipH="1">
                <a:off x="5342455" y="4473865"/>
                <a:ext cx="0" cy="4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32"/>
              <p:cNvSpPr>
                <a:spLocks noChangeShapeType="1"/>
              </p:cNvSpPr>
              <p:nvPr/>
            </p:nvSpPr>
            <p:spPr bwMode="auto">
              <a:xfrm flipH="1">
                <a:off x="5342455" y="3883543"/>
                <a:ext cx="54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16"/>
              <p:cNvSpPr>
                <a:spLocks noChangeShapeType="1"/>
              </p:cNvSpPr>
              <p:nvPr/>
            </p:nvSpPr>
            <p:spPr bwMode="auto">
              <a:xfrm flipH="1">
                <a:off x="5043837" y="4366945"/>
                <a:ext cx="597236" cy="117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15"/>
              <p:cNvSpPr>
                <a:spLocks noChangeShapeType="1"/>
              </p:cNvSpPr>
              <p:nvPr/>
            </p:nvSpPr>
            <p:spPr bwMode="auto">
              <a:xfrm flipH="1">
                <a:off x="5193146" y="4472331"/>
                <a:ext cx="2986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27"/>
              <p:cNvSpPr>
                <a:spLocks noChangeArrowheads="1"/>
              </p:cNvSpPr>
              <p:nvPr/>
            </p:nvSpPr>
            <p:spPr bwMode="auto">
              <a:xfrm rot="10800000" flipV="1">
                <a:off x="4841782" y="4304128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120" name="Text Box 50"/>
          <p:cNvSpPr txBox="1">
            <a:spLocks noChangeArrowheads="1"/>
          </p:cNvSpPr>
          <p:nvPr/>
        </p:nvSpPr>
        <p:spPr bwMode="auto">
          <a:xfrm>
            <a:off x="3708000" y="4736603"/>
            <a:ext cx="4795800" cy="81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0350" tIns="0" rIns="6035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While inverter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RC</a:t>
            </a:r>
            <a:r>
              <a:rPr lang="en-US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product is 3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RC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, tristate inverter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RC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-product is 6</a:t>
            </a:r>
            <a:r>
              <a:rPr lang="en-US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RC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, i.e. </a:t>
            </a:r>
            <a:r>
              <a:rPr lang="en-US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twice that of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the inverter!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9218" y="5373216"/>
            <a:ext cx="4443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This ratio is defined as the “logical effort”, </a:t>
            </a:r>
            <a:r>
              <a:rPr lang="en-US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g, 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cs typeface="Arial" pitchFamily="34" charset="0"/>
              </a:rPr>
              <a:t>g=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6</a:t>
            </a:r>
            <a:r>
              <a:rPr lang="en-US" i="1" dirty="0" smtClean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/3</a:t>
            </a:r>
            <a:r>
              <a:rPr lang="en-US" i="1" dirty="0" smtClean="0">
                <a:solidFill>
                  <a:srgbClr val="000000"/>
                </a:solidFill>
                <a:cs typeface="Arial" pitchFamily="34" charset="0"/>
              </a:rPr>
              <a:t>C=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2! </a:t>
            </a:r>
            <a:br>
              <a:rPr lang="en-US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Parasitic delay =6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</a:t>
            </a:r>
            <a:r>
              <a:rPr lang="en-US" i="1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rain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/3</a:t>
            </a:r>
            <a:r>
              <a:rPr lang="en-US" i="1" dirty="0" smtClean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=2</a:t>
            </a:r>
            <a:r>
              <a:rPr lang="en-US" i="1" dirty="0" smtClean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i="1" baseline="-25000" dirty="0" smtClean="0">
                <a:solidFill>
                  <a:srgbClr val="000000"/>
                </a:solidFill>
                <a:cs typeface="Arial" pitchFamily="34" charset="0"/>
              </a:rPr>
              <a:t>inv</a:t>
            </a:r>
            <a:endParaRPr lang="sv-SE" i="1" baseline="-25000" dirty="0"/>
          </a:p>
        </p:txBody>
      </p:sp>
      <p:sp>
        <p:nvSpPr>
          <p:cNvPr id="44" name="Rectangle 43"/>
          <p:cNvSpPr/>
          <p:nvPr/>
        </p:nvSpPr>
        <p:spPr>
          <a:xfrm>
            <a:off x="1291034" y="1324701"/>
            <a:ext cx="701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Make all MOSFETs twice as wide to cut effective resistance in half! </a:t>
            </a:r>
            <a:endParaRPr lang="sv-SE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2426960" y="2492896"/>
            <a:ext cx="6066772" cy="1451214"/>
            <a:chOff x="2426960" y="2492896"/>
            <a:chExt cx="6066772" cy="1451214"/>
          </a:xfrm>
        </p:grpSpPr>
        <p:grpSp>
          <p:nvGrpSpPr>
            <p:cNvPr id="46" name="Group 45"/>
            <p:cNvGrpSpPr/>
            <p:nvPr/>
          </p:nvGrpSpPr>
          <p:grpSpPr>
            <a:xfrm>
              <a:off x="2426960" y="2969459"/>
              <a:ext cx="956603" cy="974651"/>
              <a:chOff x="2188060" y="2969459"/>
              <a:chExt cx="956603" cy="974651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2192517" y="3503176"/>
                <a:ext cx="216000" cy="440934"/>
                <a:chOff x="0" y="-12592"/>
                <a:chExt cx="278130" cy="440934"/>
              </a:xfrm>
            </p:grpSpPr>
            <p:cxnSp>
              <p:nvCxnSpPr>
                <p:cNvPr id="56" name="Line 141"/>
                <p:cNvCxnSpPr/>
                <p:nvPr/>
              </p:nvCxnSpPr>
              <p:spPr bwMode="auto">
                <a:xfrm>
                  <a:off x="50165" y="428342"/>
                  <a:ext cx="1778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" name="Line 142"/>
                <p:cNvCxnSpPr/>
                <p:nvPr/>
              </p:nvCxnSpPr>
              <p:spPr bwMode="auto">
                <a:xfrm flipV="1">
                  <a:off x="138430" y="266417"/>
                  <a:ext cx="635" cy="1581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" name="Line 143"/>
                <p:cNvCxnSpPr/>
                <p:nvPr/>
              </p:nvCxnSpPr>
              <p:spPr bwMode="auto">
                <a:xfrm flipH="1">
                  <a:off x="0" y="195932"/>
                  <a:ext cx="27813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" name="Line 160"/>
                <p:cNvCxnSpPr/>
                <p:nvPr/>
              </p:nvCxnSpPr>
              <p:spPr bwMode="auto">
                <a:xfrm flipH="1">
                  <a:off x="0" y="262607"/>
                  <a:ext cx="27813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Line 140"/>
                <p:cNvCxnSpPr/>
                <p:nvPr/>
              </p:nvCxnSpPr>
              <p:spPr bwMode="auto">
                <a:xfrm>
                  <a:off x="138430" y="-12592"/>
                  <a:ext cx="635" cy="20193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8" name="Rectangle 47"/>
              <p:cNvSpPr/>
              <p:nvPr/>
            </p:nvSpPr>
            <p:spPr>
              <a:xfrm>
                <a:off x="2398946" y="3568259"/>
                <a:ext cx="7457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+mj-lt"/>
                    <a:ea typeface="Calibri" pitchFamily="34" charset="0"/>
                    <a:cs typeface="Arial" pitchFamily="34" charset="0"/>
                  </a:rPr>
                  <a:t>2C</a:t>
                </a:r>
                <a:r>
                  <a:rPr lang="en-US" i="1" baseline="-25000" dirty="0" smtClean="0">
                    <a:solidFill>
                      <a:srgbClr val="000000"/>
                    </a:solidFill>
                    <a:latin typeface="+mj-lt"/>
                    <a:ea typeface="Calibri" pitchFamily="34" charset="0"/>
                    <a:cs typeface="Arial" pitchFamily="34" charset="0"/>
                  </a:rPr>
                  <a:t>drain</a:t>
                </a:r>
                <a:endParaRPr lang="en-US" i="1" baseline="-25000" dirty="0">
                  <a:latin typeface="+mj-lt"/>
                </a:endParaRPr>
              </a:p>
            </p:txBody>
          </p:sp>
          <p:cxnSp>
            <p:nvCxnSpPr>
              <p:cNvPr id="49" name="Line 141"/>
              <p:cNvCxnSpPr/>
              <p:nvPr/>
            </p:nvCxnSpPr>
            <p:spPr bwMode="auto">
              <a:xfrm rot="10800000" flipH="1">
                <a:off x="2200731" y="2969459"/>
                <a:ext cx="180000" cy="1800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Line 142"/>
              <p:cNvCxnSpPr/>
              <p:nvPr/>
            </p:nvCxnSpPr>
            <p:spPr bwMode="auto">
              <a:xfrm rot="10800000" flipV="1">
                <a:off x="2296060" y="3067304"/>
                <a:ext cx="493" cy="158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Line 143"/>
              <p:cNvCxnSpPr/>
              <p:nvPr/>
            </p:nvCxnSpPr>
            <p:spPr bwMode="auto">
              <a:xfrm rot="10800000" flipH="1">
                <a:off x="2188060" y="3295904"/>
                <a:ext cx="2160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Line 160"/>
              <p:cNvCxnSpPr/>
              <p:nvPr/>
            </p:nvCxnSpPr>
            <p:spPr bwMode="auto">
              <a:xfrm rot="10800000" flipH="1">
                <a:off x="2188060" y="3229229"/>
                <a:ext cx="2160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Line 140"/>
              <p:cNvCxnSpPr/>
              <p:nvPr/>
            </p:nvCxnSpPr>
            <p:spPr bwMode="auto">
              <a:xfrm rot="10800000">
                <a:off x="2296060" y="3302498"/>
                <a:ext cx="493" cy="2019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" name="Rectangle 53"/>
              <p:cNvSpPr/>
              <p:nvPr/>
            </p:nvSpPr>
            <p:spPr>
              <a:xfrm>
                <a:off x="2354183" y="3071157"/>
                <a:ext cx="7457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+mj-lt"/>
                    <a:ea typeface="Calibri" pitchFamily="34" charset="0"/>
                    <a:cs typeface="Arial" pitchFamily="34" charset="0"/>
                  </a:rPr>
                  <a:t>4</a:t>
                </a:r>
                <a:r>
                  <a:rPr lang="en-US" i="1" dirty="0" smtClean="0">
                    <a:solidFill>
                      <a:srgbClr val="000000"/>
                    </a:solidFill>
                    <a:latin typeface="+mj-lt"/>
                    <a:ea typeface="Calibri" pitchFamily="34" charset="0"/>
                    <a:cs typeface="Arial" pitchFamily="34" charset="0"/>
                  </a:rPr>
                  <a:t>C</a:t>
                </a:r>
                <a:r>
                  <a:rPr lang="en-US" i="1" baseline="-25000" dirty="0" smtClean="0">
                    <a:solidFill>
                      <a:srgbClr val="000000"/>
                    </a:solidFill>
                    <a:ea typeface="Calibri" pitchFamily="34" charset="0"/>
                    <a:cs typeface="Arial" pitchFamily="34" charset="0"/>
                  </a:rPr>
                  <a:t>drain</a:t>
                </a:r>
                <a:endParaRPr lang="en-US" i="1" baseline="-25000" dirty="0"/>
              </a:p>
            </p:txBody>
          </p:sp>
        </p:grpSp>
        <p:sp>
          <p:nvSpPr>
            <p:cNvPr id="122" name="Rectangle 121"/>
            <p:cNvSpPr/>
            <p:nvPr/>
          </p:nvSpPr>
          <p:spPr>
            <a:xfrm>
              <a:off x="3708000" y="2492896"/>
              <a:ext cx="47857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cs typeface="Arial" pitchFamily="34" charset="0"/>
                </a:rPr>
                <a:t>Parasitic output cap = 6</a:t>
              </a:r>
              <a:r>
                <a:rPr lang="en-US" i="1" dirty="0" smtClean="0">
                  <a:solidFill>
                    <a:srgbClr val="000000"/>
                  </a:solidFill>
                  <a:cs typeface="Arial" pitchFamily="34" charset="0"/>
                </a:rPr>
                <a:t>C</a:t>
              </a:r>
              <a:r>
                <a:rPr lang="en-US" i="1" baseline="-25000" dirty="0" smtClean="0">
                  <a:solidFill>
                    <a:srgbClr val="000000"/>
                  </a:solidFill>
                  <a:cs typeface="Arial" pitchFamily="34" charset="0"/>
                </a:rPr>
                <a:t>drain </a:t>
              </a:r>
              <a:r>
                <a:rPr lang="en-US" dirty="0" smtClean="0">
                  <a:solidFill>
                    <a:srgbClr val="000000"/>
                  </a:solidFill>
                  <a:cs typeface="Arial" pitchFamily="34" charset="0"/>
                </a:rPr>
                <a:t>which is twice that of the unit inverter</a:t>
              </a:r>
              <a:endParaRPr lang="en-US" i="1" dirty="0"/>
            </a:p>
          </p:txBody>
        </p:sp>
      </p:grpSp>
      <p:sp>
        <p:nvSpPr>
          <p:cNvPr id="124" name="Rectangle 45"/>
          <p:cNvSpPr>
            <a:spLocks noChangeArrowheads="1"/>
          </p:cNvSpPr>
          <p:nvPr/>
        </p:nvSpPr>
        <p:spPr bwMode="auto">
          <a:xfrm>
            <a:off x="3048680" y="3360596"/>
            <a:ext cx="299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V</a:t>
            </a:r>
            <a:r>
              <a:rPr kumimoji="0" lang="en-US" sz="1600" b="0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out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279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42</a:t>
            </a:fld>
            <a:endParaRPr lang="sv-S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Example 1: The tri-state inverter</a:t>
            </a:r>
            <a:endParaRPr lang="sv-SE" dirty="0"/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557800" y="3360596"/>
            <a:ext cx="2212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V</a:t>
            </a:r>
            <a:r>
              <a:rPr kumimoji="0" lang="en-US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in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966410" y="5472579"/>
            <a:ext cx="1960558" cy="938946"/>
            <a:chOff x="2970996" y="5216948"/>
            <a:chExt cx="1960558" cy="938946"/>
          </a:xfrm>
        </p:grpSpPr>
        <p:sp>
          <p:nvSpPr>
            <p:cNvPr id="8" name="Line 66"/>
            <p:cNvSpPr>
              <a:spLocks noChangeShapeType="1"/>
            </p:cNvSpPr>
            <p:nvPr/>
          </p:nvSpPr>
          <p:spPr bwMode="auto">
            <a:xfrm>
              <a:off x="3835835" y="5405617"/>
              <a:ext cx="0" cy="5229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9" name="Line 65"/>
            <p:cNvSpPr>
              <a:spLocks noChangeShapeType="1"/>
            </p:cNvSpPr>
            <p:nvPr/>
          </p:nvSpPr>
          <p:spPr bwMode="auto">
            <a:xfrm flipH="1">
              <a:off x="3264218" y="5549435"/>
              <a:ext cx="12686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0" name="Freeform 64"/>
            <p:cNvSpPr>
              <a:spLocks/>
            </p:cNvSpPr>
            <p:nvPr/>
          </p:nvSpPr>
          <p:spPr bwMode="auto">
            <a:xfrm>
              <a:off x="3611021" y="5216948"/>
              <a:ext cx="521803" cy="694556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92" y="58"/>
                </a:cxn>
                <a:cxn ang="0">
                  <a:pos x="0" y="0"/>
                </a:cxn>
              </a:cxnLst>
              <a:rect l="0" t="0" r="r" b="b"/>
              <a:pathLst>
                <a:path w="92" h="120">
                  <a:moveTo>
                    <a:pt x="0" y="120"/>
                  </a:moveTo>
                  <a:lnTo>
                    <a:pt x="92" y="5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1" name="Oval 63"/>
            <p:cNvSpPr>
              <a:spLocks noChangeArrowheads="1"/>
            </p:cNvSpPr>
            <p:nvPr/>
          </p:nvSpPr>
          <p:spPr bwMode="auto">
            <a:xfrm>
              <a:off x="4143474" y="5487907"/>
              <a:ext cx="149087" cy="158553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2" name="Rectangle 61"/>
            <p:cNvSpPr>
              <a:spLocks noChangeArrowheads="1"/>
            </p:cNvSpPr>
            <p:nvPr/>
          </p:nvSpPr>
          <p:spPr bwMode="auto">
            <a:xfrm>
              <a:off x="4632370" y="5412180"/>
              <a:ext cx="2991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libri" pitchFamily="34" charset="0"/>
                  <a:cs typeface="Arial" pitchFamily="34" charset="0"/>
                </a:rPr>
                <a:t>V</a:t>
              </a:r>
              <a:r>
                <a:rPr kumimoji="0" lang="en-US" sz="1600" b="0" i="0" u="none" strike="noStrike" cap="none" normalizeH="0" baseline="-30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libri" pitchFamily="34" charset="0"/>
                  <a:cs typeface="Arial" pitchFamily="34" charset="0"/>
                </a:rPr>
                <a:t>out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Rectangle 56"/>
            <p:cNvSpPr>
              <a:spLocks noChangeArrowheads="1"/>
            </p:cNvSpPr>
            <p:nvPr/>
          </p:nvSpPr>
          <p:spPr bwMode="auto">
            <a:xfrm>
              <a:off x="3781406" y="5909673"/>
              <a:ext cx="10740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Calibri" pitchFamily="34" charset="0"/>
                  <a:cs typeface="Arial" pitchFamily="34" charset="0"/>
                </a:rPr>
                <a:t>f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</a:endParaRPr>
            </a:p>
          </p:txBody>
        </p:sp>
        <p:sp>
          <p:nvSpPr>
            <p:cNvPr id="14" name="Rectangle 55"/>
            <p:cNvSpPr>
              <a:spLocks noChangeArrowheads="1"/>
            </p:cNvSpPr>
            <p:nvPr/>
          </p:nvSpPr>
          <p:spPr bwMode="auto">
            <a:xfrm>
              <a:off x="2970996" y="5412180"/>
              <a:ext cx="2212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libri" pitchFamily="34" charset="0"/>
                  <a:cs typeface="Arial" pitchFamily="34" charset="0"/>
                </a:rPr>
                <a:t>V</a:t>
              </a:r>
              <a:r>
                <a:rPr kumimoji="0" lang="en-US" sz="1600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libri" pitchFamily="34" charset="0"/>
                  <a:cs typeface="Arial" pitchFamily="34" charset="0"/>
                </a:rPr>
                <a:t>in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 flipV="1">
              <a:off x="3611021" y="5216948"/>
              <a:ext cx="1183" cy="6945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</p:grpSp>
      <p:sp>
        <p:nvSpPr>
          <p:cNvPr id="18" name="Line 36"/>
          <p:cNvSpPr>
            <a:spLocks noChangeShapeType="1"/>
          </p:cNvSpPr>
          <p:nvPr/>
        </p:nvSpPr>
        <p:spPr bwMode="auto">
          <a:xfrm>
            <a:off x="1264187" y="4714714"/>
            <a:ext cx="425962" cy="118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H="1">
            <a:off x="1258387" y="2268957"/>
            <a:ext cx="0" cy="245640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 flipH="1">
            <a:off x="1255305" y="2268957"/>
            <a:ext cx="30172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999010" y="3483061"/>
            <a:ext cx="263860" cy="118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 flipH="1">
            <a:off x="1331987" y="3002515"/>
            <a:ext cx="2880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1395641" y="3968096"/>
            <a:ext cx="287524" cy="118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 flipH="1">
            <a:off x="1788356" y="5243617"/>
            <a:ext cx="2839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 flipV="1">
            <a:off x="1670034" y="2055976"/>
            <a:ext cx="1183" cy="43187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1409724" y="3949307"/>
            <a:ext cx="107674" cy="2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Freeform 31"/>
          <p:cNvSpPr>
            <a:spLocks/>
          </p:cNvSpPr>
          <p:nvPr/>
        </p:nvSpPr>
        <p:spPr bwMode="auto">
          <a:xfrm>
            <a:off x="1785660" y="4229589"/>
            <a:ext cx="147600" cy="10140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1788400" y="3480605"/>
            <a:ext cx="144000" cy="10140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1678316" y="3757481"/>
            <a:ext cx="1183" cy="4330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1796639" y="2775379"/>
            <a:ext cx="288000" cy="720000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V="1">
            <a:off x="1678316" y="2775380"/>
            <a:ext cx="1183" cy="43187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1521481" y="2913818"/>
            <a:ext cx="149087" cy="15855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 flipV="1">
            <a:off x="1680682" y="4507231"/>
            <a:ext cx="0" cy="4330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6" name="Freeform 22"/>
          <p:cNvSpPr>
            <a:spLocks/>
          </p:cNvSpPr>
          <p:nvPr/>
        </p:nvSpPr>
        <p:spPr bwMode="auto">
          <a:xfrm>
            <a:off x="1799005" y="2053609"/>
            <a:ext cx="288000" cy="720000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 flipV="1">
            <a:off x="2086909" y="1823690"/>
            <a:ext cx="0" cy="22481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V="1">
            <a:off x="1967403" y="1694834"/>
            <a:ext cx="211798" cy="2839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" name="Oval 19"/>
          <p:cNvSpPr>
            <a:spLocks noChangeArrowheads="1"/>
          </p:cNvSpPr>
          <p:nvPr/>
        </p:nvSpPr>
        <p:spPr bwMode="auto">
          <a:xfrm>
            <a:off x="1513198" y="2194414"/>
            <a:ext cx="149087" cy="15855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45" name="Text Box 50"/>
          <p:cNvSpPr txBox="1">
            <a:spLocks noChangeArrowheads="1"/>
          </p:cNvSpPr>
          <p:nvPr/>
        </p:nvSpPr>
        <p:spPr bwMode="auto">
          <a:xfrm>
            <a:off x="1943005" y="6043513"/>
            <a:ext cx="2255520" cy="42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0350" tIns="0" rIns="6035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Tristate inverter symbol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426960" y="2969459"/>
            <a:ext cx="911840" cy="974651"/>
            <a:chOff x="2188060" y="2969459"/>
            <a:chExt cx="911840" cy="974651"/>
          </a:xfrm>
        </p:grpSpPr>
        <p:grpSp>
          <p:nvGrpSpPr>
            <p:cNvPr id="47" name="Group 46"/>
            <p:cNvGrpSpPr/>
            <p:nvPr/>
          </p:nvGrpSpPr>
          <p:grpSpPr>
            <a:xfrm>
              <a:off x="2192517" y="3503176"/>
              <a:ext cx="216000" cy="440934"/>
              <a:chOff x="0" y="-12592"/>
              <a:chExt cx="278130" cy="440934"/>
            </a:xfrm>
          </p:grpSpPr>
          <p:cxnSp>
            <p:nvCxnSpPr>
              <p:cNvPr id="56" name="Line 141"/>
              <p:cNvCxnSpPr/>
              <p:nvPr/>
            </p:nvCxnSpPr>
            <p:spPr bwMode="auto">
              <a:xfrm>
                <a:off x="50165" y="428342"/>
                <a:ext cx="1778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Line 142"/>
              <p:cNvCxnSpPr/>
              <p:nvPr/>
            </p:nvCxnSpPr>
            <p:spPr bwMode="auto">
              <a:xfrm flipV="1">
                <a:off x="138430" y="266417"/>
                <a:ext cx="635" cy="158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Line 143"/>
              <p:cNvCxnSpPr/>
              <p:nvPr/>
            </p:nvCxnSpPr>
            <p:spPr bwMode="auto">
              <a:xfrm flipH="1">
                <a:off x="0" y="195932"/>
                <a:ext cx="27813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Line 160"/>
              <p:cNvCxnSpPr/>
              <p:nvPr/>
            </p:nvCxnSpPr>
            <p:spPr bwMode="auto">
              <a:xfrm flipH="1">
                <a:off x="0" y="262607"/>
                <a:ext cx="27813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Line 140"/>
              <p:cNvCxnSpPr/>
              <p:nvPr/>
            </p:nvCxnSpPr>
            <p:spPr bwMode="auto">
              <a:xfrm>
                <a:off x="138430" y="-12592"/>
                <a:ext cx="635" cy="2019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8" name="Rectangle 47"/>
            <p:cNvSpPr/>
            <p:nvPr/>
          </p:nvSpPr>
          <p:spPr>
            <a:xfrm>
              <a:off x="2398946" y="3568259"/>
              <a:ext cx="628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err="1" smtClean="0">
                  <a:solidFill>
                    <a:srgbClr val="000000"/>
                  </a:solidFill>
                  <a:latin typeface="+mj-lt"/>
                  <a:ea typeface="Calibri" pitchFamily="34" charset="0"/>
                  <a:cs typeface="Arial" pitchFamily="34" charset="0"/>
                </a:rPr>
                <a:t>C</a:t>
              </a:r>
              <a:r>
                <a:rPr lang="en-US" i="1" baseline="-25000" dirty="0" err="1" smtClean="0">
                  <a:solidFill>
                    <a:srgbClr val="000000"/>
                  </a:solidFill>
                  <a:latin typeface="+mj-lt"/>
                  <a:ea typeface="Calibri" pitchFamily="34" charset="0"/>
                  <a:cs typeface="Arial" pitchFamily="34" charset="0"/>
                </a:rPr>
                <a:t>drain</a:t>
              </a:r>
              <a:endParaRPr lang="en-US" i="1" baseline="-25000" dirty="0">
                <a:latin typeface="+mj-lt"/>
              </a:endParaRPr>
            </a:p>
          </p:txBody>
        </p:sp>
        <p:cxnSp>
          <p:nvCxnSpPr>
            <p:cNvPr id="49" name="Line 141"/>
            <p:cNvCxnSpPr/>
            <p:nvPr/>
          </p:nvCxnSpPr>
          <p:spPr bwMode="auto">
            <a:xfrm rot="10800000" flipH="1">
              <a:off x="2200731" y="2969459"/>
              <a:ext cx="180000" cy="180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142"/>
            <p:cNvCxnSpPr/>
            <p:nvPr/>
          </p:nvCxnSpPr>
          <p:spPr bwMode="auto">
            <a:xfrm rot="10800000" flipV="1">
              <a:off x="2296060" y="3067304"/>
              <a:ext cx="493" cy="1581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143"/>
            <p:cNvCxnSpPr/>
            <p:nvPr/>
          </p:nvCxnSpPr>
          <p:spPr bwMode="auto">
            <a:xfrm rot="10800000" flipH="1">
              <a:off x="2188060" y="3295904"/>
              <a:ext cx="2160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160"/>
            <p:cNvCxnSpPr/>
            <p:nvPr/>
          </p:nvCxnSpPr>
          <p:spPr bwMode="auto">
            <a:xfrm rot="10800000" flipH="1">
              <a:off x="2188060" y="3229229"/>
              <a:ext cx="2160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140"/>
            <p:cNvCxnSpPr/>
            <p:nvPr/>
          </p:nvCxnSpPr>
          <p:spPr bwMode="auto">
            <a:xfrm rot="10800000">
              <a:off x="2296060" y="3302498"/>
              <a:ext cx="493" cy="2019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Rectangle 53"/>
            <p:cNvSpPr/>
            <p:nvPr/>
          </p:nvSpPr>
          <p:spPr>
            <a:xfrm>
              <a:off x="2354183" y="3071157"/>
              <a:ext cx="7457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+mj-lt"/>
                  <a:ea typeface="Calibri" pitchFamily="34" charset="0"/>
                  <a:cs typeface="Arial" pitchFamily="34" charset="0"/>
                </a:rPr>
                <a:t>2</a:t>
              </a:r>
              <a:r>
                <a:rPr lang="en-US" i="1" dirty="0" smtClean="0">
                  <a:solidFill>
                    <a:srgbClr val="000000"/>
                  </a:solidFill>
                  <a:latin typeface="+mj-lt"/>
                  <a:ea typeface="Calibri" pitchFamily="34" charset="0"/>
                  <a:cs typeface="Arial" pitchFamily="34" charset="0"/>
                </a:rPr>
                <a:t>C</a:t>
              </a:r>
              <a:r>
                <a:rPr lang="en-US" i="1" baseline="-25000" dirty="0" smtClean="0">
                  <a:solidFill>
                    <a:srgbClr val="000000"/>
                  </a:solidFill>
                  <a:ea typeface="Calibri" pitchFamily="34" charset="0"/>
                  <a:cs typeface="Arial" pitchFamily="34" charset="0"/>
                </a:rPr>
                <a:t>drain</a:t>
              </a:r>
              <a:endParaRPr lang="en-US" i="1" baseline="-25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15270" y="2267295"/>
            <a:ext cx="220184" cy="2883176"/>
            <a:chOff x="1315270" y="2267295"/>
            <a:chExt cx="220184" cy="2883176"/>
          </a:xfrm>
        </p:grpSpPr>
        <p:grpSp>
          <p:nvGrpSpPr>
            <p:cNvPr id="64" name="Group 63"/>
            <p:cNvGrpSpPr/>
            <p:nvPr/>
          </p:nvGrpSpPr>
          <p:grpSpPr>
            <a:xfrm>
              <a:off x="1315270" y="4709537"/>
              <a:ext cx="216000" cy="440934"/>
              <a:chOff x="0" y="-12592"/>
              <a:chExt cx="278130" cy="440934"/>
            </a:xfrm>
          </p:grpSpPr>
          <p:cxnSp>
            <p:nvCxnSpPr>
              <p:cNvPr id="73" name="Line 141"/>
              <p:cNvCxnSpPr/>
              <p:nvPr/>
            </p:nvCxnSpPr>
            <p:spPr bwMode="auto">
              <a:xfrm>
                <a:off x="50165" y="428342"/>
                <a:ext cx="1778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Line 142"/>
              <p:cNvCxnSpPr/>
              <p:nvPr/>
            </p:nvCxnSpPr>
            <p:spPr bwMode="auto">
              <a:xfrm flipV="1">
                <a:off x="138430" y="266417"/>
                <a:ext cx="635" cy="158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Line 143"/>
              <p:cNvCxnSpPr/>
              <p:nvPr/>
            </p:nvCxnSpPr>
            <p:spPr bwMode="auto">
              <a:xfrm flipH="1">
                <a:off x="0" y="195932"/>
                <a:ext cx="27813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Line 160"/>
              <p:cNvCxnSpPr/>
              <p:nvPr/>
            </p:nvCxnSpPr>
            <p:spPr bwMode="auto">
              <a:xfrm flipH="1">
                <a:off x="0" y="262607"/>
                <a:ext cx="27813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Line 140"/>
              <p:cNvCxnSpPr/>
              <p:nvPr/>
            </p:nvCxnSpPr>
            <p:spPr bwMode="auto">
              <a:xfrm>
                <a:off x="138430" y="-12592"/>
                <a:ext cx="635" cy="2019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5" name="Group 64"/>
            <p:cNvGrpSpPr/>
            <p:nvPr/>
          </p:nvGrpSpPr>
          <p:grpSpPr>
            <a:xfrm>
              <a:off x="1319454" y="2267295"/>
              <a:ext cx="216000" cy="425304"/>
              <a:chOff x="1319454" y="2267295"/>
              <a:chExt cx="216000" cy="425304"/>
            </a:xfrm>
          </p:grpSpPr>
          <p:cxnSp>
            <p:nvCxnSpPr>
              <p:cNvPr id="68" name="Line 141"/>
              <p:cNvCxnSpPr/>
              <p:nvPr/>
            </p:nvCxnSpPr>
            <p:spPr bwMode="auto">
              <a:xfrm>
                <a:off x="1358413" y="2692599"/>
                <a:ext cx="13808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Line 142"/>
              <p:cNvCxnSpPr/>
              <p:nvPr/>
            </p:nvCxnSpPr>
            <p:spPr bwMode="auto">
              <a:xfrm flipV="1">
                <a:off x="1426961" y="2530674"/>
                <a:ext cx="493" cy="158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Line 143"/>
              <p:cNvCxnSpPr/>
              <p:nvPr/>
            </p:nvCxnSpPr>
            <p:spPr bwMode="auto">
              <a:xfrm flipH="1">
                <a:off x="1319454" y="2468004"/>
                <a:ext cx="2160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Line 160"/>
              <p:cNvCxnSpPr/>
              <p:nvPr/>
            </p:nvCxnSpPr>
            <p:spPr bwMode="auto">
              <a:xfrm flipH="1">
                <a:off x="1319454" y="2534679"/>
                <a:ext cx="2160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Line 140"/>
              <p:cNvCxnSpPr/>
              <p:nvPr/>
            </p:nvCxnSpPr>
            <p:spPr bwMode="auto">
              <a:xfrm>
                <a:off x="1426961" y="2267295"/>
                <a:ext cx="493" cy="2019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80" name="Rectangle 45"/>
          <p:cNvSpPr>
            <a:spLocks noChangeArrowheads="1"/>
          </p:cNvSpPr>
          <p:nvPr/>
        </p:nvSpPr>
        <p:spPr bwMode="auto">
          <a:xfrm>
            <a:off x="3816000" y="1823470"/>
            <a:ext cx="485888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Say that we want input capacitance to be same as for the inverter! Then path resistances become 2R!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But parasitic delay and logical effort are the same!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Independent of gate sizing!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" name="Down Arrow 80"/>
          <p:cNvSpPr/>
          <p:nvPr/>
        </p:nvSpPr>
        <p:spPr>
          <a:xfrm>
            <a:off x="2160000" y="3829642"/>
            <a:ext cx="272265" cy="1075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400" dirty="0" smtClean="0"/>
              <a:t>2R</a:t>
            </a:r>
            <a:endParaRPr lang="sv-SE" sz="1400" dirty="0"/>
          </a:p>
        </p:txBody>
      </p:sp>
      <p:sp>
        <p:nvSpPr>
          <p:cNvPr id="82" name="Down Arrow 81"/>
          <p:cNvSpPr/>
          <p:nvPr/>
        </p:nvSpPr>
        <p:spPr>
          <a:xfrm rot="10800000">
            <a:off x="2160000" y="2124826"/>
            <a:ext cx="272265" cy="1075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v-SE" sz="1400" dirty="0" smtClean="0"/>
              <a:t>2R</a:t>
            </a:r>
            <a:endParaRPr lang="sv-SE" sz="1400" dirty="0"/>
          </a:p>
        </p:txBody>
      </p:sp>
      <p:sp>
        <p:nvSpPr>
          <p:cNvPr id="85" name="Rectangle 45"/>
          <p:cNvSpPr>
            <a:spLocks noChangeArrowheads="1"/>
          </p:cNvSpPr>
          <p:nvPr/>
        </p:nvSpPr>
        <p:spPr bwMode="auto">
          <a:xfrm>
            <a:off x="1691680" y="4236944"/>
            <a:ext cx="464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669371" y="2996952"/>
            <a:ext cx="5058457" cy="1666908"/>
            <a:chOff x="3307866" y="3456000"/>
            <a:chExt cx="5058457" cy="1666908"/>
          </a:xfrm>
        </p:grpSpPr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3307866" y="3709779"/>
              <a:ext cx="317087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" name="Rectangle 29"/>
            <p:cNvSpPr>
              <a:spLocks noChangeArrowheads="1"/>
            </p:cNvSpPr>
            <p:nvPr/>
          </p:nvSpPr>
          <p:spPr bwMode="auto">
            <a:xfrm>
              <a:off x="7888196" y="3731551"/>
              <a:ext cx="478127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OUT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7888196" y="4797152"/>
              <a:ext cx="319584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3689970" y="4285827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3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7004688" y="4369929"/>
              <a:ext cx="470637" cy="110625"/>
              <a:chOff x="2403454" y="2753789"/>
              <a:chExt cx="644161" cy="84110"/>
            </a:xfrm>
          </p:grpSpPr>
          <p:sp>
            <p:nvSpPr>
              <p:cNvPr id="118" name="Line 8"/>
              <p:cNvSpPr>
                <a:spLocks noChangeShapeType="1"/>
              </p:cNvSpPr>
              <p:nvPr/>
            </p:nvSpPr>
            <p:spPr bwMode="auto">
              <a:xfrm>
                <a:off x="2403454" y="275378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7"/>
              <p:cNvSpPr>
                <a:spLocks noChangeShapeType="1"/>
              </p:cNvSpPr>
              <p:nvPr/>
            </p:nvSpPr>
            <p:spPr bwMode="auto">
              <a:xfrm>
                <a:off x="2403454" y="283789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3" name="Line 6"/>
            <p:cNvSpPr>
              <a:spLocks noChangeShapeType="1"/>
            </p:cNvSpPr>
            <p:nvPr/>
          </p:nvSpPr>
          <p:spPr bwMode="auto">
            <a:xfrm flipH="1">
              <a:off x="7239679" y="3902689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6"/>
            <p:cNvSpPr>
              <a:spLocks noChangeShapeType="1"/>
            </p:cNvSpPr>
            <p:nvPr/>
          </p:nvSpPr>
          <p:spPr bwMode="auto">
            <a:xfrm flipH="1">
              <a:off x="7239675" y="448982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3994815" y="4369074"/>
              <a:ext cx="470637" cy="110625"/>
              <a:chOff x="2403454" y="2753789"/>
              <a:chExt cx="644161" cy="84110"/>
            </a:xfrm>
          </p:grpSpPr>
          <p:sp>
            <p:nvSpPr>
              <p:cNvPr id="116" name="Line 8"/>
              <p:cNvSpPr>
                <a:spLocks noChangeShapeType="1"/>
              </p:cNvSpPr>
              <p:nvPr/>
            </p:nvSpPr>
            <p:spPr bwMode="auto">
              <a:xfrm>
                <a:off x="2403454" y="275378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7"/>
              <p:cNvSpPr>
                <a:spLocks noChangeShapeType="1"/>
              </p:cNvSpPr>
              <p:nvPr/>
            </p:nvSpPr>
            <p:spPr bwMode="auto">
              <a:xfrm>
                <a:off x="2403454" y="283789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6" name="Line 6"/>
            <p:cNvSpPr>
              <a:spLocks noChangeShapeType="1"/>
            </p:cNvSpPr>
            <p:nvPr/>
          </p:nvSpPr>
          <p:spPr bwMode="auto">
            <a:xfrm flipH="1">
              <a:off x="4229806" y="390184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6"/>
            <p:cNvSpPr>
              <a:spLocks noChangeShapeType="1"/>
            </p:cNvSpPr>
            <p:nvPr/>
          </p:nvSpPr>
          <p:spPr bwMode="auto">
            <a:xfrm flipH="1">
              <a:off x="4229802" y="4488977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1"/>
            <p:cNvSpPr>
              <a:spLocks noChangeShapeType="1"/>
            </p:cNvSpPr>
            <p:nvPr/>
          </p:nvSpPr>
          <p:spPr bwMode="auto">
            <a:xfrm flipV="1">
              <a:off x="3677079" y="4947730"/>
              <a:ext cx="41147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35"/>
            <p:cNvSpPr>
              <a:spLocks noChangeShapeType="1"/>
            </p:cNvSpPr>
            <p:nvPr/>
          </p:nvSpPr>
          <p:spPr bwMode="auto">
            <a:xfrm flipV="1">
              <a:off x="6097011" y="3899491"/>
              <a:ext cx="169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43"/>
            <p:cNvSpPr>
              <a:spLocks noChangeShapeType="1"/>
            </p:cNvSpPr>
            <p:nvPr/>
          </p:nvSpPr>
          <p:spPr bwMode="auto">
            <a:xfrm flipH="1">
              <a:off x="5844959" y="4005064"/>
              <a:ext cx="0" cy="936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307866" y="4797152"/>
              <a:ext cx="319584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" name="Line 31"/>
            <p:cNvSpPr>
              <a:spLocks noChangeShapeType="1"/>
            </p:cNvSpPr>
            <p:nvPr/>
          </p:nvSpPr>
          <p:spPr bwMode="auto">
            <a:xfrm flipV="1">
              <a:off x="3677079" y="3895819"/>
              <a:ext cx="72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16"/>
            <p:cNvSpPr>
              <a:spLocks noChangeShapeType="1"/>
            </p:cNvSpPr>
            <p:nvPr/>
          </p:nvSpPr>
          <p:spPr bwMode="auto">
            <a:xfrm flipH="1">
              <a:off x="5771904" y="3895819"/>
              <a:ext cx="325108" cy="1693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4" name="Line 15"/>
            <p:cNvSpPr>
              <a:spLocks noChangeAspect="1" noChangeShapeType="1"/>
            </p:cNvSpPr>
            <p:nvPr/>
          </p:nvSpPr>
          <p:spPr bwMode="auto">
            <a:xfrm>
              <a:off x="5868000" y="3852000"/>
              <a:ext cx="180000" cy="2437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7555856" y="4285827"/>
              <a:ext cx="651924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3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drain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6254756" y="3456000"/>
              <a:ext cx="765516" cy="551491"/>
              <a:chOff x="6254756" y="3456000"/>
              <a:chExt cx="765516" cy="551491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6385513" y="3791491"/>
                <a:ext cx="504000" cy="21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36000" rtlCol="0" anchor="ctr"/>
              <a:lstStyle/>
              <a:p>
                <a:pPr algn="ctr"/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9"/>
              <p:cNvSpPr>
                <a:spLocks noChangeArrowheads="1"/>
              </p:cNvSpPr>
              <p:nvPr/>
            </p:nvSpPr>
            <p:spPr bwMode="auto">
              <a:xfrm rot="10800000" flipV="1">
                <a:off x="6254756" y="3456000"/>
                <a:ext cx="765516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2</a:t>
                </a: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R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755455" y="3883543"/>
              <a:ext cx="1040673" cy="1058322"/>
              <a:chOff x="4841782" y="3883543"/>
              <a:chExt cx="1040673" cy="1058322"/>
            </a:xfrm>
          </p:grpSpPr>
          <p:sp>
            <p:nvSpPr>
              <p:cNvPr id="108" name="Line 43"/>
              <p:cNvSpPr>
                <a:spLocks noChangeShapeType="1"/>
              </p:cNvSpPr>
              <p:nvPr/>
            </p:nvSpPr>
            <p:spPr bwMode="auto">
              <a:xfrm flipH="1">
                <a:off x="5342455" y="3892369"/>
                <a:ext cx="0" cy="4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Line 35"/>
              <p:cNvSpPr>
                <a:spLocks noChangeShapeType="1"/>
              </p:cNvSpPr>
              <p:nvPr/>
            </p:nvSpPr>
            <p:spPr bwMode="auto">
              <a:xfrm flipH="1">
                <a:off x="5342455" y="4473865"/>
                <a:ext cx="0" cy="4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32"/>
              <p:cNvSpPr>
                <a:spLocks noChangeShapeType="1"/>
              </p:cNvSpPr>
              <p:nvPr/>
            </p:nvSpPr>
            <p:spPr bwMode="auto">
              <a:xfrm flipH="1">
                <a:off x="5342455" y="3883543"/>
                <a:ext cx="54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16"/>
              <p:cNvSpPr>
                <a:spLocks noChangeShapeType="1"/>
              </p:cNvSpPr>
              <p:nvPr/>
            </p:nvSpPr>
            <p:spPr bwMode="auto">
              <a:xfrm flipH="1">
                <a:off x="5043837" y="4366945"/>
                <a:ext cx="597236" cy="117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15"/>
              <p:cNvSpPr>
                <a:spLocks noChangeShapeType="1"/>
              </p:cNvSpPr>
              <p:nvPr/>
            </p:nvSpPr>
            <p:spPr bwMode="auto">
              <a:xfrm flipH="1">
                <a:off x="5193146" y="4472331"/>
                <a:ext cx="2986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27"/>
              <p:cNvSpPr>
                <a:spLocks noChangeArrowheads="1"/>
              </p:cNvSpPr>
              <p:nvPr/>
            </p:nvSpPr>
            <p:spPr bwMode="auto">
              <a:xfrm rot="10800000" flipV="1">
                <a:off x="4841782" y="4304128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120" name="Text Box 50"/>
          <p:cNvSpPr txBox="1">
            <a:spLocks noChangeArrowheads="1"/>
          </p:cNvSpPr>
          <p:nvPr/>
        </p:nvSpPr>
        <p:spPr bwMode="auto">
          <a:xfrm>
            <a:off x="3852000" y="4709009"/>
            <a:ext cx="4795800" cy="81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60350" tIns="0" rIns="6035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While inverter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RC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-product is 3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RC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, tristate inverter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RC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-product is 6</a:t>
            </a:r>
            <a:r>
              <a:rPr lang="en-US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RC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, i.e. twice that of the inverter!</a:t>
            </a:r>
          </a:p>
          <a:p>
            <a:pPr lvl="0" fontAlgn="base">
              <a:spcBef>
                <a:spcPts val="12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Because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2" name="Rectangle 45"/>
          <p:cNvSpPr>
            <a:spLocks noChangeArrowheads="1"/>
          </p:cNvSpPr>
          <p:nvPr/>
        </p:nvSpPr>
        <p:spPr bwMode="auto">
          <a:xfrm>
            <a:off x="1911031" y="2168968"/>
            <a:ext cx="1506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3" name="Rectangle 45"/>
          <p:cNvSpPr>
            <a:spLocks noChangeArrowheads="1"/>
          </p:cNvSpPr>
          <p:nvPr/>
        </p:nvSpPr>
        <p:spPr bwMode="auto">
          <a:xfrm>
            <a:off x="1911031" y="2886470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2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4" name="Rectangle 45"/>
          <p:cNvSpPr>
            <a:spLocks noChangeArrowheads="1"/>
          </p:cNvSpPr>
          <p:nvPr/>
        </p:nvSpPr>
        <p:spPr bwMode="auto">
          <a:xfrm>
            <a:off x="1907704" y="3860469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" pitchFamily="34" charset="0"/>
              </a:rPr>
              <a:t>1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5" name="Rectangle 45"/>
          <p:cNvSpPr>
            <a:spLocks noChangeArrowheads="1"/>
          </p:cNvSpPr>
          <p:nvPr/>
        </p:nvSpPr>
        <p:spPr bwMode="auto">
          <a:xfrm>
            <a:off x="1861603" y="4570489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1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837722" y="2326064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2</a:t>
            </a: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C</a:t>
            </a:r>
            <a:endParaRPr lang="en-US" i="1" baseline="-25000" dirty="0"/>
          </a:p>
        </p:txBody>
      </p:sp>
      <p:sp>
        <p:nvSpPr>
          <p:cNvPr id="127" name="Rectangle 126"/>
          <p:cNvSpPr/>
          <p:nvPr/>
        </p:nvSpPr>
        <p:spPr>
          <a:xfrm>
            <a:off x="899592" y="4859868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C</a:t>
            </a:r>
            <a:endParaRPr lang="en-US" i="1" baseline="-25000" dirty="0"/>
          </a:p>
        </p:txBody>
      </p:sp>
      <p:sp>
        <p:nvSpPr>
          <p:cNvPr id="128" name="Line 24"/>
          <p:cNvSpPr>
            <a:spLocks noChangeShapeType="1"/>
          </p:cNvSpPr>
          <p:nvPr/>
        </p:nvSpPr>
        <p:spPr bwMode="auto">
          <a:xfrm>
            <a:off x="1936303" y="3491300"/>
            <a:ext cx="1074401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j-lt"/>
            </a:endParaRPr>
          </a:p>
        </p:txBody>
      </p:sp>
      <p:sp>
        <p:nvSpPr>
          <p:cNvPr id="129" name="Rectangle 45"/>
          <p:cNvSpPr>
            <a:spLocks noChangeArrowheads="1"/>
          </p:cNvSpPr>
          <p:nvPr/>
        </p:nvSpPr>
        <p:spPr bwMode="auto">
          <a:xfrm>
            <a:off x="3048680" y="3360596"/>
            <a:ext cx="299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V</a:t>
            </a:r>
            <a:r>
              <a:rPr kumimoji="0" lang="en-US" sz="1600" b="0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out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218258"/>
              </p:ext>
            </p:extLst>
          </p:nvPr>
        </p:nvGraphicFramePr>
        <p:xfrm>
          <a:off x="4786313" y="5229225"/>
          <a:ext cx="39925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Equation" r:id="rId3" imgW="2590560" imgH="393480" progId="Equation.DSMT4">
                  <p:embed/>
                </p:oleObj>
              </mc:Choice>
              <mc:Fallback>
                <p:oleObj name="Equation" r:id="rId3" imgW="2590560" imgH="393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5229225"/>
                        <a:ext cx="39925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Rectangle 129"/>
          <p:cNvSpPr/>
          <p:nvPr/>
        </p:nvSpPr>
        <p:spPr>
          <a:xfrm>
            <a:off x="1291034" y="1324701"/>
            <a:ext cx="745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Make all MOSFETs at original widths to keep input capacitances @ 3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v-SE" dirty="0"/>
          </a:p>
        </p:txBody>
      </p:sp>
      <p:sp>
        <p:nvSpPr>
          <p:cNvPr id="131" name="Rectangle 40"/>
          <p:cNvSpPr>
            <a:spLocks noChangeArrowheads="1"/>
          </p:cNvSpPr>
          <p:nvPr/>
        </p:nvSpPr>
        <p:spPr bwMode="auto">
          <a:xfrm>
            <a:off x="1403648" y="2852936"/>
            <a:ext cx="216024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_</a:t>
            </a:r>
          </a:p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7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Example 2: 2+2 AND-OR-invert (AOI22)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43</a:t>
            </a:fld>
            <a:endParaRPr lang="sv-SE"/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1492227" y="2786957"/>
            <a:ext cx="9360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" name="Line 48"/>
          <p:cNvSpPr>
            <a:spLocks noChangeShapeType="1"/>
          </p:cNvSpPr>
          <p:nvPr/>
        </p:nvSpPr>
        <p:spPr bwMode="auto">
          <a:xfrm>
            <a:off x="1493310" y="1990341"/>
            <a:ext cx="936000" cy="12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 flipV="1">
            <a:off x="2040941" y="1682537"/>
            <a:ext cx="0" cy="30086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 flipV="1">
            <a:off x="1907704" y="1628800"/>
            <a:ext cx="226864" cy="14981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960145" y="3159579"/>
            <a:ext cx="301723" cy="118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" name="Rectangle 45"/>
          <p:cNvSpPr>
            <a:spLocks noChangeArrowheads="1"/>
          </p:cNvSpPr>
          <p:nvPr/>
        </p:nvSpPr>
        <p:spPr bwMode="auto">
          <a:xfrm>
            <a:off x="3300686" y="3547150"/>
            <a:ext cx="1250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Line 37"/>
          <p:cNvSpPr>
            <a:spLocks noChangeShapeType="1"/>
          </p:cNvSpPr>
          <p:nvPr/>
        </p:nvSpPr>
        <p:spPr bwMode="auto">
          <a:xfrm>
            <a:off x="2450032" y="5372033"/>
            <a:ext cx="283975" cy="118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H="1">
            <a:off x="2835906" y="4874100"/>
            <a:ext cx="4259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 flipH="1" flipV="1">
            <a:off x="2851146" y="2215359"/>
            <a:ext cx="1183" cy="43187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2960145" y="2428340"/>
            <a:ext cx="30172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" name="Freeform 31"/>
          <p:cNvSpPr>
            <a:spLocks/>
          </p:cNvSpPr>
          <p:nvPr/>
        </p:nvSpPr>
        <p:spPr bwMode="auto">
          <a:xfrm flipH="1">
            <a:off x="2579783" y="4358004"/>
            <a:ext cx="141987" cy="10140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" name="Freeform 30"/>
          <p:cNvSpPr>
            <a:spLocks/>
          </p:cNvSpPr>
          <p:nvPr/>
        </p:nvSpPr>
        <p:spPr bwMode="auto">
          <a:xfrm flipH="1">
            <a:off x="2583737" y="3639992"/>
            <a:ext cx="141987" cy="10140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H="1" flipV="1">
            <a:off x="2842863" y="3916868"/>
            <a:ext cx="0" cy="4330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2437370" y="2934762"/>
            <a:ext cx="288000" cy="720000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H="1" flipV="1">
            <a:off x="2842863" y="2934763"/>
            <a:ext cx="0" cy="43187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 flipH="1">
            <a:off x="2844175" y="3073201"/>
            <a:ext cx="149087" cy="15855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 flipV="1">
            <a:off x="2840496" y="4666618"/>
            <a:ext cx="0" cy="4330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 flipH="1">
            <a:off x="2437370" y="2212992"/>
            <a:ext cx="288000" cy="720000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 flipV="1">
            <a:off x="2437370" y="1983073"/>
            <a:ext cx="0" cy="22481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 flipH="1">
            <a:off x="2860078" y="2353797"/>
            <a:ext cx="149087" cy="15855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 flipH="1">
            <a:off x="2835906" y="4142320"/>
            <a:ext cx="4259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657779" y="4874101"/>
            <a:ext cx="432000" cy="118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>
            <a:off x="657779" y="2428344"/>
            <a:ext cx="3600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 flipH="1">
            <a:off x="1198424" y="5372033"/>
            <a:ext cx="283975" cy="118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 flipV="1">
            <a:off x="1080102" y="2215363"/>
            <a:ext cx="1183" cy="43187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4" name="Freeform 31"/>
          <p:cNvSpPr>
            <a:spLocks/>
          </p:cNvSpPr>
          <p:nvPr/>
        </p:nvSpPr>
        <p:spPr bwMode="auto">
          <a:xfrm>
            <a:off x="1195728" y="4358004"/>
            <a:ext cx="147600" cy="10140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5" name="Freeform 30"/>
          <p:cNvSpPr>
            <a:spLocks/>
          </p:cNvSpPr>
          <p:nvPr/>
        </p:nvSpPr>
        <p:spPr bwMode="auto">
          <a:xfrm>
            <a:off x="1198468" y="3639992"/>
            <a:ext cx="144000" cy="10140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1088384" y="3916868"/>
            <a:ext cx="1183" cy="4330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1206707" y="2934766"/>
            <a:ext cx="288000" cy="720000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8" name="Line 27"/>
          <p:cNvSpPr>
            <a:spLocks noChangeShapeType="1"/>
          </p:cNvSpPr>
          <p:nvPr/>
        </p:nvSpPr>
        <p:spPr bwMode="auto">
          <a:xfrm flipV="1">
            <a:off x="1088384" y="2934767"/>
            <a:ext cx="1183" cy="43187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1346371" y="3650687"/>
            <a:ext cx="1855269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V="1">
            <a:off x="1090751" y="4666618"/>
            <a:ext cx="1183" cy="4330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2" name="Freeform 22"/>
          <p:cNvSpPr>
            <a:spLocks/>
          </p:cNvSpPr>
          <p:nvPr/>
        </p:nvSpPr>
        <p:spPr bwMode="auto">
          <a:xfrm>
            <a:off x="1209073" y="2212996"/>
            <a:ext cx="288000" cy="720000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923266" y="2353801"/>
            <a:ext cx="149087" cy="15855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4" name="Line 21"/>
          <p:cNvSpPr>
            <a:spLocks noChangeShapeType="1"/>
          </p:cNvSpPr>
          <p:nvPr/>
        </p:nvSpPr>
        <p:spPr bwMode="auto">
          <a:xfrm flipH="1" flipV="1">
            <a:off x="1492227" y="1987189"/>
            <a:ext cx="0" cy="22481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60" name="Group 59"/>
          <p:cNvGrpSpPr/>
          <p:nvPr/>
        </p:nvGrpSpPr>
        <p:grpSpPr>
          <a:xfrm>
            <a:off x="3313592" y="2313445"/>
            <a:ext cx="126638" cy="2691185"/>
            <a:chOff x="3887050" y="2167107"/>
            <a:chExt cx="126638" cy="2691185"/>
          </a:xfrm>
        </p:grpSpPr>
        <p:sp>
          <p:nvSpPr>
            <p:cNvPr id="61" name="Rectangle 50"/>
            <p:cNvSpPr>
              <a:spLocks noChangeArrowheads="1"/>
            </p:cNvSpPr>
            <p:nvPr/>
          </p:nvSpPr>
          <p:spPr bwMode="auto">
            <a:xfrm>
              <a:off x="3887050" y="2882504"/>
              <a:ext cx="1122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600" dirty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29"/>
            <p:cNvSpPr>
              <a:spLocks noChangeArrowheads="1"/>
            </p:cNvSpPr>
            <p:nvPr/>
          </p:nvSpPr>
          <p:spPr bwMode="auto">
            <a:xfrm>
              <a:off x="3887050" y="4612071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600" dirty="0">
                  <a:solidFill>
                    <a:srgbClr val="000000"/>
                  </a:solidFill>
                  <a:latin typeface="Calibri" pitchFamily="34" charset="0"/>
                </a:rPr>
                <a:t>C</a:t>
              </a:r>
              <a:endPara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Rectangle 28"/>
            <p:cNvSpPr>
              <a:spLocks noChangeArrowheads="1"/>
            </p:cNvSpPr>
            <p:nvPr/>
          </p:nvSpPr>
          <p:spPr bwMode="auto">
            <a:xfrm>
              <a:off x="3887050" y="3859599"/>
              <a:ext cx="1266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600" dirty="0">
                  <a:solidFill>
                    <a:srgbClr val="000000"/>
                  </a:solidFill>
                  <a:latin typeface="Calibri" pitchFamily="34" charset="0"/>
                </a:rPr>
                <a:t>D</a:t>
              </a:r>
              <a:endPara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3887050" y="2167107"/>
              <a:ext cx="1266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600" dirty="0">
                  <a:solidFill>
                    <a:srgbClr val="000000"/>
                  </a:solidFill>
                  <a:latin typeface="Calibri" pitchFamily="34" charset="0"/>
                </a:rPr>
                <a:t>D</a:t>
              </a:r>
              <a:endPara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669371" y="2996952"/>
            <a:ext cx="5058457" cy="1666908"/>
            <a:chOff x="3307866" y="3456000"/>
            <a:chExt cx="5058457" cy="1666908"/>
          </a:xfrm>
        </p:grpSpPr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3307866" y="3709779"/>
              <a:ext cx="317087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" name="Rectangle 29"/>
            <p:cNvSpPr>
              <a:spLocks noChangeArrowheads="1"/>
            </p:cNvSpPr>
            <p:nvPr/>
          </p:nvSpPr>
          <p:spPr bwMode="auto">
            <a:xfrm>
              <a:off x="7888196" y="3731551"/>
              <a:ext cx="478127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OUT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7888196" y="4797152"/>
              <a:ext cx="319584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3634431" y="4285827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6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004688" y="4369929"/>
              <a:ext cx="470637" cy="110625"/>
              <a:chOff x="2403454" y="2753789"/>
              <a:chExt cx="644161" cy="84110"/>
            </a:xfrm>
          </p:grpSpPr>
          <p:sp>
            <p:nvSpPr>
              <p:cNvPr id="98" name="Line 8"/>
              <p:cNvSpPr>
                <a:spLocks noChangeShapeType="1"/>
              </p:cNvSpPr>
              <p:nvPr/>
            </p:nvSpPr>
            <p:spPr bwMode="auto">
              <a:xfrm>
                <a:off x="2403454" y="275378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7"/>
              <p:cNvSpPr>
                <a:spLocks noChangeShapeType="1"/>
              </p:cNvSpPr>
              <p:nvPr/>
            </p:nvSpPr>
            <p:spPr bwMode="auto">
              <a:xfrm>
                <a:off x="2403454" y="283789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" name="Line 6"/>
            <p:cNvSpPr>
              <a:spLocks noChangeShapeType="1"/>
            </p:cNvSpPr>
            <p:nvPr/>
          </p:nvSpPr>
          <p:spPr bwMode="auto">
            <a:xfrm flipH="1">
              <a:off x="7239679" y="3902689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H="1">
              <a:off x="7239675" y="448982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994815" y="4369074"/>
              <a:ext cx="470637" cy="110625"/>
              <a:chOff x="2403454" y="2753789"/>
              <a:chExt cx="644161" cy="84110"/>
            </a:xfrm>
          </p:grpSpPr>
          <p:sp>
            <p:nvSpPr>
              <p:cNvPr id="96" name="Line 8"/>
              <p:cNvSpPr>
                <a:spLocks noChangeShapeType="1"/>
              </p:cNvSpPr>
              <p:nvPr/>
            </p:nvSpPr>
            <p:spPr bwMode="auto">
              <a:xfrm>
                <a:off x="2403454" y="275378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7"/>
              <p:cNvSpPr>
                <a:spLocks noChangeShapeType="1"/>
              </p:cNvSpPr>
              <p:nvPr/>
            </p:nvSpPr>
            <p:spPr bwMode="auto">
              <a:xfrm>
                <a:off x="2403454" y="2837899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Line 6"/>
            <p:cNvSpPr>
              <a:spLocks noChangeShapeType="1"/>
            </p:cNvSpPr>
            <p:nvPr/>
          </p:nvSpPr>
          <p:spPr bwMode="auto">
            <a:xfrm flipH="1">
              <a:off x="4229806" y="3901843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6"/>
            <p:cNvSpPr>
              <a:spLocks noChangeShapeType="1"/>
            </p:cNvSpPr>
            <p:nvPr/>
          </p:nvSpPr>
          <p:spPr bwMode="auto">
            <a:xfrm flipH="1">
              <a:off x="4229802" y="4488977"/>
              <a:ext cx="0" cy="457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31"/>
            <p:cNvSpPr>
              <a:spLocks noChangeShapeType="1"/>
            </p:cNvSpPr>
            <p:nvPr/>
          </p:nvSpPr>
          <p:spPr bwMode="auto">
            <a:xfrm flipV="1">
              <a:off x="3677079" y="4947730"/>
              <a:ext cx="41147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 flipV="1">
              <a:off x="6097011" y="3899491"/>
              <a:ext cx="169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43"/>
            <p:cNvSpPr>
              <a:spLocks noChangeShapeType="1"/>
            </p:cNvSpPr>
            <p:nvPr/>
          </p:nvSpPr>
          <p:spPr bwMode="auto">
            <a:xfrm flipH="1">
              <a:off x="5844959" y="4005064"/>
              <a:ext cx="0" cy="936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Rectangle 27"/>
            <p:cNvSpPr>
              <a:spLocks noChangeArrowheads="1"/>
            </p:cNvSpPr>
            <p:nvPr/>
          </p:nvSpPr>
          <p:spPr bwMode="auto">
            <a:xfrm>
              <a:off x="3307866" y="4797152"/>
              <a:ext cx="319584" cy="32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 flipV="1">
              <a:off x="3677079" y="3895819"/>
              <a:ext cx="72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6"/>
            <p:cNvSpPr>
              <a:spLocks noChangeShapeType="1"/>
            </p:cNvSpPr>
            <p:nvPr/>
          </p:nvSpPr>
          <p:spPr bwMode="auto">
            <a:xfrm flipH="1">
              <a:off x="5771904" y="3895819"/>
              <a:ext cx="325108" cy="1693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4" name="Line 15"/>
            <p:cNvSpPr>
              <a:spLocks noChangeAspect="1" noChangeShapeType="1"/>
            </p:cNvSpPr>
            <p:nvPr/>
          </p:nvSpPr>
          <p:spPr bwMode="auto">
            <a:xfrm>
              <a:off x="5868000" y="3852000"/>
              <a:ext cx="180000" cy="2437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7555855" y="4285827"/>
              <a:ext cx="810467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12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drain</a:t>
              </a:r>
              <a:endParaRPr lang="en-US" i="1" dirty="0"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6254756" y="3456000"/>
              <a:ext cx="765516" cy="551491"/>
              <a:chOff x="6254756" y="3456000"/>
              <a:chExt cx="765516" cy="551491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6385513" y="3791491"/>
                <a:ext cx="504000" cy="21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36000" rtlCol="0" anchor="ctr"/>
              <a:lstStyle/>
              <a:p>
                <a:pPr algn="ctr"/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"/>
              <p:cNvSpPr>
                <a:spLocks noChangeArrowheads="1"/>
              </p:cNvSpPr>
              <p:nvPr/>
            </p:nvSpPr>
            <p:spPr bwMode="auto">
              <a:xfrm rot="10800000" flipV="1">
                <a:off x="6254756" y="3456000"/>
                <a:ext cx="765516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R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755455" y="3883543"/>
              <a:ext cx="1040673" cy="1058322"/>
              <a:chOff x="4841782" y="3883543"/>
              <a:chExt cx="1040673" cy="1058322"/>
            </a:xfrm>
          </p:grpSpPr>
          <p:sp>
            <p:nvSpPr>
              <p:cNvPr id="88" name="Line 43"/>
              <p:cNvSpPr>
                <a:spLocks noChangeShapeType="1"/>
              </p:cNvSpPr>
              <p:nvPr/>
            </p:nvSpPr>
            <p:spPr bwMode="auto">
              <a:xfrm flipH="1">
                <a:off x="5342455" y="3892369"/>
                <a:ext cx="0" cy="4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Line 35"/>
              <p:cNvSpPr>
                <a:spLocks noChangeShapeType="1"/>
              </p:cNvSpPr>
              <p:nvPr/>
            </p:nvSpPr>
            <p:spPr bwMode="auto">
              <a:xfrm flipH="1">
                <a:off x="5342455" y="4473865"/>
                <a:ext cx="0" cy="4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32"/>
              <p:cNvSpPr>
                <a:spLocks noChangeShapeType="1"/>
              </p:cNvSpPr>
              <p:nvPr/>
            </p:nvSpPr>
            <p:spPr bwMode="auto">
              <a:xfrm flipH="1">
                <a:off x="5342455" y="3883543"/>
                <a:ext cx="54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16"/>
              <p:cNvSpPr>
                <a:spLocks noChangeShapeType="1"/>
              </p:cNvSpPr>
              <p:nvPr/>
            </p:nvSpPr>
            <p:spPr bwMode="auto">
              <a:xfrm flipH="1">
                <a:off x="5043837" y="4366945"/>
                <a:ext cx="597236" cy="117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15"/>
              <p:cNvSpPr>
                <a:spLocks noChangeShapeType="1"/>
              </p:cNvSpPr>
              <p:nvPr/>
            </p:nvSpPr>
            <p:spPr bwMode="auto">
              <a:xfrm flipH="1">
                <a:off x="5193146" y="4472331"/>
                <a:ext cx="2986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27"/>
              <p:cNvSpPr>
                <a:spLocks noChangeArrowheads="1"/>
              </p:cNvSpPr>
              <p:nvPr/>
            </p:nvSpPr>
            <p:spPr bwMode="auto">
              <a:xfrm rot="10800000" flipV="1">
                <a:off x="4841782" y="4304128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259632" y="2284213"/>
            <a:ext cx="1296144" cy="2780044"/>
            <a:chOff x="1259632" y="2124826"/>
            <a:chExt cx="1296144" cy="2780044"/>
          </a:xfrm>
        </p:grpSpPr>
        <p:grpSp>
          <p:nvGrpSpPr>
            <p:cNvPr id="29" name="Group 28"/>
            <p:cNvGrpSpPr/>
            <p:nvPr/>
          </p:nvGrpSpPr>
          <p:grpSpPr>
            <a:xfrm>
              <a:off x="1259632" y="2140371"/>
              <a:ext cx="123491" cy="2705456"/>
              <a:chOff x="7326169" y="-14762"/>
              <a:chExt cx="123491" cy="2705456"/>
            </a:xfrm>
          </p:grpSpPr>
          <p:sp>
            <p:nvSpPr>
              <p:cNvPr id="30" name="Rectangle 45"/>
              <p:cNvSpPr>
                <a:spLocks noChangeArrowheads="1"/>
              </p:cNvSpPr>
              <p:nvPr/>
            </p:nvSpPr>
            <p:spPr bwMode="auto">
              <a:xfrm>
                <a:off x="7326169" y="-14762"/>
                <a:ext cx="11381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Arial" pitchFamily="34" charset="0"/>
                  </a:rPr>
                  <a:t>4</a:t>
                </a:r>
                <a:endParaRPr kumimoji="0" lang="en-US" sz="16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" name="Rectangle 45"/>
              <p:cNvSpPr>
                <a:spLocks noChangeArrowheads="1"/>
              </p:cNvSpPr>
              <p:nvPr/>
            </p:nvSpPr>
            <p:spPr bwMode="auto">
              <a:xfrm>
                <a:off x="7335846" y="723034"/>
                <a:ext cx="11381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Arial" pitchFamily="34" charset="0"/>
                  </a:rPr>
                  <a:t>4</a:t>
                </a:r>
                <a:endParaRPr kumimoji="0" lang="en-US" sz="16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2" name="Rectangle 45"/>
              <p:cNvSpPr>
                <a:spLocks noChangeArrowheads="1"/>
              </p:cNvSpPr>
              <p:nvPr/>
            </p:nvSpPr>
            <p:spPr bwMode="auto">
              <a:xfrm>
                <a:off x="7329923" y="1705274"/>
                <a:ext cx="11381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33" name="Rectangle 45"/>
              <p:cNvSpPr>
                <a:spLocks noChangeArrowheads="1"/>
              </p:cNvSpPr>
              <p:nvPr/>
            </p:nvSpPr>
            <p:spPr bwMode="auto">
              <a:xfrm>
                <a:off x="7331483" y="2444473"/>
                <a:ext cx="11381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2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835696" y="2124826"/>
              <a:ext cx="272265" cy="2780044"/>
              <a:chOff x="1869755" y="2124826"/>
              <a:chExt cx="272265" cy="2780044"/>
            </a:xfrm>
          </p:grpSpPr>
          <p:sp>
            <p:nvSpPr>
              <p:cNvPr id="65" name="Down Arrow 64"/>
              <p:cNvSpPr/>
              <p:nvPr/>
            </p:nvSpPr>
            <p:spPr>
              <a:xfrm>
                <a:off x="1869755" y="3829642"/>
                <a:ext cx="272265" cy="10752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sv-SE" sz="1400" dirty="0" smtClean="0"/>
                  <a:t>R</a:t>
                </a:r>
                <a:endParaRPr lang="sv-SE" sz="1400" dirty="0"/>
              </a:p>
            </p:txBody>
          </p:sp>
          <p:sp>
            <p:nvSpPr>
              <p:cNvPr id="66" name="Down Arrow 65"/>
              <p:cNvSpPr/>
              <p:nvPr/>
            </p:nvSpPr>
            <p:spPr>
              <a:xfrm rot="10800000">
                <a:off x="1869755" y="2124826"/>
                <a:ext cx="272265" cy="10752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sv-SE" sz="1400" dirty="0" smtClean="0"/>
                  <a:t>R</a:t>
                </a:r>
                <a:endParaRPr lang="sv-SE" sz="1400" dirty="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2432285" y="2140371"/>
              <a:ext cx="123491" cy="2705456"/>
              <a:chOff x="7326169" y="-14762"/>
              <a:chExt cx="123491" cy="2705456"/>
            </a:xfrm>
          </p:grpSpPr>
          <p:sp>
            <p:nvSpPr>
              <p:cNvPr id="101" name="Rectangle 45"/>
              <p:cNvSpPr>
                <a:spLocks noChangeArrowheads="1"/>
              </p:cNvSpPr>
              <p:nvPr/>
            </p:nvSpPr>
            <p:spPr bwMode="auto">
              <a:xfrm>
                <a:off x="7326169" y="-14762"/>
                <a:ext cx="11381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102" name="Rectangle 45"/>
              <p:cNvSpPr>
                <a:spLocks noChangeArrowheads="1"/>
              </p:cNvSpPr>
              <p:nvPr/>
            </p:nvSpPr>
            <p:spPr bwMode="auto">
              <a:xfrm>
                <a:off x="7335846" y="723034"/>
                <a:ext cx="11381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103" name="Rectangle 45"/>
              <p:cNvSpPr>
                <a:spLocks noChangeArrowheads="1"/>
              </p:cNvSpPr>
              <p:nvPr/>
            </p:nvSpPr>
            <p:spPr bwMode="auto">
              <a:xfrm>
                <a:off x="7329923" y="1705274"/>
                <a:ext cx="11381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104" name="Rectangle 45"/>
              <p:cNvSpPr>
                <a:spLocks noChangeArrowheads="1"/>
              </p:cNvSpPr>
              <p:nvPr/>
            </p:nvSpPr>
            <p:spPr bwMode="auto">
              <a:xfrm>
                <a:off x="7331483" y="2444473"/>
                <a:ext cx="11381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2</a:t>
                </a:r>
              </a:p>
            </p:txBody>
          </p:sp>
        </p:grpSp>
      </p:grpSp>
      <p:sp>
        <p:nvSpPr>
          <p:cNvPr id="105" name="Rectangle 104"/>
          <p:cNvSpPr/>
          <p:nvPr/>
        </p:nvSpPr>
        <p:spPr>
          <a:xfrm>
            <a:off x="1291034" y="1324701"/>
            <a:ext cx="701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Make all MOSFETs twice as wide to cut effective resistance in half! </a:t>
            </a:r>
            <a:endParaRPr lang="sv-SE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3779912" y="1988840"/>
            <a:ext cx="5148577" cy="1024018"/>
            <a:chOff x="3859217" y="5483145"/>
            <a:chExt cx="5148577" cy="1024018"/>
          </a:xfrm>
        </p:grpSpPr>
        <p:sp>
          <p:nvSpPr>
            <p:cNvPr id="107" name="Rectangle 106"/>
            <p:cNvSpPr/>
            <p:nvPr/>
          </p:nvSpPr>
          <p:spPr>
            <a:xfrm>
              <a:off x="3859217" y="5483145"/>
              <a:ext cx="51485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ea typeface="Calibri" pitchFamily="34" charset="0"/>
                  <a:cs typeface="Arial" pitchFamily="34" charset="0"/>
                </a:rPr>
                <a:t>This gate also has logical effort, </a:t>
              </a:r>
              <a:r>
                <a:rPr lang="en-US" i="1" dirty="0" smtClean="0">
                  <a:solidFill>
                    <a:srgbClr val="000000"/>
                  </a:solidFill>
                  <a:ea typeface="Calibri" pitchFamily="34" charset="0"/>
                  <a:cs typeface="Arial" pitchFamily="34" charset="0"/>
                </a:rPr>
                <a:t>g=</a:t>
              </a:r>
              <a:r>
                <a:rPr lang="en-US" dirty="0" smtClean="0">
                  <a:solidFill>
                    <a:srgbClr val="000000"/>
                  </a:solidFill>
                  <a:ea typeface="Calibri" pitchFamily="34" charset="0"/>
                  <a:cs typeface="Arial" pitchFamily="34" charset="0"/>
                </a:rPr>
                <a:t>2 for all inputs A-D</a:t>
              </a:r>
              <a:endParaRPr lang="sv-SE" dirty="0"/>
            </a:p>
          </p:txBody>
        </p:sp>
        <p:graphicFrame>
          <p:nvGraphicFramePr>
            <p:cNvPr id="108" name="Object 10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73054992"/>
                </p:ext>
              </p:extLst>
            </p:nvPr>
          </p:nvGraphicFramePr>
          <p:xfrm>
            <a:off x="5183189" y="5839222"/>
            <a:ext cx="2269132" cy="667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4" name="Equation" r:id="rId3" imgW="1422360" imgH="419040" progId="Equation.DSMT4">
                    <p:embed/>
                  </p:oleObj>
                </mc:Choice>
                <mc:Fallback>
                  <p:oleObj name="Equation" r:id="rId3" imgW="1422360" imgH="41904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3189" y="5839222"/>
                          <a:ext cx="2269132" cy="6679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" name="Group 108"/>
          <p:cNvGrpSpPr/>
          <p:nvPr/>
        </p:nvGrpSpPr>
        <p:grpSpPr>
          <a:xfrm>
            <a:off x="3131840" y="4941168"/>
            <a:ext cx="5628720" cy="1224136"/>
            <a:chOff x="3292942" y="5361599"/>
            <a:chExt cx="5628720" cy="1224136"/>
          </a:xfrm>
        </p:grpSpPr>
        <p:sp>
          <p:nvSpPr>
            <p:cNvPr id="110" name="Rectangle 109"/>
            <p:cNvSpPr/>
            <p:nvPr/>
          </p:nvSpPr>
          <p:spPr>
            <a:xfrm>
              <a:off x="3292942" y="5361599"/>
              <a:ext cx="56287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ea typeface="Calibri" pitchFamily="34" charset="0"/>
                  <a:cs typeface="Arial" pitchFamily="34" charset="0"/>
                </a:rPr>
                <a:t>Its parasitic </a:t>
              </a:r>
              <a:r>
                <a:rPr lang="en-US" i="1" dirty="0" smtClean="0">
                  <a:solidFill>
                    <a:srgbClr val="000000"/>
                  </a:solidFill>
                  <a:ea typeface="Calibri" pitchFamily="34" charset="0"/>
                  <a:cs typeface="Arial" pitchFamily="34" charset="0"/>
                </a:rPr>
                <a:t>RC</a:t>
              </a:r>
              <a:r>
                <a:rPr lang="en-US" dirty="0" smtClean="0">
                  <a:solidFill>
                    <a:srgbClr val="000000"/>
                  </a:solidFill>
                  <a:ea typeface="Calibri" pitchFamily="34" charset="0"/>
                  <a:cs typeface="Arial" pitchFamily="34" charset="0"/>
                </a:rPr>
                <a:t>-product </a:t>
              </a:r>
              <a:r>
                <a:rPr lang="en-US" i="1" dirty="0" smtClean="0">
                  <a:solidFill>
                    <a:srgbClr val="000000"/>
                  </a:solidFill>
                  <a:ea typeface="Calibri" pitchFamily="34" charset="0"/>
                  <a:cs typeface="Arial" pitchFamily="34" charset="0"/>
                </a:rPr>
                <a:t>p, the parasitic delay,</a:t>
              </a:r>
              <a:r>
                <a:rPr lang="en-US" dirty="0" smtClean="0">
                  <a:solidFill>
                    <a:srgbClr val="000000"/>
                  </a:solidFill>
                  <a:ea typeface="Calibri" pitchFamily="34" charset="0"/>
                  <a:cs typeface="Arial" pitchFamily="34" charset="0"/>
                </a:rPr>
                <a:t> is defined as </a:t>
              </a:r>
              <a:endParaRPr lang="sv-SE" i="1" dirty="0"/>
            </a:p>
          </p:txBody>
        </p:sp>
        <p:graphicFrame>
          <p:nvGraphicFramePr>
            <p:cNvPr id="111" name="Object 1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53555278"/>
                </p:ext>
              </p:extLst>
            </p:nvPr>
          </p:nvGraphicFramePr>
          <p:xfrm>
            <a:off x="3623441" y="5844919"/>
            <a:ext cx="4926086" cy="740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5" name="Equation" r:id="rId5" imgW="3035160" imgH="469800" progId="Equation.DSMT4">
                    <p:embed/>
                  </p:oleObj>
                </mc:Choice>
                <mc:Fallback>
                  <p:oleObj name="Equation" r:id="rId5" imgW="3035160" imgH="46980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3441" y="5844919"/>
                          <a:ext cx="4926086" cy="740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467544" y="2305154"/>
            <a:ext cx="133050" cy="2699422"/>
            <a:chOff x="531142" y="2145767"/>
            <a:chExt cx="133050" cy="2699422"/>
          </a:xfrm>
        </p:grpSpPr>
        <p:sp>
          <p:nvSpPr>
            <p:cNvPr id="57" name="Rectangle 43"/>
            <p:cNvSpPr>
              <a:spLocks noChangeArrowheads="1"/>
            </p:cNvSpPr>
            <p:nvPr/>
          </p:nvSpPr>
          <p:spPr bwMode="auto">
            <a:xfrm>
              <a:off x="545570" y="4598968"/>
              <a:ext cx="1122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B</a:t>
              </a: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548776" y="2145767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600" dirty="0">
                  <a:solidFill>
                    <a:srgbClr val="000000"/>
                  </a:solidFill>
                </a:rPr>
                <a:t>C</a:t>
              </a:r>
              <a:endPara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6" name="Rectangle 50"/>
            <p:cNvSpPr>
              <a:spLocks noChangeArrowheads="1"/>
            </p:cNvSpPr>
            <p:nvPr/>
          </p:nvSpPr>
          <p:spPr bwMode="auto">
            <a:xfrm>
              <a:off x="545570" y="2852936"/>
              <a:ext cx="11862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600" dirty="0">
                  <a:solidFill>
                    <a:srgbClr val="000000"/>
                  </a:solidFill>
                </a:rPr>
                <a:t>A</a:t>
              </a:r>
              <a:endPara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7" name="Rectangle 28"/>
            <p:cNvSpPr>
              <a:spLocks noChangeArrowheads="1"/>
            </p:cNvSpPr>
            <p:nvPr/>
          </p:nvSpPr>
          <p:spPr bwMode="auto">
            <a:xfrm>
              <a:off x="531142" y="3830031"/>
              <a:ext cx="11862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600" dirty="0">
                  <a:solidFill>
                    <a:srgbClr val="000000"/>
                  </a:solidFill>
                </a:rPr>
                <a:t>A</a:t>
              </a:r>
              <a:endPara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0" name="Line 39"/>
          <p:cNvSpPr>
            <a:spLocks noChangeShapeType="1"/>
          </p:cNvSpPr>
          <p:nvPr/>
        </p:nvSpPr>
        <p:spPr bwMode="auto">
          <a:xfrm flipH="1">
            <a:off x="657779" y="3161902"/>
            <a:ext cx="3600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V="1">
            <a:off x="657779" y="4128664"/>
            <a:ext cx="4320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931549" y="3073205"/>
            <a:ext cx="149087" cy="15855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132" name="Group 131"/>
          <p:cNvGrpSpPr/>
          <p:nvPr/>
        </p:nvGrpSpPr>
        <p:grpSpPr>
          <a:xfrm>
            <a:off x="251520" y="3012323"/>
            <a:ext cx="897680" cy="1623871"/>
            <a:chOff x="251520" y="2852936"/>
            <a:chExt cx="897680" cy="1623871"/>
          </a:xfrm>
        </p:grpSpPr>
        <p:grpSp>
          <p:nvGrpSpPr>
            <p:cNvPr id="129" name="Group 128"/>
            <p:cNvGrpSpPr/>
            <p:nvPr/>
          </p:nvGrpSpPr>
          <p:grpSpPr>
            <a:xfrm>
              <a:off x="251520" y="2852936"/>
              <a:ext cx="677207" cy="1565224"/>
              <a:chOff x="251520" y="2852936"/>
              <a:chExt cx="677207" cy="1565224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310831" y="2852936"/>
                <a:ext cx="275336" cy="13766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712727" y="3977226"/>
                <a:ext cx="216000" cy="440934"/>
                <a:chOff x="712727" y="3977226"/>
                <a:chExt cx="216000" cy="440934"/>
              </a:xfrm>
              <a:solidFill>
                <a:schemeClr val="bg1"/>
              </a:solidFill>
            </p:grpSpPr>
            <p:cxnSp>
              <p:nvCxnSpPr>
                <p:cNvPr id="112" name="Line 141"/>
                <p:cNvCxnSpPr/>
                <p:nvPr/>
              </p:nvCxnSpPr>
              <p:spPr bwMode="auto">
                <a:xfrm>
                  <a:off x="751686" y="4418160"/>
                  <a:ext cx="138082" cy="0"/>
                </a:xfrm>
                <a:prstGeom prst="line">
                  <a:avLst/>
                </a:prstGeom>
                <a:grp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cxnSp>
              <p:nvCxnSpPr>
                <p:cNvPr id="113" name="Line 142"/>
                <p:cNvCxnSpPr/>
                <p:nvPr/>
              </p:nvCxnSpPr>
              <p:spPr bwMode="auto">
                <a:xfrm flipV="1">
                  <a:off x="820234" y="4256235"/>
                  <a:ext cx="493" cy="158115"/>
                </a:xfrm>
                <a:prstGeom prst="line">
                  <a:avLst/>
                </a:prstGeom>
                <a:grp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cxnSp>
              <p:nvCxnSpPr>
                <p:cNvPr id="114" name="Line 143"/>
                <p:cNvCxnSpPr/>
                <p:nvPr/>
              </p:nvCxnSpPr>
              <p:spPr bwMode="auto">
                <a:xfrm flipH="1">
                  <a:off x="712727" y="4185750"/>
                  <a:ext cx="216000" cy="0"/>
                </a:xfrm>
                <a:prstGeom prst="line">
                  <a:avLst/>
                </a:prstGeom>
                <a:grp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cxnSp>
              <p:nvCxnSpPr>
                <p:cNvPr id="115" name="Line 160"/>
                <p:cNvCxnSpPr/>
                <p:nvPr/>
              </p:nvCxnSpPr>
              <p:spPr bwMode="auto">
                <a:xfrm flipH="1">
                  <a:off x="712727" y="4252425"/>
                  <a:ext cx="216000" cy="0"/>
                </a:xfrm>
                <a:prstGeom prst="line">
                  <a:avLst/>
                </a:prstGeom>
                <a:grp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cxnSp>
              <p:nvCxnSpPr>
                <p:cNvPr id="116" name="Line 140"/>
                <p:cNvCxnSpPr/>
                <p:nvPr/>
              </p:nvCxnSpPr>
              <p:spPr bwMode="auto">
                <a:xfrm>
                  <a:off x="820234" y="3977226"/>
                  <a:ext cx="493" cy="201930"/>
                </a:xfrm>
                <a:prstGeom prst="line">
                  <a:avLst/>
                </a:prstGeom>
                <a:grp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712727" y="2996952"/>
                <a:ext cx="216000" cy="440934"/>
                <a:chOff x="865127" y="4129626"/>
                <a:chExt cx="216000" cy="440934"/>
              </a:xfrm>
              <a:solidFill>
                <a:schemeClr val="bg1"/>
              </a:solidFill>
            </p:grpSpPr>
            <p:cxnSp>
              <p:nvCxnSpPr>
                <p:cNvPr id="118" name="Line 141"/>
                <p:cNvCxnSpPr/>
                <p:nvPr/>
              </p:nvCxnSpPr>
              <p:spPr bwMode="auto">
                <a:xfrm>
                  <a:off x="904086" y="4570560"/>
                  <a:ext cx="138082" cy="0"/>
                </a:xfrm>
                <a:prstGeom prst="line">
                  <a:avLst/>
                </a:prstGeom>
                <a:grp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cxnSp>
              <p:nvCxnSpPr>
                <p:cNvPr id="119" name="Line 142"/>
                <p:cNvCxnSpPr/>
                <p:nvPr/>
              </p:nvCxnSpPr>
              <p:spPr bwMode="auto">
                <a:xfrm flipV="1">
                  <a:off x="972634" y="4408635"/>
                  <a:ext cx="493" cy="158115"/>
                </a:xfrm>
                <a:prstGeom prst="line">
                  <a:avLst/>
                </a:prstGeom>
                <a:grp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cxnSp>
              <p:nvCxnSpPr>
                <p:cNvPr id="120" name="Line 143"/>
                <p:cNvCxnSpPr/>
                <p:nvPr/>
              </p:nvCxnSpPr>
              <p:spPr bwMode="auto">
                <a:xfrm flipH="1">
                  <a:off x="865127" y="4338150"/>
                  <a:ext cx="216000" cy="0"/>
                </a:xfrm>
                <a:prstGeom prst="line">
                  <a:avLst/>
                </a:prstGeom>
                <a:grp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cxnSp>
              <p:nvCxnSpPr>
                <p:cNvPr id="121" name="Line 160"/>
                <p:cNvCxnSpPr/>
                <p:nvPr/>
              </p:nvCxnSpPr>
              <p:spPr bwMode="auto">
                <a:xfrm flipH="1">
                  <a:off x="865127" y="4404825"/>
                  <a:ext cx="216000" cy="0"/>
                </a:xfrm>
                <a:prstGeom prst="line">
                  <a:avLst/>
                </a:prstGeom>
                <a:grp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cxnSp>
              <p:nvCxnSpPr>
                <p:cNvPr id="122" name="Line 140"/>
                <p:cNvCxnSpPr/>
                <p:nvPr/>
              </p:nvCxnSpPr>
              <p:spPr bwMode="auto">
                <a:xfrm>
                  <a:off x="972634" y="4129626"/>
                  <a:ext cx="493" cy="201930"/>
                </a:xfrm>
                <a:prstGeom prst="line">
                  <a:avLst/>
                </a:prstGeom>
                <a:grp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</p:grpSp>
          <p:sp>
            <p:nvSpPr>
              <p:cNvPr id="123" name="Line 24"/>
              <p:cNvSpPr>
                <a:spLocks noChangeShapeType="1"/>
              </p:cNvSpPr>
              <p:nvPr/>
            </p:nvSpPr>
            <p:spPr bwMode="auto">
              <a:xfrm>
                <a:off x="657780" y="3000191"/>
                <a:ext cx="0" cy="982741"/>
              </a:xfrm>
              <a:prstGeom prst="lin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cxnSp>
            <p:nvCxnSpPr>
              <p:cNvPr id="124" name="Line 160"/>
              <p:cNvCxnSpPr/>
              <p:nvPr/>
            </p:nvCxnSpPr>
            <p:spPr bwMode="auto">
              <a:xfrm flipH="1">
                <a:off x="441780" y="3521461"/>
                <a:ext cx="216000" cy="0"/>
              </a:xfrm>
              <a:prstGeom prst="line">
                <a:avLst/>
              </a:prstGeom>
              <a:solidFill>
                <a:schemeClr val="bg1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xtLst/>
            </p:spPr>
          </p:cxnSp>
          <p:sp>
            <p:nvSpPr>
              <p:cNvPr id="125" name="Rectangle 16"/>
              <p:cNvSpPr>
                <a:spLocks noChangeArrowheads="1"/>
              </p:cNvSpPr>
              <p:nvPr/>
            </p:nvSpPr>
            <p:spPr bwMode="auto">
              <a:xfrm>
                <a:off x="251520" y="3398803"/>
                <a:ext cx="118622" cy="2462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sv-SE" sz="1600" dirty="0">
                    <a:solidFill>
                      <a:srgbClr val="000000"/>
                    </a:solidFill>
                    <a:latin typeface="Calibri" pitchFamily="34" charset="0"/>
                  </a:rPr>
                  <a:t>A</a:t>
                </a:r>
                <a:endParaRPr kumimoji="0" lang="sv-S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30" name="Rectangle 43"/>
            <p:cNvSpPr>
              <a:spLocks noChangeArrowheads="1"/>
            </p:cNvSpPr>
            <p:nvPr/>
          </p:nvSpPr>
          <p:spPr bwMode="auto">
            <a:xfrm>
              <a:off x="936000" y="4230586"/>
              <a:ext cx="2132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2</a:t>
              </a:r>
              <a:r>
                <a:rPr kumimoji="0" lang="sv-SE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C</a:t>
              </a:r>
            </a:p>
          </p:txBody>
        </p:sp>
        <p:sp>
          <p:nvSpPr>
            <p:cNvPr id="131" name="Rectangle 43"/>
            <p:cNvSpPr>
              <a:spLocks noChangeArrowheads="1"/>
            </p:cNvSpPr>
            <p:nvPr/>
          </p:nvSpPr>
          <p:spPr bwMode="auto">
            <a:xfrm>
              <a:off x="936000" y="3269613"/>
              <a:ext cx="2132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4</a:t>
              </a:r>
              <a:r>
                <a:rPr kumimoji="0" lang="sv-SE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C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323528" y="5661248"/>
            <a:ext cx="3073162" cy="1069087"/>
            <a:chOff x="323528" y="5661248"/>
            <a:chExt cx="3073162" cy="1069087"/>
          </a:xfrm>
        </p:grpSpPr>
        <p:grpSp>
          <p:nvGrpSpPr>
            <p:cNvPr id="134" name="Group 133"/>
            <p:cNvGrpSpPr/>
            <p:nvPr/>
          </p:nvGrpSpPr>
          <p:grpSpPr>
            <a:xfrm>
              <a:off x="323528" y="5661248"/>
              <a:ext cx="3073162" cy="1041142"/>
              <a:chOff x="4716016" y="2767437"/>
              <a:chExt cx="3073162" cy="1041142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 flipH="1">
                <a:off x="5220072" y="3147014"/>
                <a:ext cx="176892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Rectangle 135"/>
              <p:cNvSpPr/>
              <p:nvPr/>
            </p:nvSpPr>
            <p:spPr>
              <a:xfrm>
                <a:off x="4716016" y="2962348"/>
                <a:ext cx="57815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dirty="0" smtClean="0"/>
                  <a:t>V</a:t>
                </a:r>
                <a:r>
                  <a:rPr lang="sv-SE" baseline="-25000" dirty="0" smtClean="0"/>
                  <a:t>IN</a:t>
                </a:r>
                <a:endParaRPr lang="sv-SE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061006" y="2962348"/>
                <a:ext cx="6073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dirty="0" smtClean="0"/>
                  <a:t>V</a:t>
                </a:r>
                <a:r>
                  <a:rPr lang="sv-SE" baseline="-25000" dirty="0" smtClean="0"/>
                  <a:t>OUT</a:t>
                </a:r>
                <a:endParaRPr lang="sv-SE" dirty="0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8" name="Group 137"/>
              <p:cNvGrpSpPr/>
              <p:nvPr/>
            </p:nvGrpSpPr>
            <p:grpSpPr>
              <a:xfrm>
                <a:off x="5896704" y="2873338"/>
                <a:ext cx="558279" cy="547353"/>
                <a:chOff x="7278474" y="4449275"/>
                <a:chExt cx="1022555" cy="932766"/>
              </a:xfrm>
              <a:solidFill>
                <a:schemeClr val="bg1"/>
              </a:solidFill>
            </p:grpSpPr>
            <p:sp>
              <p:nvSpPr>
                <p:cNvPr id="155" name="Isosceles Triangle 154"/>
                <p:cNvSpPr/>
                <p:nvPr/>
              </p:nvSpPr>
              <p:spPr>
                <a:xfrm rot="5400000">
                  <a:off x="7213501" y="4514248"/>
                  <a:ext cx="932766" cy="802819"/>
                </a:xfrm>
                <a:prstGeom prst="triangl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8089943" y="4810114"/>
                  <a:ext cx="211086" cy="21108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39" name="Rectangle 138"/>
              <p:cNvSpPr/>
              <p:nvPr/>
            </p:nvSpPr>
            <p:spPr>
              <a:xfrm>
                <a:off x="5776871" y="2959421"/>
                <a:ext cx="57815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dirty="0" smtClean="0"/>
                  <a:t>1</a:t>
                </a:r>
                <a:endParaRPr lang="sv-SE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9"/>
              <p:cNvSpPr>
                <a:spLocks noChangeArrowheads="1"/>
              </p:cNvSpPr>
              <p:nvPr/>
            </p:nvSpPr>
            <p:spPr bwMode="auto">
              <a:xfrm rot="10800000" flipV="1">
                <a:off x="5796136" y="2767437"/>
                <a:ext cx="810047" cy="373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R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6584431" y="3140968"/>
                <a:ext cx="291825" cy="648000"/>
                <a:chOff x="6550760" y="3140968"/>
                <a:chExt cx="291825" cy="648000"/>
              </a:xfrm>
            </p:grpSpPr>
            <p:sp>
              <p:nvSpPr>
                <p:cNvPr id="150" name="Line 8"/>
                <p:cNvSpPr>
                  <a:spLocks noChangeShapeType="1"/>
                </p:cNvSpPr>
                <p:nvPr/>
              </p:nvSpPr>
              <p:spPr bwMode="auto">
                <a:xfrm>
                  <a:off x="6550760" y="3430690"/>
                  <a:ext cx="29182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Line 7"/>
                <p:cNvSpPr>
                  <a:spLocks noChangeShapeType="1"/>
                </p:cNvSpPr>
                <p:nvPr/>
              </p:nvSpPr>
              <p:spPr bwMode="auto">
                <a:xfrm>
                  <a:off x="6550760" y="3499285"/>
                  <a:ext cx="29182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6696469" y="3140968"/>
                  <a:ext cx="0" cy="28393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6696467" y="3505033"/>
                  <a:ext cx="0" cy="28393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Line 7"/>
                <p:cNvSpPr>
                  <a:spLocks noChangeShapeType="1"/>
                </p:cNvSpPr>
                <p:nvPr/>
              </p:nvSpPr>
              <p:spPr bwMode="auto">
                <a:xfrm>
                  <a:off x="6642672" y="3788968"/>
                  <a:ext cx="108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5401428" y="3160579"/>
                <a:ext cx="291825" cy="648000"/>
                <a:chOff x="6550760" y="3140968"/>
                <a:chExt cx="291825" cy="648000"/>
              </a:xfrm>
            </p:grpSpPr>
            <p:sp>
              <p:nvSpPr>
                <p:cNvPr id="145" name="Line 8"/>
                <p:cNvSpPr>
                  <a:spLocks noChangeShapeType="1"/>
                </p:cNvSpPr>
                <p:nvPr/>
              </p:nvSpPr>
              <p:spPr bwMode="auto">
                <a:xfrm>
                  <a:off x="6550760" y="3430690"/>
                  <a:ext cx="29182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Line 7"/>
                <p:cNvSpPr>
                  <a:spLocks noChangeShapeType="1"/>
                </p:cNvSpPr>
                <p:nvPr/>
              </p:nvSpPr>
              <p:spPr bwMode="auto">
                <a:xfrm>
                  <a:off x="6550760" y="3499285"/>
                  <a:ext cx="29182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6696469" y="3140968"/>
                  <a:ext cx="0" cy="28393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6696467" y="3505033"/>
                  <a:ext cx="0" cy="28393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Line 7"/>
                <p:cNvSpPr>
                  <a:spLocks noChangeShapeType="1"/>
                </p:cNvSpPr>
                <p:nvPr/>
              </p:nvSpPr>
              <p:spPr bwMode="auto">
                <a:xfrm>
                  <a:off x="6642672" y="3788968"/>
                  <a:ext cx="108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3" name="Rectangle 142"/>
              <p:cNvSpPr/>
              <p:nvPr/>
            </p:nvSpPr>
            <p:spPr>
              <a:xfrm>
                <a:off x="5050267" y="3284984"/>
                <a:ext cx="4578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 smtClean="0"/>
                  <a:t>3</a:t>
                </a:r>
                <a:r>
                  <a:rPr lang="sv-SE" i="1" dirty="0" smtClean="0"/>
                  <a:t>C</a:t>
                </a:r>
                <a:endParaRPr lang="sv-SE" i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907166" y="3320367"/>
                <a:ext cx="8820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 smtClean="0"/>
                  <a:t>3</a:t>
                </a:r>
                <a:r>
                  <a:rPr lang="sv-SE" i="1" dirty="0" smtClean="0"/>
                  <a:t>C</a:t>
                </a:r>
                <a:r>
                  <a:rPr lang="sv-SE" i="1" baseline="-25000" dirty="0" smtClean="0"/>
                  <a:t>drain</a:t>
                </a:r>
                <a:endParaRPr lang="sv-SE" i="1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0" name="Rectangle 179"/>
            <p:cNvSpPr/>
            <p:nvPr/>
          </p:nvSpPr>
          <p:spPr>
            <a:xfrm>
              <a:off x="1259632" y="6453336"/>
              <a:ext cx="9756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ea typeface="Calibri" pitchFamily="34" charset="0"/>
                  <a:cs typeface="Arial" pitchFamily="34" charset="0"/>
                </a:rPr>
                <a:t>Unit inverter</a:t>
              </a:r>
              <a:endParaRPr lang="sv-SE" sz="120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31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44</a:t>
            </a:fld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E</a:t>
            </a:r>
            <a:r>
              <a:rPr lang="sv-SE" dirty="0" err="1" smtClean="0"/>
              <a:t>xercise</a:t>
            </a:r>
            <a:r>
              <a:rPr lang="sv-SE" dirty="0" smtClean="0"/>
              <a:t>: </a:t>
            </a:r>
            <a:br>
              <a:rPr lang="sv-SE" dirty="0" smtClean="0"/>
            </a:br>
            <a:r>
              <a:rPr lang="sv-SE" dirty="0" err="1" smtClean="0"/>
              <a:t>Calculate</a:t>
            </a:r>
            <a:r>
              <a:rPr lang="sv-SE" dirty="0" smtClean="0"/>
              <a:t> NAND2, NOR2 logical efforts</a:t>
            </a:r>
            <a:endParaRPr lang="sv-SE" dirty="0"/>
          </a:p>
        </p:txBody>
      </p:sp>
      <p:grpSp>
        <p:nvGrpSpPr>
          <p:cNvPr id="9" name="Group 8"/>
          <p:cNvGrpSpPr/>
          <p:nvPr/>
        </p:nvGrpSpPr>
        <p:grpSpPr>
          <a:xfrm flipH="1">
            <a:off x="1490042" y="1958340"/>
            <a:ext cx="2651760" cy="3123915"/>
            <a:chOff x="3634740" y="1767840"/>
            <a:chExt cx="2651760" cy="3123915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076825" y="3705225"/>
              <a:ext cx="12096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086350" y="4381500"/>
              <a:ext cx="12001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Line 2"/>
            <p:cNvSpPr>
              <a:spLocks noChangeShapeType="1"/>
            </p:cNvSpPr>
            <p:nvPr/>
          </p:nvSpPr>
          <p:spPr bwMode="auto">
            <a:xfrm flipV="1">
              <a:off x="4828621" y="1907728"/>
              <a:ext cx="0" cy="3047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"/>
            <p:cNvSpPr>
              <a:spLocks noChangeShapeType="1"/>
            </p:cNvSpPr>
            <p:nvPr/>
          </p:nvSpPr>
          <p:spPr bwMode="auto">
            <a:xfrm>
              <a:off x="3634740" y="3276155"/>
              <a:ext cx="17716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"/>
            <p:cNvSpPr>
              <a:spLocks noChangeShapeType="1"/>
            </p:cNvSpPr>
            <p:nvPr/>
          </p:nvSpPr>
          <p:spPr bwMode="auto">
            <a:xfrm>
              <a:off x="4203700" y="2214343"/>
              <a:ext cx="12098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flipH="1">
              <a:off x="4213225" y="2206679"/>
              <a:ext cx="143393" cy="1069476"/>
            </a:xfrm>
            <a:custGeom>
              <a:avLst/>
              <a:gdLst/>
              <a:ahLst/>
              <a:cxnLst>
                <a:cxn ang="0">
                  <a:pos x="50" y="383"/>
                </a:cxn>
                <a:cxn ang="0">
                  <a:pos x="50" y="250"/>
                </a:cxn>
                <a:cxn ang="0">
                  <a:pos x="0" y="250"/>
                </a:cxn>
                <a:cxn ang="0">
                  <a:pos x="0" y="108"/>
                </a:cxn>
                <a:cxn ang="0">
                  <a:pos x="50" y="108"/>
                </a:cxn>
                <a:cxn ang="0">
                  <a:pos x="50" y="0"/>
                </a:cxn>
              </a:cxnLst>
              <a:rect l="0" t="0" r="r" b="b"/>
              <a:pathLst>
                <a:path w="50" h="383">
                  <a:moveTo>
                    <a:pt x="50" y="383"/>
                  </a:moveTo>
                  <a:lnTo>
                    <a:pt x="50" y="250"/>
                  </a:lnTo>
                  <a:lnTo>
                    <a:pt x="0" y="250"/>
                  </a:lnTo>
                  <a:lnTo>
                    <a:pt x="0" y="108"/>
                  </a:lnTo>
                  <a:lnTo>
                    <a:pt x="50" y="108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V="1">
              <a:off x="4470138" y="2508404"/>
              <a:ext cx="0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4661329" y="4891755"/>
              <a:ext cx="286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 flipH="1">
              <a:off x="4804723" y="4181327"/>
              <a:ext cx="143393" cy="397318"/>
            </a:xfrm>
            <a:custGeom>
              <a:avLst/>
              <a:gdLst/>
              <a:ahLst/>
              <a:cxnLst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142">
                  <a:moveTo>
                    <a:pt x="5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3"/>
            <p:cNvSpPr>
              <a:spLocks noChangeShapeType="1"/>
            </p:cNvSpPr>
            <p:nvPr/>
          </p:nvSpPr>
          <p:spPr bwMode="auto">
            <a:xfrm flipV="1">
              <a:off x="5082548" y="4181327"/>
              <a:ext cx="2986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4804723" y="3506183"/>
              <a:ext cx="143393" cy="397318"/>
            </a:xfrm>
            <a:custGeom>
              <a:avLst/>
              <a:gdLst/>
              <a:ahLst/>
              <a:cxnLst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142">
                  <a:moveTo>
                    <a:pt x="5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082548" y="3506183"/>
              <a:ext cx="2986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5407044" y="2206679"/>
              <a:ext cx="140407" cy="1069476"/>
            </a:xfrm>
            <a:custGeom>
              <a:avLst/>
              <a:gdLst/>
              <a:ahLst/>
              <a:cxnLst>
                <a:cxn ang="0">
                  <a:pos x="50" y="383"/>
                </a:cxn>
                <a:cxn ang="0">
                  <a:pos x="50" y="250"/>
                </a:cxn>
                <a:cxn ang="0">
                  <a:pos x="0" y="250"/>
                </a:cxn>
                <a:cxn ang="0">
                  <a:pos x="0" y="108"/>
                </a:cxn>
                <a:cxn ang="0">
                  <a:pos x="50" y="108"/>
                </a:cxn>
                <a:cxn ang="0">
                  <a:pos x="50" y="0"/>
                </a:cxn>
              </a:cxnLst>
              <a:rect l="0" t="0" r="r" b="b"/>
              <a:pathLst>
                <a:path w="50" h="383">
                  <a:moveTo>
                    <a:pt x="50" y="383"/>
                  </a:moveTo>
                  <a:lnTo>
                    <a:pt x="50" y="250"/>
                  </a:lnTo>
                  <a:lnTo>
                    <a:pt x="0" y="250"/>
                  </a:lnTo>
                  <a:lnTo>
                    <a:pt x="0" y="108"/>
                  </a:lnTo>
                  <a:lnTo>
                    <a:pt x="50" y="108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19"/>
            <p:cNvSpPr>
              <a:spLocks noChangeShapeType="1"/>
            </p:cNvSpPr>
            <p:nvPr/>
          </p:nvSpPr>
          <p:spPr bwMode="auto">
            <a:xfrm flipV="1">
              <a:off x="5681882" y="2508404"/>
              <a:ext cx="0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0"/>
            <p:cNvSpPr>
              <a:spLocks noChangeShapeType="1"/>
            </p:cNvSpPr>
            <p:nvPr/>
          </p:nvSpPr>
          <p:spPr bwMode="auto">
            <a:xfrm>
              <a:off x="4804723" y="3267075"/>
              <a:ext cx="0" cy="2486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>
              <a:off x="4804723" y="3893976"/>
              <a:ext cx="0" cy="298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>
              <a:off x="4804723" y="4569120"/>
              <a:ext cx="0" cy="3226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4477456" y="2627898"/>
              <a:ext cx="170279" cy="17027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6"/>
            <p:cNvSpPr>
              <a:spLocks noChangeShapeType="1"/>
            </p:cNvSpPr>
            <p:nvPr/>
          </p:nvSpPr>
          <p:spPr bwMode="auto">
            <a:xfrm flipH="1">
              <a:off x="5864674" y="2714531"/>
              <a:ext cx="2599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27"/>
            <p:cNvSpPr>
              <a:spLocks noChangeArrowheads="1"/>
            </p:cNvSpPr>
            <p:nvPr/>
          </p:nvSpPr>
          <p:spPr bwMode="auto">
            <a:xfrm>
              <a:off x="5692490" y="2627898"/>
              <a:ext cx="170279" cy="17027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32"/>
            <p:cNvSpPr>
              <a:spLocks noChangeShapeType="1"/>
            </p:cNvSpPr>
            <p:nvPr/>
          </p:nvSpPr>
          <p:spPr bwMode="auto">
            <a:xfrm flipH="1" flipV="1">
              <a:off x="4736317" y="1767840"/>
              <a:ext cx="212104" cy="2867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6"/>
            <p:cNvSpPr>
              <a:spLocks noChangeShapeType="1"/>
            </p:cNvSpPr>
            <p:nvPr/>
          </p:nvSpPr>
          <p:spPr bwMode="auto">
            <a:xfrm flipH="1" flipV="1">
              <a:off x="4655354" y="2714531"/>
              <a:ext cx="583395" cy="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6143626" y="2705100"/>
              <a:ext cx="0" cy="990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238750" y="2714625"/>
              <a:ext cx="1" cy="1657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295566" y="1958340"/>
            <a:ext cx="2358393" cy="3189784"/>
            <a:chOff x="5214816" y="2215106"/>
            <a:chExt cx="2358393" cy="3189784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5214816" y="2848192"/>
              <a:ext cx="12096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214816" y="3524467"/>
              <a:ext cx="12001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Line 2"/>
            <p:cNvSpPr>
              <a:spLocks noChangeShapeType="1"/>
            </p:cNvSpPr>
            <p:nvPr/>
          </p:nvSpPr>
          <p:spPr bwMode="auto">
            <a:xfrm flipH="1" flipV="1">
              <a:off x="6700439" y="2347374"/>
              <a:ext cx="0" cy="3047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"/>
            <p:cNvSpPr>
              <a:spLocks noChangeShapeType="1"/>
            </p:cNvSpPr>
            <p:nvPr/>
          </p:nvSpPr>
          <p:spPr bwMode="auto">
            <a:xfrm flipH="1">
              <a:off x="5801556" y="4023075"/>
              <a:ext cx="17716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 flipH="1">
              <a:off x="5794366" y="5079623"/>
              <a:ext cx="12098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6851331" y="4012779"/>
              <a:ext cx="143393" cy="1069476"/>
            </a:xfrm>
            <a:custGeom>
              <a:avLst/>
              <a:gdLst/>
              <a:ahLst/>
              <a:cxnLst>
                <a:cxn ang="0">
                  <a:pos x="50" y="383"/>
                </a:cxn>
                <a:cxn ang="0">
                  <a:pos x="50" y="250"/>
                </a:cxn>
                <a:cxn ang="0">
                  <a:pos x="0" y="250"/>
                </a:cxn>
                <a:cxn ang="0">
                  <a:pos x="0" y="108"/>
                </a:cxn>
                <a:cxn ang="0">
                  <a:pos x="50" y="108"/>
                </a:cxn>
                <a:cxn ang="0">
                  <a:pos x="50" y="0"/>
                </a:cxn>
              </a:cxnLst>
              <a:rect l="0" t="0" r="r" b="b"/>
              <a:pathLst>
                <a:path w="50" h="383">
                  <a:moveTo>
                    <a:pt x="50" y="383"/>
                  </a:moveTo>
                  <a:lnTo>
                    <a:pt x="50" y="250"/>
                  </a:lnTo>
                  <a:lnTo>
                    <a:pt x="0" y="250"/>
                  </a:lnTo>
                  <a:lnTo>
                    <a:pt x="0" y="108"/>
                  </a:lnTo>
                  <a:lnTo>
                    <a:pt x="50" y="108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H="1" flipV="1">
              <a:off x="6737811" y="4314504"/>
              <a:ext cx="0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6553200" y="3324294"/>
              <a:ext cx="143393" cy="397318"/>
            </a:xfrm>
            <a:custGeom>
              <a:avLst/>
              <a:gdLst/>
              <a:ahLst/>
              <a:cxnLst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142">
                  <a:moveTo>
                    <a:pt x="5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H="1" flipV="1">
              <a:off x="6415782" y="3324294"/>
              <a:ext cx="2986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553200" y="2649150"/>
              <a:ext cx="143393" cy="397318"/>
            </a:xfrm>
            <a:custGeom>
              <a:avLst/>
              <a:gdLst/>
              <a:ahLst/>
              <a:cxnLst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142">
                  <a:moveTo>
                    <a:pt x="5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 flipV="1">
              <a:off x="6415782" y="2649150"/>
              <a:ext cx="2986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5660498" y="4012779"/>
              <a:ext cx="140407" cy="1069476"/>
            </a:xfrm>
            <a:custGeom>
              <a:avLst/>
              <a:gdLst/>
              <a:ahLst/>
              <a:cxnLst>
                <a:cxn ang="0">
                  <a:pos x="50" y="383"/>
                </a:cxn>
                <a:cxn ang="0">
                  <a:pos x="50" y="250"/>
                </a:cxn>
                <a:cxn ang="0">
                  <a:pos x="0" y="250"/>
                </a:cxn>
                <a:cxn ang="0">
                  <a:pos x="0" y="108"/>
                </a:cxn>
                <a:cxn ang="0">
                  <a:pos x="50" y="108"/>
                </a:cxn>
                <a:cxn ang="0">
                  <a:pos x="50" y="0"/>
                </a:cxn>
              </a:cxnLst>
              <a:rect l="0" t="0" r="r" b="b"/>
              <a:pathLst>
                <a:path w="50" h="383">
                  <a:moveTo>
                    <a:pt x="50" y="383"/>
                  </a:moveTo>
                  <a:lnTo>
                    <a:pt x="50" y="250"/>
                  </a:lnTo>
                  <a:lnTo>
                    <a:pt x="0" y="250"/>
                  </a:lnTo>
                  <a:lnTo>
                    <a:pt x="0" y="108"/>
                  </a:lnTo>
                  <a:lnTo>
                    <a:pt x="50" y="108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H="1" flipV="1">
              <a:off x="5526067" y="4314504"/>
              <a:ext cx="0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6696593" y="3036943"/>
              <a:ext cx="0" cy="298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>
              <a:off x="6696593" y="3712087"/>
              <a:ext cx="0" cy="3226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 flipH="1">
              <a:off x="6236289" y="2771853"/>
              <a:ext cx="170279" cy="17027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5258634" y="4520631"/>
              <a:ext cx="2599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 flipH="1">
              <a:off x="6237067" y="3428041"/>
              <a:ext cx="170279" cy="17027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6580639" y="2215106"/>
              <a:ext cx="212104" cy="2867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V="1">
              <a:off x="5955642" y="4513011"/>
              <a:ext cx="7798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5357690" y="3524467"/>
              <a:ext cx="0" cy="990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019811" y="2848193"/>
              <a:ext cx="1" cy="167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6263175" y="5404890"/>
              <a:ext cx="286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 flipH="1">
              <a:off x="6406568" y="5082255"/>
              <a:ext cx="0" cy="3226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45"/>
          <p:cNvSpPr>
            <a:spLocks noChangeArrowheads="1"/>
          </p:cNvSpPr>
          <p:nvPr/>
        </p:nvSpPr>
        <p:spPr bwMode="auto">
          <a:xfrm>
            <a:off x="2587924" y="5349970"/>
            <a:ext cx="692497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NAND2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6141069" y="5349970"/>
            <a:ext cx="569067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NOR2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319411" y="3798386"/>
            <a:ext cx="118891" cy="966867"/>
            <a:chOff x="1090656" y="2151250"/>
            <a:chExt cx="118891" cy="966867"/>
          </a:xfrm>
        </p:grpSpPr>
        <p:sp>
          <p:nvSpPr>
            <p:cNvPr id="64" name="Rectangle 16"/>
            <p:cNvSpPr>
              <a:spLocks noChangeArrowheads="1"/>
            </p:cNvSpPr>
            <p:nvPr/>
          </p:nvSpPr>
          <p:spPr bwMode="auto">
            <a:xfrm>
              <a:off x="1090656" y="2871896"/>
              <a:ext cx="1122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600" dirty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ectangle 15"/>
            <p:cNvSpPr>
              <a:spLocks noChangeArrowheads="1"/>
            </p:cNvSpPr>
            <p:nvPr/>
          </p:nvSpPr>
          <p:spPr bwMode="auto">
            <a:xfrm>
              <a:off x="1090656" y="2151250"/>
              <a:ext cx="118891" cy="24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A</a:t>
              </a:r>
              <a:endPara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48064" y="2471644"/>
            <a:ext cx="118891" cy="915545"/>
            <a:chOff x="1090656" y="2151250"/>
            <a:chExt cx="118891" cy="915545"/>
          </a:xfrm>
        </p:grpSpPr>
        <p:sp>
          <p:nvSpPr>
            <p:cNvPr id="67" name="Rectangle 16"/>
            <p:cNvSpPr>
              <a:spLocks noChangeArrowheads="1"/>
            </p:cNvSpPr>
            <p:nvPr/>
          </p:nvSpPr>
          <p:spPr bwMode="auto">
            <a:xfrm>
              <a:off x="1090656" y="2820574"/>
              <a:ext cx="1122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600" dirty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1090656" y="2151250"/>
              <a:ext cx="118891" cy="24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A</a:t>
              </a:r>
              <a:endPara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54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 26"/>
          <p:cNvSpPr>
            <a:spLocks noChangeShapeType="1"/>
          </p:cNvSpPr>
          <p:nvPr/>
        </p:nvSpPr>
        <p:spPr bwMode="auto">
          <a:xfrm flipV="1">
            <a:off x="3347864" y="2912867"/>
            <a:ext cx="31914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45</a:t>
            </a:fld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E</a:t>
            </a:r>
            <a:r>
              <a:rPr lang="sv-SE" dirty="0" smtClean="0"/>
              <a:t>xercise: </a:t>
            </a:r>
            <a:br>
              <a:rPr lang="sv-SE" dirty="0" smtClean="0"/>
            </a:br>
            <a:r>
              <a:rPr lang="sv-SE" dirty="0" smtClean="0"/>
              <a:t>Calculate NAND3 &amp; NOR3 logical efforts</a:t>
            </a:r>
            <a:endParaRPr lang="sv-SE" dirty="0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2903594" y="3895725"/>
            <a:ext cx="8184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094660" y="4572000"/>
            <a:ext cx="16178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ine 2"/>
          <p:cNvSpPr>
            <a:spLocks noChangeShapeType="1"/>
          </p:cNvSpPr>
          <p:nvPr/>
        </p:nvSpPr>
        <p:spPr bwMode="auto">
          <a:xfrm flipH="1" flipV="1">
            <a:off x="2947921" y="2098228"/>
            <a:ext cx="0" cy="3047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"/>
          <p:cNvSpPr>
            <a:spLocks noChangeShapeType="1"/>
          </p:cNvSpPr>
          <p:nvPr/>
        </p:nvSpPr>
        <p:spPr bwMode="auto">
          <a:xfrm flipH="1">
            <a:off x="2370149" y="3466655"/>
            <a:ext cx="177165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 flipH="1">
            <a:off x="2362958" y="2404843"/>
            <a:ext cx="163543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>
            <a:off x="3062917" y="2397179"/>
            <a:ext cx="143393" cy="1069476"/>
          </a:xfrm>
          <a:custGeom>
            <a:avLst/>
            <a:gdLst/>
            <a:ahLst/>
            <a:cxnLst>
              <a:cxn ang="0">
                <a:pos x="50" y="383"/>
              </a:cxn>
              <a:cxn ang="0">
                <a:pos x="50" y="250"/>
              </a:cxn>
              <a:cxn ang="0">
                <a:pos x="0" y="250"/>
              </a:cxn>
              <a:cxn ang="0">
                <a:pos x="0" y="108"/>
              </a:cxn>
              <a:cxn ang="0">
                <a:pos x="50" y="108"/>
              </a:cxn>
              <a:cxn ang="0">
                <a:pos x="50" y="0"/>
              </a:cxn>
            </a:cxnLst>
            <a:rect l="0" t="0" r="r" b="b"/>
            <a:pathLst>
              <a:path w="50" h="383">
                <a:moveTo>
                  <a:pt x="50" y="383"/>
                </a:moveTo>
                <a:lnTo>
                  <a:pt x="50" y="250"/>
                </a:lnTo>
                <a:lnTo>
                  <a:pt x="0" y="250"/>
                </a:lnTo>
                <a:lnTo>
                  <a:pt x="0" y="108"/>
                </a:lnTo>
                <a:lnTo>
                  <a:pt x="50" y="108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 flipH="1" flipV="1">
            <a:off x="2949397" y="2698904"/>
            <a:ext cx="0" cy="3973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2"/>
          <p:cNvSpPr>
            <a:spLocks/>
          </p:cNvSpPr>
          <p:nvPr/>
        </p:nvSpPr>
        <p:spPr bwMode="auto">
          <a:xfrm>
            <a:off x="3850762" y="4371827"/>
            <a:ext cx="143393" cy="397318"/>
          </a:xfrm>
          <a:custGeom>
            <a:avLst/>
            <a:gdLst/>
            <a:ahLst/>
            <a:cxnLst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142">
                <a:moveTo>
                  <a:pt x="50" y="142"/>
                </a:move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 flipH="1" flipV="1">
            <a:off x="3713344" y="4371827"/>
            <a:ext cx="0" cy="3973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3850762" y="3696683"/>
            <a:ext cx="143393" cy="397318"/>
          </a:xfrm>
          <a:custGeom>
            <a:avLst/>
            <a:gdLst/>
            <a:ahLst/>
            <a:cxnLst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142">
                <a:moveTo>
                  <a:pt x="50" y="142"/>
                </a:move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H="1" flipV="1">
            <a:off x="3713344" y="3696683"/>
            <a:ext cx="0" cy="3973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2229091" y="2397179"/>
            <a:ext cx="140407" cy="1069476"/>
          </a:xfrm>
          <a:custGeom>
            <a:avLst/>
            <a:gdLst/>
            <a:ahLst/>
            <a:cxnLst>
              <a:cxn ang="0">
                <a:pos x="50" y="383"/>
              </a:cxn>
              <a:cxn ang="0">
                <a:pos x="50" y="250"/>
              </a:cxn>
              <a:cxn ang="0">
                <a:pos x="0" y="250"/>
              </a:cxn>
              <a:cxn ang="0">
                <a:pos x="0" y="108"/>
              </a:cxn>
              <a:cxn ang="0">
                <a:pos x="50" y="108"/>
              </a:cxn>
              <a:cxn ang="0">
                <a:pos x="50" y="0"/>
              </a:cxn>
            </a:cxnLst>
            <a:rect l="0" t="0" r="r" b="b"/>
            <a:pathLst>
              <a:path w="50" h="383">
                <a:moveTo>
                  <a:pt x="50" y="383"/>
                </a:moveTo>
                <a:lnTo>
                  <a:pt x="50" y="250"/>
                </a:lnTo>
                <a:lnTo>
                  <a:pt x="0" y="250"/>
                </a:lnTo>
                <a:lnTo>
                  <a:pt x="0" y="108"/>
                </a:lnTo>
                <a:lnTo>
                  <a:pt x="50" y="108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 flipH="1" flipV="1">
            <a:off x="2094660" y="2698904"/>
            <a:ext cx="0" cy="3973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H="1">
            <a:off x="3998398" y="3457575"/>
            <a:ext cx="0" cy="2486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 flipH="1">
            <a:off x="3998398" y="4084476"/>
            <a:ext cx="0" cy="29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>
            <a:off x="1651967" y="2905031"/>
            <a:ext cx="25990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Oval 27"/>
          <p:cNvSpPr>
            <a:spLocks noChangeArrowheads="1"/>
          </p:cNvSpPr>
          <p:nvPr/>
        </p:nvSpPr>
        <p:spPr bwMode="auto">
          <a:xfrm flipH="1">
            <a:off x="1913773" y="2818398"/>
            <a:ext cx="170279" cy="170279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2"/>
          <p:cNvSpPr>
            <a:spLocks noChangeShapeType="1"/>
          </p:cNvSpPr>
          <p:nvPr/>
        </p:nvSpPr>
        <p:spPr bwMode="auto">
          <a:xfrm flipV="1">
            <a:off x="2828121" y="1958340"/>
            <a:ext cx="212104" cy="286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26"/>
          <p:cNvSpPr>
            <a:spLocks noChangeShapeType="1"/>
          </p:cNvSpPr>
          <p:nvPr/>
        </p:nvSpPr>
        <p:spPr bwMode="auto">
          <a:xfrm flipV="1">
            <a:off x="2537794" y="2905125"/>
            <a:ext cx="31914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1632916" y="2895600"/>
            <a:ext cx="0" cy="2312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2537793" y="2905125"/>
            <a:ext cx="1" cy="16653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5"/>
          <p:cNvSpPr>
            <a:spLocks noChangeArrowheads="1"/>
          </p:cNvSpPr>
          <p:nvPr/>
        </p:nvSpPr>
        <p:spPr bwMode="auto">
          <a:xfrm>
            <a:off x="2555776" y="5775067"/>
            <a:ext cx="692497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NAND3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Freeform 5"/>
          <p:cNvSpPr>
            <a:spLocks/>
          </p:cNvSpPr>
          <p:nvPr/>
        </p:nvSpPr>
        <p:spPr bwMode="auto">
          <a:xfrm>
            <a:off x="3855005" y="2397179"/>
            <a:ext cx="143393" cy="1069476"/>
          </a:xfrm>
          <a:custGeom>
            <a:avLst/>
            <a:gdLst/>
            <a:ahLst/>
            <a:cxnLst>
              <a:cxn ang="0">
                <a:pos x="50" y="383"/>
              </a:cxn>
              <a:cxn ang="0">
                <a:pos x="50" y="250"/>
              </a:cxn>
              <a:cxn ang="0">
                <a:pos x="0" y="250"/>
              </a:cxn>
              <a:cxn ang="0">
                <a:pos x="0" y="108"/>
              </a:cxn>
              <a:cxn ang="0">
                <a:pos x="50" y="108"/>
              </a:cxn>
              <a:cxn ang="0">
                <a:pos x="50" y="0"/>
              </a:cxn>
            </a:cxnLst>
            <a:rect l="0" t="0" r="r" b="b"/>
            <a:pathLst>
              <a:path w="50" h="383">
                <a:moveTo>
                  <a:pt x="50" y="383"/>
                </a:moveTo>
                <a:lnTo>
                  <a:pt x="50" y="250"/>
                </a:lnTo>
                <a:lnTo>
                  <a:pt x="0" y="250"/>
                </a:lnTo>
                <a:lnTo>
                  <a:pt x="0" y="108"/>
                </a:lnTo>
                <a:lnTo>
                  <a:pt x="50" y="108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 flipH="1" flipV="1">
            <a:off x="3741485" y="2698904"/>
            <a:ext cx="0" cy="3973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25"/>
          <p:cNvSpPr>
            <a:spLocks noChangeArrowheads="1"/>
          </p:cNvSpPr>
          <p:nvPr/>
        </p:nvSpPr>
        <p:spPr bwMode="auto">
          <a:xfrm flipH="1">
            <a:off x="3563888" y="2818398"/>
            <a:ext cx="170279" cy="170279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 flipH="1">
            <a:off x="2771800" y="2818398"/>
            <a:ext cx="170279" cy="170279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3853165" y="5695701"/>
            <a:ext cx="286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1475656" y="5208150"/>
            <a:ext cx="22320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>
            <a:spLocks/>
          </p:cNvSpPr>
          <p:nvPr/>
        </p:nvSpPr>
        <p:spPr bwMode="auto">
          <a:xfrm>
            <a:off x="3852543" y="5009108"/>
            <a:ext cx="143393" cy="397318"/>
          </a:xfrm>
          <a:custGeom>
            <a:avLst/>
            <a:gdLst/>
            <a:ahLst/>
            <a:cxnLst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142">
                <a:moveTo>
                  <a:pt x="50" y="142"/>
                </a:move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flipH="1" flipV="1">
            <a:off x="3713344" y="5009108"/>
            <a:ext cx="0" cy="3973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3998398" y="4770000"/>
            <a:ext cx="0" cy="2486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flipH="1">
            <a:off x="3998398" y="5396901"/>
            <a:ext cx="0" cy="29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3347865" y="2912867"/>
            <a:ext cx="1" cy="982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 flipV="1">
            <a:off x="4860032" y="1980402"/>
            <a:ext cx="2666146" cy="3597473"/>
            <a:chOff x="1628056" y="2250628"/>
            <a:chExt cx="2666146" cy="3597473"/>
          </a:xfrm>
        </p:grpSpPr>
        <p:sp>
          <p:nvSpPr>
            <p:cNvPr id="79" name="Line 26"/>
            <p:cNvSpPr>
              <a:spLocks noChangeShapeType="1"/>
            </p:cNvSpPr>
            <p:nvPr/>
          </p:nvSpPr>
          <p:spPr bwMode="auto">
            <a:xfrm flipV="1">
              <a:off x="3500263" y="3065267"/>
              <a:ext cx="3936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3055994" y="4048125"/>
              <a:ext cx="8184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2247060" y="4724400"/>
              <a:ext cx="16178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Line 2"/>
            <p:cNvSpPr>
              <a:spLocks noChangeShapeType="1"/>
            </p:cNvSpPr>
            <p:nvPr/>
          </p:nvSpPr>
          <p:spPr bwMode="auto">
            <a:xfrm flipH="1" flipV="1">
              <a:off x="3100321" y="2250628"/>
              <a:ext cx="0" cy="3047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3"/>
            <p:cNvSpPr>
              <a:spLocks noChangeShapeType="1"/>
            </p:cNvSpPr>
            <p:nvPr/>
          </p:nvSpPr>
          <p:spPr bwMode="auto">
            <a:xfrm flipH="1">
              <a:off x="2522549" y="3619055"/>
              <a:ext cx="17716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4"/>
            <p:cNvSpPr>
              <a:spLocks noChangeShapeType="1"/>
            </p:cNvSpPr>
            <p:nvPr/>
          </p:nvSpPr>
          <p:spPr bwMode="auto">
            <a:xfrm flipH="1">
              <a:off x="2515358" y="2557243"/>
              <a:ext cx="16354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3215317" y="2549579"/>
              <a:ext cx="143393" cy="1069476"/>
            </a:xfrm>
            <a:custGeom>
              <a:avLst/>
              <a:gdLst/>
              <a:ahLst/>
              <a:cxnLst>
                <a:cxn ang="0">
                  <a:pos x="50" y="383"/>
                </a:cxn>
                <a:cxn ang="0">
                  <a:pos x="50" y="250"/>
                </a:cxn>
                <a:cxn ang="0">
                  <a:pos x="0" y="250"/>
                </a:cxn>
                <a:cxn ang="0">
                  <a:pos x="0" y="108"/>
                </a:cxn>
                <a:cxn ang="0">
                  <a:pos x="50" y="108"/>
                </a:cxn>
                <a:cxn ang="0">
                  <a:pos x="50" y="0"/>
                </a:cxn>
              </a:cxnLst>
              <a:rect l="0" t="0" r="r" b="b"/>
              <a:pathLst>
                <a:path w="50" h="383">
                  <a:moveTo>
                    <a:pt x="50" y="383"/>
                  </a:moveTo>
                  <a:lnTo>
                    <a:pt x="50" y="250"/>
                  </a:lnTo>
                  <a:lnTo>
                    <a:pt x="0" y="250"/>
                  </a:lnTo>
                  <a:lnTo>
                    <a:pt x="0" y="108"/>
                  </a:lnTo>
                  <a:lnTo>
                    <a:pt x="50" y="108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6"/>
            <p:cNvSpPr>
              <a:spLocks noChangeShapeType="1"/>
            </p:cNvSpPr>
            <p:nvPr/>
          </p:nvSpPr>
          <p:spPr bwMode="auto">
            <a:xfrm flipH="1" flipV="1">
              <a:off x="3101797" y="2851304"/>
              <a:ext cx="0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4003162" y="4524227"/>
              <a:ext cx="143393" cy="397318"/>
            </a:xfrm>
            <a:custGeom>
              <a:avLst/>
              <a:gdLst/>
              <a:ahLst/>
              <a:cxnLst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142">
                  <a:moveTo>
                    <a:pt x="5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 flipH="1" flipV="1">
              <a:off x="3865744" y="4524227"/>
              <a:ext cx="0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003162" y="3849083"/>
              <a:ext cx="143393" cy="397318"/>
            </a:xfrm>
            <a:custGeom>
              <a:avLst/>
              <a:gdLst/>
              <a:ahLst/>
              <a:cxnLst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142">
                  <a:moveTo>
                    <a:pt x="5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H="1" flipV="1">
              <a:off x="3865744" y="3849083"/>
              <a:ext cx="0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381491" y="2549579"/>
              <a:ext cx="140407" cy="1069476"/>
            </a:xfrm>
            <a:custGeom>
              <a:avLst/>
              <a:gdLst/>
              <a:ahLst/>
              <a:cxnLst>
                <a:cxn ang="0">
                  <a:pos x="50" y="383"/>
                </a:cxn>
                <a:cxn ang="0">
                  <a:pos x="50" y="250"/>
                </a:cxn>
                <a:cxn ang="0">
                  <a:pos x="0" y="250"/>
                </a:cxn>
                <a:cxn ang="0">
                  <a:pos x="0" y="108"/>
                </a:cxn>
                <a:cxn ang="0">
                  <a:pos x="50" y="108"/>
                </a:cxn>
                <a:cxn ang="0">
                  <a:pos x="50" y="0"/>
                </a:cxn>
              </a:cxnLst>
              <a:rect l="0" t="0" r="r" b="b"/>
              <a:pathLst>
                <a:path w="50" h="383">
                  <a:moveTo>
                    <a:pt x="50" y="383"/>
                  </a:moveTo>
                  <a:lnTo>
                    <a:pt x="50" y="250"/>
                  </a:lnTo>
                  <a:lnTo>
                    <a:pt x="0" y="250"/>
                  </a:lnTo>
                  <a:lnTo>
                    <a:pt x="0" y="108"/>
                  </a:lnTo>
                  <a:lnTo>
                    <a:pt x="50" y="108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19"/>
            <p:cNvSpPr>
              <a:spLocks noChangeShapeType="1"/>
            </p:cNvSpPr>
            <p:nvPr/>
          </p:nvSpPr>
          <p:spPr bwMode="auto">
            <a:xfrm flipH="1" flipV="1">
              <a:off x="2247060" y="2851304"/>
              <a:ext cx="0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20"/>
            <p:cNvSpPr>
              <a:spLocks noChangeShapeType="1"/>
            </p:cNvSpPr>
            <p:nvPr/>
          </p:nvSpPr>
          <p:spPr bwMode="auto">
            <a:xfrm flipH="1">
              <a:off x="4150798" y="3609975"/>
              <a:ext cx="0" cy="2486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21"/>
            <p:cNvSpPr>
              <a:spLocks noChangeShapeType="1"/>
            </p:cNvSpPr>
            <p:nvPr/>
          </p:nvSpPr>
          <p:spPr bwMode="auto">
            <a:xfrm flipH="1">
              <a:off x="4150798" y="4236876"/>
              <a:ext cx="0" cy="298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>
              <a:off x="1804367" y="3057431"/>
              <a:ext cx="4426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 flipV="1">
              <a:off x="2690193" y="3057525"/>
              <a:ext cx="4101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1804367" y="3048000"/>
              <a:ext cx="0" cy="2312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2690193" y="3057525"/>
              <a:ext cx="1" cy="16653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5"/>
            <p:cNvSpPr>
              <a:spLocks/>
            </p:cNvSpPr>
            <p:nvPr/>
          </p:nvSpPr>
          <p:spPr bwMode="auto">
            <a:xfrm>
              <a:off x="4007405" y="2549579"/>
              <a:ext cx="143393" cy="1069476"/>
            </a:xfrm>
            <a:custGeom>
              <a:avLst/>
              <a:gdLst/>
              <a:ahLst/>
              <a:cxnLst>
                <a:cxn ang="0">
                  <a:pos x="50" y="383"/>
                </a:cxn>
                <a:cxn ang="0">
                  <a:pos x="50" y="250"/>
                </a:cxn>
                <a:cxn ang="0">
                  <a:pos x="0" y="250"/>
                </a:cxn>
                <a:cxn ang="0">
                  <a:pos x="0" y="108"/>
                </a:cxn>
                <a:cxn ang="0">
                  <a:pos x="50" y="108"/>
                </a:cxn>
                <a:cxn ang="0">
                  <a:pos x="50" y="0"/>
                </a:cxn>
              </a:cxnLst>
              <a:rect l="0" t="0" r="r" b="b"/>
              <a:pathLst>
                <a:path w="50" h="383">
                  <a:moveTo>
                    <a:pt x="50" y="383"/>
                  </a:moveTo>
                  <a:lnTo>
                    <a:pt x="50" y="250"/>
                  </a:lnTo>
                  <a:lnTo>
                    <a:pt x="0" y="250"/>
                  </a:lnTo>
                  <a:lnTo>
                    <a:pt x="0" y="108"/>
                  </a:lnTo>
                  <a:lnTo>
                    <a:pt x="50" y="108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6"/>
            <p:cNvSpPr>
              <a:spLocks noChangeShapeType="1"/>
            </p:cNvSpPr>
            <p:nvPr/>
          </p:nvSpPr>
          <p:spPr bwMode="auto">
            <a:xfrm flipH="1" flipV="1">
              <a:off x="3893885" y="2851304"/>
              <a:ext cx="0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7"/>
            <p:cNvSpPr>
              <a:spLocks noChangeShapeType="1"/>
            </p:cNvSpPr>
            <p:nvPr/>
          </p:nvSpPr>
          <p:spPr bwMode="auto">
            <a:xfrm>
              <a:off x="3974551" y="5848101"/>
              <a:ext cx="286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H="1">
              <a:off x="1628056" y="5360550"/>
              <a:ext cx="22320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4004943" y="5161508"/>
              <a:ext cx="143393" cy="397318"/>
            </a:xfrm>
            <a:custGeom>
              <a:avLst/>
              <a:gdLst/>
              <a:ahLst/>
              <a:cxnLst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142">
                  <a:moveTo>
                    <a:pt x="5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7"/>
            <p:cNvSpPr>
              <a:spLocks noChangeShapeType="1"/>
            </p:cNvSpPr>
            <p:nvPr/>
          </p:nvSpPr>
          <p:spPr bwMode="auto">
            <a:xfrm flipH="1" flipV="1">
              <a:off x="3865744" y="5161508"/>
              <a:ext cx="0" cy="397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20"/>
            <p:cNvSpPr>
              <a:spLocks noChangeShapeType="1"/>
            </p:cNvSpPr>
            <p:nvPr/>
          </p:nvSpPr>
          <p:spPr bwMode="auto">
            <a:xfrm flipH="1">
              <a:off x="4150798" y="4922400"/>
              <a:ext cx="0" cy="2486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21"/>
            <p:cNvSpPr>
              <a:spLocks noChangeShapeType="1"/>
            </p:cNvSpPr>
            <p:nvPr/>
          </p:nvSpPr>
          <p:spPr bwMode="auto">
            <a:xfrm flipH="1">
              <a:off x="4150798" y="5549301"/>
              <a:ext cx="0" cy="298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1" name="Straight Connector 110"/>
            <p:cNvCxnSpPr/>
            <p:nvPr/>
          </p:nvCxnSpPr>
          <p:spPr>
            <a:xfrm flipH="1">
              <a:off x="3500265" y="3065267"/>
              <a:ext cx="1" cy="9828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Line 7"/>
          <p:cNvSpPr>
            <a:spLocks noChangeShapeType="1"/>
          </p:cNvSpPr>
          <p:nvPr/>
        </p:nvSpPr>
        <p:spPr bwMode="auto">
          <a:xfrm>
            <a:off x="6229429" y="5589240"/>
            <a:ext cx="286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 rot="16200000">
            <a:off x="6264767" y="3033000"/>
            <a:ext cx="1484279" cy="170280"/>
            <a:chOff x="5819807" y="4839826"/>
            <a:chExt cx="1484279" cy="170280"/>
          </a:xfrm>
        </p:grpSpPr>
        <p:sp>
          <p:nvSpPr>
            <p:cNvPr id="114" name="Oval 27"/>
            <p:cNvSpPr>
              <a:spLocks noChangeArrowheads="1"/>
            </p:cNvSpPr>
            <p:nvPr/>
          </p:nvSpPr>
          <p:spPr bwMode="auto">
            <a:xfrm flipH="1" flipV="1">
              <a:off x="5819807" y="4839826"/>
              <a:ext cx="170279" cy="17027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25"/>
            <p:cNvSpPr>
              <a:spLocks noChangeArrowheads="1"/>
            </p:cNvSpPr>
            <p:nvPr/>
          </p:nvSpPr>
          <p:spPr bwMode="auto">
            <a:xfrm flipH="1" flipV="1">
              <a:off x="7133807" y="4839826"/>
              <a:ext cx="170279" cy="17027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25"/>
            <p:cNvSpPr>
              <a:spLocks noChangeArrowheads="1"/>
            </p:cNvSpPr>
            <p:nvPr/>
          </p:nvSpPr>
          <p:spPr bwMode="auto">
            <a:xfrm flipH="1" flipV="1">
              <a:off x="6492765" y="4839827"/>
              <a:ext cx="170279" cy="17027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" name="Rectangle 45"/>
          <p:cNvSpPr>
            <a:spLocks noChangeArrowheads="1"/>
          </p:cNvSpPr>
          <p:nvPr/>
        </p:nvSpPr>
        <p:spPr bwMode="auto">
          <a:xfrm>
            <a:off x="6141069" y="5775067"/>
            <a:ext cx="569067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NOR2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0" name="Rectangle 16"/>
          <p:cNvSpPr>
            <a:spLocks noChangeArrowheads="1"/>
          </p:cNvSpPr>
          <p:nvPr/>
        </p:nvSpPr>
        <p:spPr bwMode="auto">
          <a:xfrm>
            <a:off x="1907704" y="4437112"/>
            <a:ext cx="1122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600" dirty="0">
                <a:solidFill>
                  <a:srgbClr val="000000"/>
                </a:solidFill>
                <a:latin typeface="Calibri" pitchFamily="34" charset="0"/>
              </a:rPr>
              <a:t>B</a:t>
            </a:r>
            <a:endParaRPr kumimoji="0" lang="sv-S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1" name="Rectangle 15"/>
          <p:cNvSpPr>
            <a:spLocks noChangeArrowheads="1"/>
          </p:cNvSpPr>
          <p:nvPr/>
        </p:nvSpPr>
        <p:spPr bwMode="auto">
          <a:xfrm>
            <a:off x="2724917" y="3758277"/>
            <a:ext cx="118891" cy="2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A</a:t>
            </a:r>
            <a:endParaRPr kumimoji="0" lang="sv-S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" name="Rectangle 16"/>
          <p:cNvSpPr>
            <a:spLocks noChangeArrowheads="1"/>
          </p:cNvSpPr>
          <p:nvPr/>
        </p:nvSpPr>
        <p:spPr bwMode="auto">
          <a:xfrm>
            <a:off x="5292080" y="2966755"/>
            <a:ext cx="1122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600" dirty="0">
                <a:solidFill>
                  <a:srgbClr val="000000"/>
                </a:solidFill>
                <a:latin typeface="Calibri" pitchFamily="34" charset="0"/>
              </a:rPr>
              <a:t>B</a:t>
            </a:r>
            <a:endParaRPr kumimoji="0" lang="sv-S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" name="Rectangle 15"/>
          <p:cNvSpPr>
            <a:spLocks noChangeArrowheads="1"/>
          </p:cNvSpPr>
          <p:nvPr/>
        </p:nvSpPr>
        <p:spPr bwMode="auto">
          <a:xfrm>
            <a:off x="4644008" y="2348880"/>
            <a:ext cx="118891" cy="2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A</a:t>
            </a:r>
            <a:endParaRPr kumimoji="0" lang="sv-S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" name="Rectangle 16"/>
          <p:cNvSpPr>
            <a:spLocks noChangeArrowheads="1"/>
          </p:cNvSpPr>
          <p:nvPr/>
        </p:nvSpPr>
        <p:spPr bwMode="auto">
          <a:xfrm>
            <a:off x="1259632" y="5085184"/>
            <a:ext cx="1122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600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endParaRPr kumimoji="0" lang="sv-S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6" name="Rectangle 16"/>
          <p:cNvSpPr>
            <a:spLocks noChangeArrowheads="1"/>
          </p:cNvSpPr>
          <p:nvPr/>
        </p:nvSpPr>
        <p:spPr bwMode="auto">
          <a:xfrm>
            <a:off x="6115974" y="3645024"/>
            <a:ext cx="1122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600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endParaRPr kumimoji="0" lang="sv-S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7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46</a:t>
            </a:fld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E</a:t>
            </a:r>
            <a:r>
              <a:rPr lang="sv-SE" dirty="0" smtClean="0"/>
              <a:t>xercise: </a:t>
            </a:r>
            <a:r>
              <a:rPr lang="sv-SE" dirty="0" err="1" smtClean="0"/>
              <a:t>compound</a:t>
            </a:r>
            <a:r>
              <a:rPr lang="sv-SE" dirty="0" smtClean="0"/>
              <a:t> gate </a:t>
            </a:r>
            <a:br>
              <a:rPr lang="sv-SE" dirty="0" smtClean="0"/>
            </a:br>
            <a:r>
              <a:rPr lang="sv-SE" dirty="0" smtClean="0"/>
              <a:t>OR-AND-INVERT 3+1</a:t>
            </a:r>
            <a:endParaRPr lang="sv-SE" dirty="0"/>
          </a:p>
        </p:txBody>
      </p:sp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4176464" cy="404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2497138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132856"/>
            <a:ext cx="2764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Different inputs </a:t>
            </a:r>
          </a:p>
          <a:p>
            <a:r>
              <a:rPr lang="en-US" dirty="0" smtClean="0"/>
              <a:t>to a gate can have different</a:t>
            </a:r>
          </a:p>
          <a:p>
            <a:r>
              <a:rPr lang="en-US" dirty="0"/>
              <a:t>l</a:t>
            </a:r>
            <a:r>
              <a:rPr lang="en-US" dirty="0" smtClean="0"/>
              <a:t>ogical efforts!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3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OAI invert 3+1 gate done as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Question 1: What is the logical effort of ABC inputs?</a:t>
            </a:r>
          </a:p>
          <a:p>
            <a:r>
              <a:rPr lang="en-US" sz="2800" dirty="0" smtClean="0"/>
              <a:t>Question 2: What is the logical effort of D input?</a:t>
            </a:r>
          </a:p>
          <a:p>
            <a:r>
              <a:rPr lang="en-US" sz="2800" dirty="0" smtClean="0"/>
              <a:t>Question 3: What is the parasitic delay expressed as p x </a:t>
            </a:r>
            <a:r>
              <a:rPr lang="en-US" sz="2800" dirty="0" err="1" smtClean="0"/>
              <a:t>pinv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Work in small groups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622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48</a:t>
            </a:fld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E</a:t>
            </a:r>
            <a:r>
              <a:rPr lang="sv-SE" dirty="0" smtClean="0"/>
              <a:t>xercise: </a:t>
            </a:r>
            <a:r>
              <a:rPr lang="sv-SE" dirty="0" err="1" smtClean="0"/>
              <a:t>compound</a:t>
            </a:r>
            <a:r>
              <a:rPr lang="sv-SE" dirty="0" smtClean="0"/>
              <a:t> gate </a:t>
            </a:r>
            <a:br>
              <a:rPr lang="sv-SE" dirty="0" smtClean="0"/>
            </a:br>
            <a:r>
              <a:rPr lang="sv-SE" dirty="0" smtClean="0"/>
              <a:t>OR-AND-INVERT 3+</a:t>
            </a:r>
            <a:r>
              <a:rPr lang="sv-SE" dirty="0" smtClean="0"/>
              <a:t>1 (solution)</a:t>
            </a:r>
            <a:endParaRPr lang="sv-SE" dirty="0"/>
          </a:p>
        </p:txBody>
      </p:sp>
      <p:grpSp>
        <p:nvGrpSpPr>
          <p:cNvPr id="19" name="Group 18"/>
          <p:cNvGrpSpPr/>
          <p:nvPr/>
        </p:nvGrpSpPr>
        <p:grpSpPr>
          <a:xfrm>
            <a:off x="4878177" y="1772816"/>
            <a:ext cx="4248472" cy="4045032"/>
            <a:chOff x="3707904" y="1772816"/>
            <a:chExt cx="4248472" cy="4045032"/>
          </a:xfrm>
        </p:grpSpPr>
        <p:pic>
          <p:nvPicPr>
            <p:cNvPr id="9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772816"/>
              <a:ext cx="4176464" cy="4045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796136" y="1988840"/>
              <a:ext cx="808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6C R/3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8144" y="2636912"/>
              <a:ext cx="808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6C R/3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4008" y="3501008"/>
              <a:ext cx="808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6C R/3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48264" y="3284984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r>
                <a:rPr lang="en-US" dirty="0">
                  <a:solidFill>
                    <a:srgbClr val="FF0000"/>
                  </a:solidFill>
                </a:rPr>
                <a:t>C</a:t>
              </a:r>
              <a:r>
                <a:rPr lang="en-US" dirty="0" smtClean="0">
                  <a:solidFill>
                    <a:srgbClr val="FF0000"/>
                  </a:solidFill>
                </a:rPr>
                <a:t> 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6256" y="4149080"/>
              <a:ext cx="808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r>
                <a:rPr lang="en-US" dirty="0">
                  <a:solidFill>
                    <a:srgbClr val="FF0000"/>
                  </a:solidFill>
                </a:rPr>
                <a:t>C</a:t>
              </a:r>
              <a:r>
                <a:rPr lang="en-US" dirty="0" smtClean="0">
                  <a:solidFill>
                    <a:srgbClr val="FF0000"/>
                  </a:solidFill>
                </a:rPr>
                <a:t> R/2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6256" y="4725144"/>
              <a:ext cx="808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r>
                <a:rPr lang="en-US" dirty="0">
                  <a:solidFill>
                    <a:srgbClr val="FF0000"/>
                  </a:solidFill>
                </a:rPr>
                <a:t>C</a:t>
              </a:r>
              <a:r>
                <a:rPr lang="en-US" dirty="0" smtClean="0">
                  <a:solidFill>
                    <a:srgbClr val="FF0000"/>
                  </a:solidFill>
                </a:rPr>
                <a:t> R/2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07904" y="4941168"/>
              <a:ext cx="808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r>
                <a:rPr lang="en-US" dirty="0">
                  <a:solidFill>
                    <a:srgbClr val="FF0000"/>
                  </a:solidFill>
                </a:rPr>
                <a:t>C</a:t>
              </a:r>
              <a:r>
                <a:rPr lang="en-US" dirty="0" smtClean="0">
                  <a:solidFill>
                    <a:srgbClr val="FF0000"/>
                  </a:solidFill>
                </a:rPr>
                <a:t> R/2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60032" y="4941168"/>
              <a:ext cx="808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r>
                <a:rPr lang="en-US" dirty="0">
                  <a:solidFill>
                    <a:srgbClr val="FF0000"/>
                  </a:solidFill>
                </a:rPr>
                <a:t>C</a:t>
              </a:r>
              <a:r>
                <a:rPr lang="en-US" dirty="0" smtClean="0">
                  <a:solidFill>
                    <a:srgbClr val="FF0000"/>
                  </a:solidFill>
                </a:rPr>
                <a:t> R/2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1520" y="1484784"/>
            <a:ext cx="4613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 capacitance is proportional to</a:t>
            </a:r>
          </a:p>
          <a:p>
            <a:r>
              <a:rPr lang="en-US" dirty="0"/>
              <a:t>t</a:t>
            </a:r>
            <a:r>
              <a:rPr lang="en-US" dirty="0" smtClean="0"/>
              <a:t>ransistor width. Here we write out</a:t>
            </a:r>
          </a:p>
          <a:p>
            <a:r>
              <a:rPr lang="en-US" dirty="0" smtClean="0"/>
              <a:t>capacitance for the scaling rather than width.</a:t>
            </a:r>
          </a:p>
          <a:p>
            <a:r>
              <a:rPr lang="en-US" dirty="0" smtClean="0"/>
              <a:t>Drain capacitance is also proportional </a:t>
            </a:r>
            <a:r>
              <a:rPr lang="en-US" smtClean="0"/>
              <a:t>to width.</a:t>
            </a:r>
            <a:endParaRPr lang="en-US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23126"/>
            <a:ext cx="2736304" cy="569598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2314056" cy="575692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5396364" cy="4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9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rot="10800000" flipH="1">
            <a:off x="7924084" y="3576698"/>
            <a:ext cx="96839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925726" y="4911088"/>
            <a:ext cx="396675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Why all this?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79" y="1600200"/>
            <a:ext cx="8229600" cy="4525963"/>
          </a:xfrm>
        </p:spPr>
        <p:txBody>
          <a:bodyPr>
            <a:normAutofit/>
          </a:bodyPr>
          <a:lstStyle/>
          <a:p>
            <a:r>
              <a:rPr lang="sv-SE" sz="2400" dirty="0" smtClean="0"/>
              <a:t>Simplify delay calculations and making them technology independent!</a:t>
            </a:r>
            <a:endParaRPr lang="sv-S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49</a:t>
            </a:fld>
            <a:endParaRPr lang="sv-SE"/>
          </a:p>
        </p:txBody>
      </p:sp>
      <p:cxnSp>
        <p:nvCxnSpPr>
          <p:cNvPr id="7" name="Straight Connector 6"/>
          <p:cNvCxnSpPr>
            <a:stCxn id="35" idx="3"/>
          </p:cNvCxnSpPr>
          <p:nvPr/>
        </p:nvCxnSpPr>
        <p:spPr>
          <a:xfrm flipH="1">
            <a:off x="323528" y="3576696"/>
            <a:ext cx="7074594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 rot="16200000" flipH="1">
            <a:off x="1200557" y="3092498"/>
            <a:ext cx="451634" cy="968396"/>
            <a:chOff x="4552408" y="2154754"/>
            <a:chExt cx="220136" cy="472017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4536535" y="239076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316399" y="2390763"/>
              <a:ext cx="4720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 flipH="1">
            <a:off x="1477442" y="3042559"/>
            <a:ext cx="1068274" cy="106827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solidFill>
                  <a:schemeClr val="tx1"/>
                </a:solidFill>
              </a:rPr>
              <a:t>CMOS </a:t>
            </a:r>
            <a:r>
              <a:rPr lang="sv-SE" sz="2000" dirty="0" err="1" smtClean="0">
                <a:solidFill>
                  <a:schemeClr val="tx1"/>
                </a:solidFill>
              </a:rPr>
              <a:t>logic</a:t>
            </a:r>
            <a:endParaRPr lang="sv-SE" sz="2000" dirty="0" smtClean="0">
              <a:solidFill>
                <a:schemeClr val="tx1"/>
              </a:solidFill>
            </a:endParaRPr>
          </a:p>
          <a:p>
            <a:pPr algn="ctr"/>
            <a:r>
              <a:rPr lang="sv-SE" sz="2000" dirty="0" smtClean="0">
                <a:solidFill>
                  <a:schemeClr val="tx1"/>
                </a:solidFill>
              </a:rPr>
              <a:t>X2</a:t>
            </a: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flipH="1">
            <a:off x="2554401" y="3481161"/>
            <a:ext cx="191073" cy="191073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Isosceles Triangle 12"/>
          <p:cNvSpPr>
            <a:spLocks noChangeAspect="1"/>
          </p:cNvSpPr>
          <p:nvPr/>
        </p:nvSpPr>
        <p:spPr>
          <a:xfrm rot="5400000" flipH="1">
            <a:off x="3075279" y="3065609"/>
            <a:ext cx="1329445" cy="1022177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sv-SE" sz="2000" dirty="0" smtClean="0">
                <a:solidFill>
                  <a:schemeClr val="tx2">
                    <a:lumMod val="75000"/>
                  </a:schemeClr>
                </a:solidFill>
              </a:rPr>
              <a:t>X4</a:t>
            </a:r>
            <a:endParaRPr lang="sv-SE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flipH="1">
            <a:off x="4271346" y="3481161"/>
            <a:ext cx="191073" cy="191073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5" name="Group 14"/>
          <p:cNvGrpSpPr/>
          <p:nvPr/>
        </p:nvGrpSpPr>
        <p:grpSpPr>
          <a:xfrm>
            <a:off x="5106916" y="3042559"/>
            <a:ext cx="1803298" cy="1068274"/>
            <a:chOff x="6153078" y="3042559"/>
            <a:chExt cx="1803298" cy="1068274"/>
          </a:xfrm>
        </p:grpSpPr>
        <p:grpSp>
          <p:nvGrpSpPr>
            <p:cNvPr id="16" name="Group 15"/>
            <p:cNvGrpSpPr/>
            <p:nvPr/>
          </p:nvGrpSpPr>
          <p:grpSpPr>
            <a:xfrm rot="16200000" flipH="1">
              <a:off x="6411459" y="3092498"/>
              <a:ext cx="451634" cy="968396"/>
              <a:chOff x="4552408" y="2154754"/>
              <a:chExt cx="220136" cy="472017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>
                <a:off x="4536535" y="2390763"/>
                <a:ext cx="47201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4316399" y="2390763"/>
                <a:ext cx="47201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 flipH="1">
              <a:off x="6688344" y="3042559"/>
              <a:ext cx="1068274" cy="1068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000" dirty="0" smtClean="0">
                  <a:solidFill>
                    <a:schemeClr val="tx1"/>
                  </a:solidFill>
                </a:rPr>
                <a:t>X2 logic</a:t>
              </a:r>
            </a:p>
            <a:p>
              <a:pPr algn="ctr"/>
              <a:r>
                <a:rPr lang="sv-SE" sz="2000" dirty="0">
                  <a:solidFill>
                    <a:schemeClr val="tx1"/>
                  </a:solidFill>
                </a:rPr>
                <a:t>g=5/3, p=3</a:t>
              </a:r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7765303" y="3481161"/>
              <a:ext cx="191073" cy="19107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06916" y="4376950"/>
            <a:ext cx="1803298" cy="1068274"/>
            <a:chOff x="6114556" y="4376950"/>
            <a:chExt cx="1803298" cy="1068274"/>
          </a:xfrm>
        </p:grpSpPr>
        <p:grpSp>
          <p:nvGrpSpPr>
            <p:cNvPr id="22" name="Group 21"/>
            <p:cNvGrpSpPr/>
            <p:nvPr/>
          </p:nvGrpSpPr>
          <p:grpSpPr>
            <a:xfrm rot="16200000" flipH="1">
              <a:off x="6372937" y="4426889"/>
              <a:ext cx="451634" cy="968396"/>
              <a:chOff x="4552408" y="2154754"/>
              <a:chExt cx="220136" cy="472017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>
                <a:off x="4536535" y="2390763"/>
                <a:ext cx="47201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4316399" y="2390763"/>
                <a:ext cx="47201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 flipH="1">
              <a:off x="6649822" y="4376950"/>
              <a:ext cx="1068274" cy="1068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000" dirty="0" smtClean="0">
                  <a:solidFill>
                    <a:schemeClr val="tx1"/>
                  </a:solidFill>
                </a:rPr>
                <a:t>X2 logic</a:t>
              </a:r>
            </a:p>
            <a:p>
              <a:pPr algn="ctr"/>
              <a:r>
                <a:rPr lang="sv-SE" sz="2000" dirty="0" smtClean="0">
                  <a:solidFill>
                    <a:schemeClr val="tx1"/>
                  </a:solidFill>
                </a:rPr>
                <a:t>g=7/3, p=3</a:t>
              </a:r>
              <a:endParaRPr lang="sv-SE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7726781" y="4815552"/>
              <a:ext cx="191073" cy="19107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04002" y="4376950"/>
            <a:ext cx="1462152" cy="1068274"/>
            <a:chOff x="6494224" y="3042559"/>
            <a:chExt cx="1462152" cy="1068274"/>
          </a:xfrm>
        </p:grpSpPr>
        <p:grpSp>
          <p:nvGrpSpPr>
            <p:cNvPr id="28" name="Group 27"/>
            <p:cNvGrpSpPr/>
            <p:nvPr/>
          </p:nvGrpSpPr>
          <p:grpSpPr>
            <a:xfrm rot="16200000" flipH="1">
              <a:off x="6752606" y="3092499"/>
              <a:ext cx="451634" cy="968398"/>
              <a:chOff x="4552408" y="2321036"/>
              <a:chExt cx="220136" cy="47201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5400000">
                <a:off x="4536535" y="2557045"/>
                <a:ext cx="47201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4316399" y="2557046"/>
                <a:ext cx="47201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 flipH="1">
              <a:off x="6688344" y="3042559"/>
              <a:ext cx="1068274" cy="1068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000" dirty="0" smtClean="0">
                  <a:solidFill>
                    <a:schemeClr val="tx1"/>
                  </a:solidFill>
                </a:rPr>
                <a:t>X9 logic</a:t>
              </a:r>
            </a:p>
            <a:p>
              <a:pPr algn="ctr"/>
              <a:r>
                <a:rPr lang="sv-SE" sz="2000" dirty="0" smtClean="0">
                  <a:solidFill>
                    <a:schemeClr val="tx1"/>
                  </a:solidFill>
                </a:rPr>
                <a:t>g=7/3, p=3</a:t>
              </a:r>
              <a:endParaRPr lang="sv-SE" sz="2000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7765303" y="3481161"/>
              <a:ext cx="191073" cy="19107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04002" y="3042559"/>
            <a:ext cx="1462152" cy="1068274"/>
            <a:chOff x="6494224" y="3042559"/>
            <a:chExt cx="1462152" cy="1068274"/>
          </a:xfrm>
        </p:grpSpPr>
        <p:grpSp>
          <p:nvGrpSpPr>
            <p:cNvPr id="34" name="Group 33"/>
            <p:cNvGrpSpPr/>
            <p:nvPr/>
          </p:nvGrpSpPr>
          <p:grpSpPr>
            <a:xfrm rot="16200000" flipH="1">
              <a:off x="6752606" y="3092499"/>
              <a:ext cx="451634" cy="968398"/>
              <a:chOff x="4552408" y="2321036"/>
              <a:chExt cx="220136" cy="472018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>
                <a:off x="4536535" y="2557045"/>
                <a:ext cx="47201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4316399" y="2557046"/>
                <a:ext cx="47201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 flipH="1">
              <a:off x="6688344" y="3042559"/>
              <a:ext cx="1068274" cy="1068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000" dirty="0" smtClean="0">
                  <a:solidFill>
                    <a:schemeClr val="tx1"/>
                  </a:solidFill>
                </a:rPr>
                <a:t>X6 logic</a:t>
              </a:r>
            </a:p>
            <a:p>
              <a:pPr algn="ctr"/>
              <a:r>
                <a:rPr lang="sv-SE" sz="2000" dirty="0">
                  <a:solidFill>
                    <a:schemeClr val="tx1"/>
                  </a:solidFill>
                </a:rPr>
                <a:t>g=7/3, p=3</a:t>
              </a:r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7765303" y="3481161"/>
              <a:ext cx="191073" cy="19107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4925724" y="3576698"/>
            <a:ext cx="0" cy="133439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407979" y="2266913"/>
            <a:ext cx="6684300" cy="1596269"/>
            <a:chOff x="1058329" y="1018942"/>
            <a:chExt cx="4881823" cy="1596269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5940152" y="1018942"/>
              <a:ext cx="0" cy="1421053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3" idx="1"/>
            </p:cNvCxnSpPr>
            <p:nvPr/>
          </p:nvCxnSpPr>
          <p:spPr>
            <a:xfrm flipH="1">
              <a:off x="1058329" y="1018942"/>
              <a:ext cx="0" cy="1596269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1101832" y="1412776"/>
              <a:ext cx="4838320" cy="1"/>
            </a:xfrm>
            <a:prstGeom prst="line">
              <a:avLst/>
            </a:prstGeom>
            <a:ln w="127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3118575" y="1166556"/>
              <a:ext cx="15148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Calculate delay!</a:t>
              </a: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endPara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1648573" y="4254790"/>
            <a:ext cx="9618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en-US" sz="1600" baseline="-25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=4, g</a:t>
            </a:r>
            <a:r>
              <a:rPr lang="en-US" sz="1600" baseline="-25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=2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55" name="Rectangle 45"/>
          <p:cNvSpPr>
            <a:spLocks noChangeArrowheads="1"/>
          </p:cNvSpPr>
          <p:nvPr/>
        </p:nvSpPr>
        <p:spPr bwMode="auto">
          <a:xfrm>
            <a:off x="3334441" y="4262266"/>
            <a:ext cx="9618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en-US" sz="1600" baseline="-25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=1, g</a:t>
            </a:r>
            <a:r>
              <a:rPr lang="en-US" sz="1600" baseline="-25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=1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Rectangle 45"/>
          <p:cNvSpPr>
            <a:spLocks noChangeArrowheads="1"/>
          </p:cNvSpPr>
          <p:nvPr/>
        </p:nvSpPr>
        <p:spPr bwMode="auto">
          <a:xfrm>
            <a:off x="695898" y="6021288"/>
            <a:ext cx="30441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Propagation delay=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18*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tao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=90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Rectangle 45"/>
          <p:cNvSpPr>
            <a:spLocks noChangeArrowheads="1"/>
          </p:cNvSpPr>
          <p:nvPr/>
        </p:nvSpPr>
        <p:spPr bwMode="auto">
          <a:xfrm>
            <a:off x="6601713" y="548680"/>
            <a:ext cx="221875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ST cell library, size X refers to the input cap! </a:t>
            </a:r>
          </a:p>
        </p:txBody>
      </p:sp>
      <p:graphicFrame>
        <p:nvGraphicFramePr>
          <p:cNvPr id="59" name="Object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22466"/>
              </p:ext>
            </p:extLst>
          </p:nvPr>
        </p:nvGraphicFramePr>
        <p:xfrm>
          <a:off x="733425" y="5216525"/>
          <a:ext cx="46307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" name="Equation" r:id="rId3" imgW="2844800" imgH="546100" progId="Equation.3">
                  <p:embed/>
                </p:oleObj>
              </mc:Choice>
              <mc:Fallback>
                <p:oleObj name="Equation" r:id="rId3" imgW="2844800" imgH="546100" progId="Equation.3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5216525"/>
                        <a:ext cx="46307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7092280" y="2076083"/>
            <a:ext cx="1944217" cy="1500613"/>
            <a:chOff x="7092280" y="2076083"/>
            <a:chExt cx="1944217" cy="1500613"/>
          </a:xfrm>
        </p:grpSpPr>
        <p:sp>
          <p:nvSpPr>
            <p:cNvPr id="62" name="Rectangle 45"/>
            <p:cNvSpPr>
              <a:spLocks noChangeArrowheads="1"/>
            </p:cNvSpPr>
            <p:nvPr/>
          </p:nvSpPr>
          <p:spPr bwMode="auto">
            <a:xfrm>
              <a:off x="7204003" y="2076083"/>
              <a:ext cx="183249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alculate delay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kumimoji="0" lang="en-US" sz="16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 here!</a:t>
              </a:r>
              <a:endPara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7092280" y="2568526"/>
              <a:ext cx="216024" cy="1008170"/>
            </a:xfrm>
            <a:prstGeom prst="line">
              <a:avLst/>
            </a:prstGeom>
            <a:ln w="127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539552" y="5136906"/>
            <a:ext cx="1296144" cy="81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ctangle 65"/>
          <p:cNvSpPr/>
          <p:nvPr/>
        </p:nvSpPr>
        <p:spPr>
          <a:xfrm>
            <a:off x="3042000" y="5136903"/>
            <a:ext cx="1008112" cy="81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ctangle 66"/>
          <p:cNvSpPr/>
          <p:nvPr/>
        </p:nvSpPr>
        <p:spPr>
          <a:xfrm>
            <a:off x="4067944" y="5229199"/>
            <a:ext cx="1368152" cy="720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ctangle 69"/>
          <p:cNvSpPr/>
          <p:nvPr/>
        </p:nvSpPr>
        <p:spPr>
          <a:xfrm>
            <a:off x="1835696" y="5136903"/>
            <a:ext cx="1224136" cy="81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ctangle 64"/>
          <p:cNvSpPr/>
          <p:nvPr/>
        </p:nvSpPr>
        <p:spPr>
          <a:xfrm>
            <a:off x="700915" y="5949276"/>
            <a:ext cx="3039086" cy="40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364088" y="5445224"/>
            <a:ext cx="286787" cy="0"/>
          </a:xfrm>
          <a:prstGeom prst="lin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Line 7"/>
          <p:cNvSpPr>
            <a:spLocks noChangeShapeType="1"/>
          </p:cNvSpPr>
          <p:nvPr/>
        </p:nvSpPr>
        <p:spPr bwMode="auto">
          <a:xfrm>
            <a:off x="5516488" y="5597624"/>
            <a:ext cx="286787" cy="0"/>
          </a:xfrm>
          <a:prstGeom prst="lin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5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70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1768062" y="4264301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393476" y="4223596"/>
            <a:ext cx="2880772" cy="2065541"/>
            <a:chOff x="393476" y="3117290"/>
            <a:chExt cx="2880772" cy="2065541"/>
          </a:xfrm>
        </p:grpSpPr>
        <p:grpSp>
          <p:nvGrpSpPr>
            <p:cNvPr id="153" name="Group 152"/>
            <p:cNvGrpSpPr/>
            <p:nvPr/>
          </p:nvGrpSpPr>
          <p:grpSpPr>
            <a:xfrm>
              <a:off x="500516" y="3117290"/>
              <a:ext cx="2318246" cy="1574653"/>
              <a:chOff x="5740057" y="1050774"/>
              <a:chExt cx="2318246" cy="1574653"/>
            </a:xfrm>
          </p:grpSpPr>
          <p:sp>
            <p:nvSpPr>
              <p:cNvPr id="156" name="Line 9"/>
              <p:cNvSpPr>
                <a:spLocks noChangeShapeType="1"/>
              </p:cNvSpPr>
              <p:nvPr/>
            </p:nvSpPr>
            <p:spPr bwMode="auto">
              <a:xfrm rot="5400000">
                <a:off x="6327669" y="1283455"/>
                <a:ext cx="0" cy="360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157" name="Group 156"/>
              <p:cNvGrpSpPr/>
              <p:nvPr/>
            </p:nvGrpSpPr>
            <p:grpSpPr>
              <a:xfrm>
                <a:off x="5740057" y="1050774"/>
                <a:ext cx="2318246" cy="1574653"/>
                <a:chOff x="5476772" y="1104710"/>
                <a:chExt cx="2318246" cy="1574653"/>
              </a:xfrm>
            </p:grpSpPr>
            <p:sp>
              <p:nvSpPr>
                <p:cNvPr id="164" name="Line 33"/>
                <p:cNvSpPr>
                  <a:spLocks noChangeShapeType="1"/>
                </p:cNvSpPr>
                <p:nvPr/>
              </p:nvSpPr>
              <p:spPr bwMode="auto">
                <a:xfrm>
                  <a:off x="5476772" y="2376918"/>
                  <a:ext cx="190246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Line 36"/>
                <p:cNvSpPr>
                  <a:spLocks noChangeShapeType="1"/>
                </p:cNvSpPr>
                <p:nvPr/>
              </p:nvSpPr>
              <p:spPr bwMode="auto">
                <a:xfrm>
                  <a:off x="5668355" y="1340067"/>
                  <a:ext cx="1248" cy="104466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 type="triangle" w="med" len="med"/>
                  <a:tailEnd type="non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5659410" y="1589390"/>
                  <a:ext cx="1047704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7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6702295" y="1573760"/>
                  <a:ext cx="423328" cy="82800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5670807" y="2384733"/>
                  <a:ext cx="1440000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9" name="Rectangle 29"/>
                <p:cNvSpPr>
                  <a:spLocks noChangeArrowheads="1"/>
                </p:cNvSpPr>
                <p:nvPr/>
              </p:nvSpPr>
              <p:spPr bwMode="auto">
                <a:xfrm>
                  <a:off x="6979034" y="2433142"/>
                  <a:ext cx="284733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V</a:t>
                  </a:r>
                  <a:r>
                    <a:rPr lang="en-US" sz="1600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DD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70" name="Rectangle 29"/>
                <p:cNvSpPr>
                  <a:spLocks noChangeArrowheads="1"/>
                </p:cNvSpPr>
                <p:nvPr/>
              </p:nvSpPr>
              <p:spPr bwMode="auto">
                <a:xfrm>
                  <a:off x="6230247" y="2433142"/>
                  <a:ext cx="467976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V</a:t>
                  </a:r>
                  <a:r>
                    <a:rPr lang="en-US" sz="1600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DD</a:t>
                  </a:r>
                  <a:r>
                    <a:rPr lang="en-US" sz="1600" dirty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/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2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71" name="Line 36"/>
                <p:cNvSpPr>
                  <a:spLocks noChangeShapeType="1"/>
                </p:cNvSpPr>
                <p:nvPr/>
              </p:nvSpPr>
              <p:spPr bwMode="auto">
                <a:xfrm>
                  <a:off x="6390807" y="1423224"/>
                  <a:ext cx="0" cy="10076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Line 36"/>
                <p:cNvSpPr>
                  <a:spLocks noChangeShapeType="1"/>
                </p:cNvSpPr>
                <p:nvPr/>
              </p:nvSpPr>
              <p:spPr bwMode="auto">
                <a:xfrm>
                  <a:off x="7099191" y="2338056"/>
                  <a:ext cx="0" cy="1080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Rectangle 29"/>
                <p:cNvSpPr>
                  <a:spLocks noChangeArrowheads="1"/>
                </p:cNvSpPr>
                <p:nvPr/>
              </p:nvSpPr>
              <p:spPr bwMode="auto">
                <a:xfrm>
                  <a:off x="5510478" y="1104710"/>
                  <a:ext cx="303501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I</a:t>
                  </a:r>
                  <a:r>
                    <a:rPr lang="en-US" sz="1600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DS,P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74" name="Rectangle 29"/>
                <p:cNvSpPr>
                  <a:spLocks noChangeArrowheads="1"/>
                </p:cNvSpPr>
                <p:nvPr/>
              </p:nvSpPr>
              <p:spPr bwMode="auto">
                <a:xfrm>
                  <a:off x="7433608" y="2226922"/>
                  <a:ext cx="361410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V</a:t>
                  </a:r>
                  <a:r>
                    <a:rPr lang="en-US" sz="1600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OUT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158" name="Rectangle 29"/>
              <p:cNvSpPr>
                <a:spLocks noChangeArrowheads="1"/>
              </p:cNvSpPr>
              <p:nvPr/>
            </p:nvSpPr>
            <p:spPr bwMode="auto">
              <a:xfrm>
                <a:off x="6104860" y="1545644"/>
                <a:ext cx="49553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sz="1600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DSAT,P</a:t>
                </a:r>
                <a:endPara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59" name="Group 158"/>
              <p:cNvGrpSpPr/>
              <p:nvPr/>
            </p:nvGrpSpPr>
            <p:grpSpPr>
              <a:xfrm>
                <a:off x="5860264" y="1463455"/>
                <a:ext cx="144000" cy="939344"/>
                <a:chOff x="5019909" y="1517391"/>
                <a:chExt cx="144000" cy="939344"/>
              </a:xfrm>
            </p:grpSpPr>
            <p:sp>
              <p:nvSpPr>
                <p:cNvPr id="16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091909" y="1807063"/>
                  <a:ext cx="0" cy="360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med" len="med"/>
                  <a:tailEnd type="non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2" name="Oval 161"/>
                <p:cNvSpPr>
                  <a:spLocks noChangeAspect="1"/>
                </p:cNvSpPr>
                <p:nvPr/>
              </p:nvSpPr>
              <p:spPr>
                <a:xfrm>
                  <a:off x="5019909" y="2312735"/>
                  <a:ext cx="144000" cy="1440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63" name="Oval 162"/>
                <p:cNvSpPr>
                  <a:spLocks noChangeAspect="1"/>
                </p:cNvSpPr>
                <p:nvPr/>
              </p:nvSpPr>
              <p:spPr>
                <a:xfrm>
                  <a:off x="5019909" y="1517391"/>
                  <a:ext cx="144000" cy="1440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>
                <a:off x="6576409" y="1455879"/>
                <a:ext cx="144000" cy="144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393476" y="4875054"/>
              <a:ext cx="28807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pMOS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current flow in detail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7545" y="2017706"/>
            <a:ext cx="3097179" cy="2412592"/>
            <a:chOff x="467544" y="2017706"/>
            <a:chExt cx="3097179" cy="2412592"/>
          </a:xfrm>
        </p:grpSpPr>
        <p:sp>
          <p:nvSpPr>
            <p:cNvPr id="6" name="Line 33"/>
            <p:cNvSpPr>
              <a:spLocks noChangeShapeType="1"/>
            </p:cNvSpPr>
            <p:nvPr/>
          </p:nvSpPr>
          <p:spPr bwMode="auto">
            <a:xfrm>
              <a:off x="1635626" y="2834385"/>
              <a:ext cx="4494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2213732" y="3360670"/>
              <a:ext cx="149805" cy="1069628"/>
            </a:xfrm>
            <a:custGeom>
              <a:avLst/>
              <a:gdLst/>
              <a:ahLst/>
              <a:cxnLst>
                <a:cxn ang="0">
                  <a:pos x="50" y="333"/>
                </a:cxn>
                <a:cxn ang="0">
                  <a:pos x="50" y="233"/>
                </a:cxn>
                <a:cxn ang="0">
                  <a:pos x="0" y="233"/>
                </a:cxn>
                <a:cxn ang="0">
                  <a:pos x="0" y="91"/>
                </a:cxn>
                <a:cxn ang="0">
                  <a:pos x="50" y="91"/>
                </a:cxn>
                <a:cxn ang="0">
                  <a:pos x="50" y="0"/>
                </a:cxn>
              </a:cxnLst>
              <a:rect l="0" t="0" r="r" b="b"/>
              <a:pathLst>
                <a:path w="50" h="333">
                  <a:moveTo>
                    <a:pt x="50" y="333"/>
                  </a:moveTo>
                  <a:lnTo>
                    <a:pt x="50" y="233"/>
                  </a:lnTo>
                  <a:lnTo>
                    <a:pt x="0" y="233"/>
                  </a:lnTo>
                  <a:lnTo>
                    <a:pt x="0" y="91"/>
                  </a:lnTo>
                  <a:lnTo>
                    <a:pt x="50" y="91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42"/>
            <p:cNvSpPr>
              <a:spLocks noChangeShapeType="1"/>
            </p:cNvSpPr>
            <p:nvPr/>
          </p:nvSpPr>
          <p:spPr bwMode="auto">
            <a:xfrm flipV="1">
              <a:off x="2088894" y="3652727"/>
              <a:ext cx="0" cy="4568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1"/>
            <p:cNvSpPr>
              <a:spLocks/>
            </p:cNvSpPr>
            <p:nvPr/>
          </p:nvSpPr>
          <p:spPr bwMode="auto">
            <a:xfrm>
              <a:off x="2213732" y="2609308"/>
              <a:ext cx="149805" cy="792000"/>
            </a:xfrm>
            <a:custGeom>
              <a:avLst/>
              <a:gdLst/>
              <a:ahLst/>
              <a:cxnLst>
                <a:cxn ang="0">
                  <a:pos x="50" y="234"/>
                </a:cxn>
                <a:cxn ang="0">
                  <a:pos x="50" y="142"/>
                </a:cxn>
                <a:cxn ang="0">
                  <a:pos x="0" y="142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50" h="234">
                  <a:moveTo>
                    <a:pt x="50" y="234"/>
                  </a:moveTo>
                  <a:lnTo>
                    <a:pt x="50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0"/>
            <p:cNvSpPr>
              <a:spLocks noChangeShapeType="1"/>
            </p:cNvSpPr>
            <p:nvPr/>
          </p:nvSpPr>
          <p:spPr bwMode="auto">
            <a:xfrm flipV="1">
              <a:off x="2363537" y="2202426"/>
              <a:ext cx="0" cy="4018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39"/>
            <p:cNvSpPr>
              <a:spLocks noChangeShapeType="1"/>
            </p:cNvSpPr>
            <p:nvPr/>
          </p:nvSpPr>
          <p:spPr bwMode="auto">
            <a:xfrm flipV="1">
              <a:off x="2088894" y="2609308"/>
              <a:ext cx="0" cy="4555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38"/>
            <p:cNvSpPr>
              <a:spLocks noChangeArrowheads="1"/>
            </p:cNvSpPr>
            <p:nvPr/>
          </p:nvSpPr>
          <p:spPr bwMode="auto">
            <a:xfrm>
              <a:off x="1931599" y="2755338"/>
              <a:ext cx="157295" cy="16724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1639480" y="2845202"/>
              <a:ext cx="1248" cy="10446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4"/>
            <p:cNvSpPr>
              <a:spLocks noChangeShapeType="1"/>
            </p:cNvSpPr>
            <p:nvPr/>
          </p:nvSpPr>
          <p:spPr bwMode="auto">
            <a:xfrm flipH="1">
              <a:off x="2213732" y="4430298"/>
              <a:ext cx="2996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>
              <a:off x="1639480" y="3893612"/>
              <a:ext cx="449415" cy="12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 flipV="1">
              <a:off x="2226216" y="2083856"/>
              <a:ext cx="223459" cy="2995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>
              <a:off x="1333628" y="3386880"/>
              <a:ext cx="2933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768062" y="2017706"/>
              <a:ext cx="681612" cy="586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DD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71600" y="3197168"/>
              <a:ext cx="2690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67544" y="2715152"/>
              <a:ext cx="2230797" cy="1327887"/>
              <a:chOff x="1219313" y="2715152"/>
              <a:chExt cx="2230797" cy="1327887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024000" y="2715152"/>
                <a:ext cx="426110" cy="1327887"/>
                <a:chOff x="3883807" y="609671"/>
                <a:chExt cx="426110" cy="1327887"/>
              </a:xfrm>
              <a:solidFill>
                <a:schemeClr val="bg1"/>
              </a:solidFill>
            </p:grpSpPr>
            <p:sp>
              <p:nvSpPr>
                <p:cNvPr id="54" name="Rectangle 28"/>
                <p:cNvSpPr>
                  <a:spLocks noChangeArrowheads="1"/>
                </p:cNvSpPr>
                <p:nvPr/>
              </p:nvSpPr>
              <p:spPr bwMode="auto">
                <a:xfrm>
                  <a:off x="3883807" y="609671"/>
                  <a:ext cx="426110" cy="2990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ON</a:t>
                  </a:r>
                  <a:endPara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5" name="Rectangle 28"/>
                <p:cNvSpPr>
                  <a:spLocks noChangeArrowheads="1"/>
                </p:cNvSpPr>
                <p:nvPr/>
              </p:nvSpPr>
              <p:spPr bwMode="auto">
                <a:xfrm>
                  <a:off x="3883807" y="1638519"/>
                  <a:ext cx="426110" cy="2990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OFF</a:t>
                  </a:r>
                  <a:endPara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144" name="Rectangle 30"/>
              <p:cNvSpPr>
                <a:spLocks noChangeArrowheads="1"/>
              </p:cNvSpPr>
              <p:nvPr/>
            </p:nvSpPr>
            <p:spPr bwMode="auto">
              <a:xfrm>
                <a:off x="1219313" y="3212976"/>
                <a:ext cx="839285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IN</a:t>
                </a:r>
                <a:r>
                  <a:rPr lang="en-US" dirty="0" smtClean="0"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=LOW</a:t>
                </a:r>
                <a:endParaRPr lang="en-US" dirty="0">
                  <a:latin typeface="Arial" pitchFamily="34" charset="0"/>
                </a:endParaRPr>
              </a:p>
            </p:txBody>
          </p:sp>
        </p:grp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2367282" y="3386880"/>
              <a:ext cx="72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2799868" y="3386879"/>
              <a:ext cx="339051" cy="738971"/>
              <a:chOff x="4649101" y="3386879"/>
              <a:chExt cx="339051" cy="738971"/>
            </a:xfrm>
          </p:grpSpPr>
          <p:sp>
            <p:nvSpPr>
              <p:cNvPr id="178" name="Line 8"/>
              <p:cNvSpPr>
                <a:spLocks noChangeShapeType="1"/>
              </p:cNvSpPr>
              <p:nvPr/>
            </p:nvSpPr>
            <p:spPr bwMode="auto">
              <a:xfrm>
                <a:off x="4649101" y="3726287"/>
                <a:ext cx="33905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7"/>
              <p:cNvSpPr>
                <a:spLocks noChangeShapeType="1"/>
              </p:cNvSpPr>
              <p:nvPr/>
            </p:nvSpPr>
            <p:spPr bwMode="auto">
              <a:xfrm>
                <a:off x="4649101" y="3796469"/>
                <a:ext cx="339051" cy="5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6"/>
              <p:cNvSpPr>
                <a:spLocks noChangeShapeType="1"/>
              </p:cNvSpPr>
              <p:nvPr/>
            </p:nvSpPr>
            <p:spPr bwMode="auto">
              <a:xfrm flipH="1">
                <a:off x="4817404" y="3386879"/>
                <a:ext cx="0" cy="33804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6"/>
              <p:cNvSpPr>
                <a:spLocks noChangeShapeType="1"/>
              </p:cNvSpPr>
              <p:nvPr/>
            </p:nvSpPr>
            <p:spPr bwMode="auto">
              <a:xfrm flipH="1">
                <a:off x="4817404" y="3795793"/>
                <a:ext cx="0" cy="3287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31"/>
              <p:cNvSpPr>
                <a:spLocks noChangeShapeType="1"/>
              </p:cNvSpPr>
              <p:nvPr/>
            </p:nvSpPr>
            <p:spPr bwMode="auto">
              <a:xfrm>
                <a:off x="4745404" y="4125850"/>
                <a:ext cx="1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3" name="Rectangle 29"/>
            <p:cNvSpPr>
              <a:spLocks noChangeArrowheads="1"/>
            </p:cNvSpPr>
            <p:nvPr/>
          </p:nvSpPr>
          <p:spPr bwMode="auto">
            <a:xfrm>
              <a:off x="3158136" y="3197168"/>
              <a:ext cx="4065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OUT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660515" y="1484784"/>
            <a:ext cx="2243273" cy="2147063"/>
            <a:chOff x="2596096" y="1540898"/>
            <a:chExt cx="2243273" cy="2147063"/>
          </a:xfrm>
        </p:grpSpPr>
        <p:graphicFrame>
          <p:nvGraphicFramePr>
            <p:cNvPr id="146" name="Object 1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9611560"/>
                </p:ext>
              </p:extLst>
            </p:nvPr>
          </p:nvGraphicFramePr>
          <p:xfrm>
            <a:off x="2600994" y="2548489"/>
            <a:ext cx="2238375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6" name="Equation" r:id="rId4" imgW="1879600" imgH="419100" progId="Equation.3">
                    <p:embed/>
                  </p:oleObj>
                </mc:Choice>
                <mc:Fallback>
                  <p:oleObj name="Equation" r:id="rId4" imgW="18796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0994" y="2548489"/>
                          <a:ext cx="2238375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1" name="Arc 150"/>
            <p:cNvSpPr/>
            <p:nvPr/>
          </p:nvSpPr>
          <p:spPr>
            <a:xfrm rot="16200000" flipH="1">
              <a:off x="1873633" y="2263361"/>
              <a:ext cx="1816352" cy="371426"/>
            </a:xfrm>
            <a:prstGeom prst="arc">
              <a:avLst>
                <a:gd name="adj1" fmla="val 16200000"/>
                <a:gd name="adj2" fmla="val 115280"/>
              </a:avLst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5" name="Line 9"/>
            <p:cNvSpPr>
              <a:spLocks noChangeShapeType="1"/>
            </p:cNvSpPr>
            <p:nvPr/>
          </p:nvSpPr>
          <p:spPr bwMode="auto">
            <a:xfrm rot="5400000" flipH="1">
              <a:off x="2776222" y="3555903"/>
              <a:ext cx="2641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131841" y="35730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L</a:t>
            </a:r>
            <a:endParaRPr lang="en-US" i="1" baseline="-25000" dirty="0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1916832"/>
            <a:ext cx="3960000" cy="271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Step-response model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6216" y="6093296"/>
            <a:ext cx="2133600" cy="365125"/>
          </a:xfrm>
        </p:spPr>
        <p:txBody>
          <a:bodyPr/>
          <a:lstStyle/>
          <a:p>
            <a:fld id="{5D854F34-EE3E-4FEC-9CD0-2FD80BC80D30}" type="slidenum">
              <a:rPr lang="sv-SE" smtClean="0"/>
              <a:t>5</a:t>
            </a:fld>
            <a:endParaRPr lang="sv-SE"/>
          </a:p>
        </p:txBody>
      </p:sp>
      <p:sp>
        <p:nvSpPr>
          <p:cNvPr id="143" name="Rectangle 28"/>
          <p:cNvSpPr>
            <a:spLocks noChangeArrowheads="1"/>
          </p:cNvSpPr>
          <p:nvPr/>
        </p:nvSpPr>
        <p:spPr bwMode="auto">
          <a:xfrm>
            <a:off x="1347200" y="1468414"/>
            <a:ext cx="6161569" cy="3564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1. Charging the load capacitor through the p-channel MOSFET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491880" y="5229200"/>
            <a:ext cx="4769271" cy="742950"/>
            <a:chOff x="1726208" y="5164014"/>
            <a:chExt cx="4769270" cy="742950"/>
          </a:xfrm>
        </p:grpSpPr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619625"/>
                </p:ext>
              </p:extLst>
            </p:nvPr>
          </p:nvGraphicFramePr>
          <p:xfrm>
            <a:off x="3382392" y="5164014"/>
            <a:ext cx="3113086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7" name="Equation" r:id="rId7" imgW="2019300" imgH="482600" progId="Equation.3">
                    <p:embed/>
                  </p:oleObj>
                </mc:Choice>
                <mc:Fallback>
                  <p:oleObj name="Equation" r:id="rId7" imgW="20193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2392" y="5164014"/>
                          <a:ext cx="3113086" cy="74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7" name="Rectangle 146"/>
            <p:cNvSpPr/>
            <p:nvPr/>
          </p:nvSpPr>
          <p:spPr>
            <a:xfrm>
              <a:off x="1726208" y="5301208"/>
              <a:ext cx="16232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600" dirty="0" smtClean="0"/>
                <a:t>Output rise delay </a:t>
              </a:r>
              <a:endParaRPr lang="sv-SE" sz="16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74241" y="1886785"/>
            <a:ext cx="2512502" cy="3101600"/>
            <a:chOff x="6017672" y="2150634"/>
            <a:chExt cx="2512502" cy="3101600"/>
          </a:xfrm>
        </p:grpSpPr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6017672" y="2150634"/>
              <a:ext cx="858584" cy="3101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9" name="Rectangle 30"/>
            <p:cNvSpPr>
              <a:spLocks noChangeArrowheads="1"/>
            </p:cNvSpPr>
            <p:nvPr/>
          </p:nvSpPr>
          <p:spPr bwMode="auto">
            <a:xfrm>
              <a:off x="7131220" y="2737731"/>
              <a:ext cx="1269578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baseline="-30000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Geneva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goes LOW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7092280" y="4105883"/>
              <a:ext cx="14378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baseline="-30000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OUT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 goes HIGH</a:t>
              </a:r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15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all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path delays with gates other than inverters.</a:t>
            </a:r>
          </a:p>
          <a:p>
            <a:r>
              <a:rPr lang="en-US" dirty="0" smtClean="0"/>
              <a:t>We will do that in lecture 6.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66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Model</a:t>
            </a:r>
            <a:r>
              <a:rPr lang="sv-SE" dirty="0" smtClean="0"/>
              <a:t> for a non-inverting gate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51</a:t>
            </a:fld>
            <a:endParaRPr lang="sv-SE"/>
          </a:p>
        </p:txBody>
      </p:sp>
      <p:sp>
        <p:nvSpPr>
          <p:cNvPr id="21" name="Rectangle 45"/>
          <p:cNvSpPr>
            <a:spLocks noChangeArrowheads="1"/>
          </p:cNvSpPr>
          <p:nvPr/>
        </p:nvSpPr>
        <p:spPr bwMode="auto">
          <a:xfrm>
            <a:off x="6660232" y="4941168"/>
            <a:ext cx="21255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parasitic delay 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=9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Logical effort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=0.5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642992"/>
              </p:ext>
            </p:extLst>
          </p:nvPr>
        </p:nvGraphicFramePr>
        <p:xfrm>
          <a:off x="611560" y="4653136"/>
          <a:ext cx="524827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name="Equation" r:id="rId3" imgW="2794000" imgH="596900" progId="Equation.3">
                  <p:embed/>
                </p:oleObj>
              </mc:Choice>
              <mc:Fallback>
                <p:oleObj name="Equation" r:id="rId3" imgW="2794000" imgH="5969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653136"/>
                        <a:ext cx="5248275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835696" y="2492896"/>
            <a:ext cx="5501097" cy="2052419"/>
            <a:chOff x="328055" y="2636912"/>
            <a:chExt cx="5501097" cy="2052419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755576" y="3576698"/>
              <a:ext cx="453650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 rot="16200000" flipH="1">
              <a:off x="1200557" y="3092498"/>
              <a:ext cx="451634" cy="968396"/>
              <a:chOff x="4552408" y="2154754"/>
              <a:chExt cx="220136" cy="472017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>
                <a:off x="4536535" y="2390763"/>
                <a:ext cx="47201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4316399" y="2390763"/>
                <a:ext cx="472017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 flipH="1">
              <a:off x="1477442" y="3042559"/>
              <a:ext cx="1068274" cy="10682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000" dirty="0" smtClean="0">
                  <a:solidFill>
                    <a:schemeClr val="tx1"/>
                  </a:solidFill>
                </a:rPr>
                <a:t>CMOS </a:t>
              </a:r>
              <a:r>
                <a:rPr lang="sv-SE" sz="2000" dirty="0" err="1" smtClean="0">
                  <a:solidFill>
                    <a:schemeClr val="tx1"/>
                  </a:solidFill>
                </a:rPr>
                <a:t>logic</a:t>
              </a:r>
              <a:endParaRPr lang="sv-SE" sz="2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sv-SE" sz="2000" dirty="0" smtClean="0">
                  <a:solidFill>
                    <a:schemeClr val="tx1"/>
                  </a:solidFill>
                </a:rPr>
                <a:t>X2</a:t>
              </a:r>
              <a:endParaRPr lang="sv-SE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2554401" y="3481161"/>
              <a:ext cx="191073" cy="19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Isosceles Triangle 12"/>
            <p:cNvSpPr>
              <a:spLocks noChangeAspect="1"/>
            </p:cNvSpPr>
            <p:nvPr/>
          </p:nvSpPr>
          <p:spPr>
            <a:xfrm rot="5400000" flipH="1">
              <a:off x="3075279" y="3065609"/>
              <a:ext cx="1329445" cy="102217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sv-SE" sz="2000" dirty="0" smtClean="0">
                  <a:solidFill>
                    <a:schemeClr val="tx2">
                      <a:lumMod val="75000"/>
                    </a:schemeClr>
                  </a:solidFill>
                </a:rPr>
                <a:t>X4</a:t>
              </a:r>
              <a:endParaRPr lang="sv-SE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4271346" y="3481161"/>
              <a:ext cx="191073" cy="19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1648573" y="4254790"/>
              <a:ext cx="96180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p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1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=4, g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1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=2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3334441" y="4262266"/>
              <a:ext cx="96180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p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2</a:t>
              </a:r>
              <a:r>
                <a:rPr kumimoji="0" lang="en-US" sz="16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=1, g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2</a:t>
              </a:r>
              <a:r>
                <a:rPr kumimoji="0" lang="en-US" sz="16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=1</a:t>
              </a:r>
              <a:endParaRPr kumimoji="0" 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1114436" y="2636912"/>
              <a:ext cx="3601580" cy="2052419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36096" y="3392030"/>
              <a:ext cx="393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dirty="0" smtClean="0"/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</a:t>
              </a:r>
              <a:endParaRPr lang="sv-SE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8055" y="3433180"/>
              <a:ext cx="461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dirty="0" smtClean="0"/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</a:t>
              </a:r>
              <a:endParaRPr lang="sv-SE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86964" y="3663121"/>
              <a:ext cx="5790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dirty="0" smtClean="0"/>
                <a:t>2C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</a:t>
              </a:r>
              <a:endParaRPr lang="sv-SE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59632" y="1196752"/>
            <a:ext cx="6353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= f + p should hold also for non-inverting gate</a:t>
            </a:r>
          </a:p>
          <a:p>
            <a:r>
              <a:rPr lang="en-US" dirty="0" smtClean="0"/>
              <a:t>f is the part that depends on C</a:t>
            </a:r>
            <a:r>
              <a:rPr lang="en-US" baseline="-25000" dirty="0" smtClean="0"/>
              <a:t>L</a:t>
            </a:r>
            <a:r>
              <a:rPr lang="en-US" dirty="0" smtClean="0"/>
              <a:t>, f = </a:t>
            </a:r>
            <a:r>
              <a:rPr lang="en-US" dirty="0" err="1" smtClean="0"/>
              <a:t>gh</a:t>
            </a:r>
            <a:r>
              <a:rPr lang="en-US" dirty="0"/>
              <a:t> </a:t>
            </a:r>
            <a:r>
              <a:rPr lang="en-US" dirty="0" smtClean="0"/>
              <a:t>where h is defined as C</a:t>
            </a:r>
            <a:r>
              <a:rPr lang="en-US" baseline="-25000" dirty="0"/>
              <a:t>L</a:t>
            </a:r>
            <a:r>
              <a:rPr lang="en-US" dirty="0" smtClean="0"/>
              <a:t>/C</a:t>
            </a:r>
            <a:r>
              <a:rPr lang="en-US" baseline="-25000" dirty="0" smtClean="0"/>
              <a:t>IN</a:t>
            </a:r>
          </a:p>
          <a:p>
            <a:r>
              <a:rPr lang="en-US" dirty="0" smtClean="0"/>
              <a:t>Thus </a:t>
            </a:r>
            <a:r>
              <a:rPr lang="en-US" dirty="0" err="1"/>
              <a:t>f</a:t>
            </a:r>
            <a:r>
              <a:rPr lang="en-US" baseline="-25000" dirty="0" err="1" smtClean="0"/>
              <a:t>gate</a:t>
            </a:r>
            <a:r>
              <a:rPr lang="en-US" dirty="0" smtClean="0"/>
              <a:t> = C</a:t>
            </a:r>
            <a:r>
              <a:rPr lang="en-US" baseline="-25000" dirty="0" smtClean="0"/>
              <a:t>IN</a:t>
            </a:r>
            <a:r>
              <a:rPr lang="en-US" dirty="0" smtClean="0"/>
              <a:t>/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INinv</a:t>
            </a:r>
            <a:r>
              <a:rPr lang="en-US" dirty="0" smtClean="0"/>
              <a:t>× C</a:t>
            </a:r>
            <a:r>
              <a:rPr lang="en-US" baseline="-25000" dirty="0" smtClean="0"/>
              <a:t>L</a:t>
            </a:r>
            <a:r>
              <a:rPr lang="en-US" dirty="0" smtClean="0"/>
              <a:t>/C</a:t>
            </a:r>
            <a:r>
              <a:rPr lang="en-US" baseline="-25000" dirty="0" smtClean="0"/>
              <a:t>IN</a:t>
            </a:r>
            <a:r>
              <a:rPr lang="en-US" dirty="0" smtClean="0"/>
              <a:t> =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gate</a:t>
            </a:r>
            <a:r>
              <a:rPr lang="en-US" dirty="0" smtClean="0"/>
              <a:t> ×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gate</a:t>
            </a:r>
            <a:endParaRPr lang="en-US" baseline="-25000" dirty="0" smtClean="0"/>
          </a:p>
          <a:p>
            <a:r>
              <a:rPr lang="en-US" dirty="0" smtClean="0"/>
              <a:t>p is static part of the delay: the part that does not depend on C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876256" y="2564904"/>
            <a:ext cx="186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will do this 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Thursday!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6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Overview important concepts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2018-09-18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52</a:t>
            </a:fld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1547664" y="1628800"/>
            <a:ext cx="1254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</a:t>
            </a:r>
            <a:r>
              <a:rPr lang="en-US" sz="2400" dirty="0" smtClean="0"/>
              <a:t> = </a:t>
            </a:r>
            <a:r>
              <a:rPr lang="en-US" sz="2400" i="1" dirty="0"/>
              <a:t>f</a:t>
            </a:r>
            <a:r>
              <a:rPr lang="en-US" sz="2400" dirty="0" smtClean="0"/>
              <a:t> + </a:t>
            </a:r>
            <a:r>
              <a:rPr lang="en-US" sz="2400" i="1" dirty="0" smtClean="0"/>
              <a:t>p</a:t>
            </a:r>
          </a:p>
          <a:p>
            <a:endParaRPr lang="en-US" sz="2400" i="1" dirty="0"/>
          </a:p>
          <a:p>
            <a:r>
              <a:rPr lang="en-US" sz="2400" i="1" dirty="0" smtClean="0"/>
              <a:t>f = </a:t>
            </a:r>
            <a:r>
              <a:rPr lang="en-US" sz="2400" i="1" dirty="0" err="1" smtClean="0"/>
              <a:t>gh</a:t>
            </a:r>
            <a:endParaRPr lang="en-US" sz="2400" i="1" dirty="0" smtClean="0"/>
          </a:p>
          <a:p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1268760"/>
            <a:ext cx="2736659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i="1" dirty="0" smtClean="0"/>
              <a:t>d</a:t>
            </a:r>
            <a:r>
              <a:rPr lang="en-US" dirty="0" smtClean="0"/>
              <a:t>: (normalized) stage delay</a:t>
            </a:r>
          </a:p>
          <a:p>
            <a:pPr>
              <a:lnSpc>
                <a:spcPct val="130000"/>
              </a:lnSpc>
            </a:pPr>
            <a:r>
              <a:rPr lang="en-US" b="1" i="1" dirty="0" smtClean="0"/>
              <a:t>f</a:t>
            </a:r>
            <a:r>
              <a:rPr lang="en-US" dirty="0" smtClean="0"/>
              <a:t>: stage effort</a:t>
            </a:r>
          </a:p>
          <a:p>
            <a:pPr>
              <a:lnSpc>
                <a:spcPct val="130000"/>
              </a:lnSpc>
            </a:pPr>
            <a:r>
              <a:rPr lang="en-US" b="1" i="1" dirty="0"/>
              <a:t>g</a:t>
            </a:r>
            <a:r>
              <a:rPr lang="en-US" dirty="0"/>
              <a:t>: logical </a:t>
            </a:r>
            <a:r>
              <a:rPr lang="en-US" dirty="0" smtClean="0"/>
              <a:t>effort </a:t>
            </a:r>
          </a:p>
          <a:p>
            <a:pPr>
              <a:lnSpc>
                <a:spcPct val="130000"/>
              </a:lnSpc>
            </a:pPr>
            <a:r>
              <a:rPr lang="en-US" b="1" i="1" dirty="0"/>
              <a:t>h</a:t>
            </a:r>
            <a:r>
              <a:rPr lang="en-US" dirty="0"/>
              <a:t>: electrical effort</a:t>
            </a:r>
          </a:p>
          <a:p>
            <a:pPr>
              <a:lnSpc>
                <a:spcPct val="130000"/>
              </a:lnSpc>
            </a:pPr>
            <a:r>
              <a:rPr lang="en-US" b="1" i="1" dirty="0" smtClean="0"/>
              <a:t>p</a:t>
            </a:r>
            <a:r>
              <a:rPr lang="en-US" dirty="0" smtClean="0"/>
              <a:t>: parasitic delay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212976"/>
            <a:ext cx="30194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concepts related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b="1" dirty="0" smtClean="0"/>
              <a:t>reference inverter </a:t>
            </a:r>
          </a:p>
          <a:p>
            <a:r>
              <a:rPr lang="en-US" dirty="0" smtClean="0"/>
              <a:t>with (RC</a:t>
            </a:r>
            <a:r>
              <a:rPr lang="en-US" baseline="-25000" dirty="0" smtClean="0"/>
              <a:t>G</a:t>
            </a:r>
            <a:r>
              <a:rPr lang="en-US" dirty="0" smtClean="0"/>
              <a:t>)</a:t>
            </a:r>
            <a:r>
              <a:rPr lang="en-US" baseline="-25000" dirty="0" err="1" smtClean="0"/>
              <a:t>inv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inv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Dinv</a:t>
            </a:r>
            <a:r>
              <a:rPr lang="en-US" dirty="0" smtClean="0"/>
              <a:t>/</a:t>
            </a:r>
            <a:r>
              <a:rPr lang="en-US" dirty="0" err="1" smtClean="0"/>
              <a:t>C</a:t>
            </a:r>
            <a:r>
              <a:rPr lang="en-US" baseline="-25000" dirty="0" err="1" smtClean="0"/>
              <a:t>Ginv</a:t>
            </a:r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smtClean="0"/>
              <a:t>The gate itself has parameters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IN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eff</a:t>
            </a:r>
            <a:r>
              <a:rPr lang="en-US" dirty="0" smtClean="0"/>
              <a:t> 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par</a:t>
            </a:r>
            <a:endParaRPr lang="en-US" baseline="-25000" dirty="0" smtClean="0"/>
          </a:p>
          <a:p>
            <a:r>
              <a:rPr lang="en-US" dirty="0" smtClean="0"/>
              <a:t>and is connected to load C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521769"/>
              </p:ext>
            </p:extLst>
          </p:nvPr>
        </p:nvGraphicFramePr>
        <p:xfrm>
          <a:off x="3563888" y="3789040"/>
          <a:ext cx="2171700" cy="104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6" name="Equation" r:id="rId4" imgW="1409700" imgH="723900" progId="Equation.3">
                  <p:embed/>
                </p:oleObj>
              </mc:Choice>
              <mc:Fallback>
                <p:oleObj name="Equation" r:id="rId4" imgW="14097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789040"/>
                        <a:ext cx="2171700" cy="1044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95936" y="3284984"/>
            <a:ext cx="120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eff</a:t>
            </a:r>
            <a:r>
              <a:rPr lang="en-US" dirty="0" smtClean="0"/>
              <a:t> ≠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inv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2" y="328498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eff</a:t>
            </a:r>
            <a:r>
              <a:rPr lang="en-US" dirty="0" smtClean="0"/>
              <a:t> =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inv</a:t>
            </a:r>
            <a:endParaRPr lang="en-US" baseline="-250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313235"/>
              </p:ext>
            </p:extLst>
          </p:nvPr>
        </p:nvGraphicFramePr>
        <p:xfrm>
          <a:off x="6097588" y="3789363"/>
          <a:ext cx="180181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7" name="Equation" r:id="rId6" imgW="1168400" imgH="647700" progId="Equation.3">
                  <p:embed/>
                </p:oleObj>
              </mc:Choice>
              <mc:Fallback>
                <p:oleObj name="Equation" r:id="rId6" imgW="11684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88" y="3789363"/>
                        <a:ext cx="180181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537595"/>
              </p:ext>
            </p:extLst>
          </p:nvPr>
        </p:nvGraphicFramePr>
        <p:xfrm>
          <a:off x="6156176" y="4797152"/>
          <a:ext cx="14668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8" name="Equation" r:id="rId8" imgW="952500" imgH="685800" progId="Equation.3">
                  <p:embed/>
                </p:oleObj>
              </mc:Choice>
              <mc:Fallback>
                <p:oleObj name="Equation" r:id="rId8" imgW="9525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4797152"/>
                        <a:ext cx="14668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141492"/>
              </p:ext>
            </p:extLst>
          </p:nvPr>
        </p:nvGraphicFramePr>
        <p:xfrm>
          <a:off x="3563888" y="4869160"/>
          <a:ext cx="181927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9" name="Equation" r:id="rId10" imgW="1181100" imgH="685800" progId="Equation.3">
                  <p:embed/>
                </p:oleObj>
              </mc:Choice>
              <mc:Fallback>
                <p:oleObj name="Equation" r:id="rId10" imgW="11811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869160"/>
                        <a:ext cx="1819275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6012160" y="3212976"/>
            <a:ext cx="2016224" cy="2808312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3528" y="5157192"/>
            <a:ext cx="318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IN</a:t>
            </a:r>
            <a:r>
              <a:rPr lang="en-US" dirty="0" smtClean="0"/>
              <a:t> can be different for different</a:t>
            </a:r>
          </a:p>
          <a:p>
            <a:r>
              <a:rPr lang="en-US" dirty="0"/>
              <a:t>g</a:t>
            </a:r>
            <a:r>
              <a:rPr lang="en-US" dirty="0" smtClean="0"/>
              <a:t>ate inputs =&gt; </a:t>
            </a:r>
          </a:p>
          <a:p>
            <a:r>
              <a:rPr lang="en-US" dirty="0" smtClean="0"/>
              <a:t>Different </a:t>
            </a:r>
            <a:r>
              <a:rPr lang="en-US" i="1" dirty="0" smtClean="0"/>
              <a:t>g </a:t>
            </a:r>
            <a:r>
              <a:rPr lang="en-US" dirty="0" smtClean="0"/>
              <a:t>for different inputs!</a:t>
            </a:r>
          </a:p>
        </p:txBody>
      </p:sp>
    </p:spTree>
    <p:extLst>
      <p:ext uri="{BB962C8B-B14F-4D97-AF65-F5344CB8AC3E}">
        <p14:creationId xmlns:p14="http://schemas.microsoft.com/office/powerpoint/2010/main" val="302646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Conclusion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Integrated Circuit Design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85A-C521-441E-B402-A9F7912DA359}" type="slidenum">
              <a:rPr lang="sv-SE" smtClean="0"/>
              <a:t>53</a:t>
            </a:fld>
            <a:endParaRPr lang="sv-SE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800" dirty="0" smtClean="0"/>
              <a:t>In </a:t>
            </a:r>
            <a:r>
              <a:rPr lang="sv-SE" sz="2800" dirty="0" err="1" smtClean="0"/>
              <a:t>this</a:t>
            </a:r>
            <a:r>
              <a:rPr lang="sv-SE" sz="2800" dirty="0" smtClean="0"/>
              <a:t> </a:t>
            </a:r>
            <a:r>
              <a:rPr lang="sv-SE" sz="2800" dirty="0" err="1" smtClean="0"/>
              <a:t>lecture</a:t>
            </a:r>
            <a:r>
              <a:rPr lang="sv-SE" sz="2800" dirty="0" smtClean="0"/>
              <a:t> </a:t>
            </a:r>
            <a:r>
              <a:rPr lang="sv-SE" sz="2800" dirty="0" err="1" smtClean="0"/>
              <a:t>we</a:t>
            </a:r>
            <a:r>
              <a:rPr lang="sv-SE" sz="2800" dirty="0" smtClean="0"/>
              <a:t> </a:t>
            </a:r>
            <a:r>
              <a:rPr lang="sv-SE" sz="2800" dirty="0" err="1" smtClean="0"/>
              <a:t>have</a:t>
            </a:r>
            <a:endParaRPr lang="sv-SE" sz="2800" dirty="0" smtClean="0"/>
          </a:p>
          <a:p>
            <a:r>
              <a:rPr lang="sv-SE" sz="2400" dirty="0" smtClean="0"/>
              <a:t>Adapted the two-port delay model previously developed for inverters to any CMOS logic gate </a:t>
            </a:r>
          </a:p>
          <a:p>
            <a:r>
              <a:rPr lang="sv-SE" sz="2400" dirty="0" smtClean="0"/>
              <a:t>Learnt how to size MOSFETs for equal worst case rise and fall delay</a:t>
            </a:r>
          </a:p>
          <a:p>
            <a:r>
              <a:rPr lang="sv-SE" sz="2400" dirty="0" smtClean="0"/>
              <a:t>Noticed that logic gates have </a:t>
            </a:r>
            <a:r>
              <a:rPr lang="sv-SE" sz="2400" dirty="0" err="1" smtClean="0"/>
              <a:t>larger</a:t>
            </a:r>
            <a:r>
              <a:rPr lang="sv-SE" sz="2400" dirty="0" smtClean="0"/>
              <a:t> </a:t>
            </a:r>
            <a:r>
              <a:rPr lang="sv-SE" sz="2400" i="1" dirty="0" err="1" smtClean="0"/>
              <a:t>R</a:t>
            </a:r>
            <a:r>
              <a:rPr lang="sv-SE" sz="2400" i="1" baseline="-25000" dirty="0" err="1" smtClean="0"/>
              <a:t>eff</a:t>
            </a:r>
            <a:r>
              <a:rPr lang="sv-SE" sz="2400" i="1" dirty="0" err="1" smtClean="0"/>
              <a:t>C</a:t>
            </a:r>
            <a:r>
              <a:rPr lang="sv-SE" sz="2400" i="1" baseline="-25000" dirty="0" err="1" smtClean="0"/>
              <a:t>G</a:t>
            </a:r>
            <a:r>
              <a:rPr lang="sv-SE" sz="2400" dirty="0"/>
              <a:t> </a:t>
            </a:r>
            <a:r>
              <a:rPr lang="sv-SE" sz="2400" dirty="0" err="1" smtClean="0"/>
              <a:t>products</a:t>
            </a:r>
            <a:r>
              <a:rPr lang="sv-SE" sz="2400" dirty="0" smtClean="0"/>
              <a:t> than inverters</a:t>
            </a:r>
          </a:p>
          <a:p>
            <a:r>
              <a:rPr lang="sv-SE" sz="2400" dirty="0" smtClean="0"/>
              <a:t>Introduced two new concepts: </a:t>
            </a:r>
            <a:r>
              <a:rPr lang="sv-SE" sz="2400" b="1" i="1" dirty="0" smtClean="0"/>
              <a:t>logical effort </a:t>
            </a:r>
            <a:r>
              <a:rPr lang="sv-SE" sz="2400" dirty="0" smtClean="0"/>
              <a:t>and</a:t>
            </a:r>
            <a:r>
              <a:rPr lang="sv-SE" sz="2400" b="1" dirty="0" smtClean="0"/>
              <a:t> </a:t>
            </a:r>
            <a:r>
              <a:rPr lang="sv-SE" sz="2400" b="1" i="1" dirty="0" smtClean="0"/>
              <a:t>parasitic delay</a:t>
            </a:r>
          </a:p>
          <a:p>
            <a:r>
              <a:rPr lang="sv-SE" sz="2400" dirty="0" err="1" smtClean="0"/>
              <a:t>Logical</a:t>
            </a:r>
            <a:r>
              <a:rPr lang="sv-SE" sz="2400" dirty="0" smtClean="0"/>
              <a:t> </a:t>
            </a:r>
            <a:r>
              <a:rPr lang="sv-SE" sz="2400" dirty="0" err="1"/>
              <a:t>effort</a:t>
            </a:r>
            <a:r>
              <a:rPr lang="sv-SE" sz="2400" dirty="0"/>
              <a:t> and </a:t>
            </a:r>
            <a:r>
              <a:rPr lang="sv-SE" sz="2400" dirty="0" err="1"/>
              <a:t>parasitic</a:t>
            </a:r>
            <a:r>
              <a:rPr lang="sv-SE" sz="2400" dirty="0"/>
              <a:t> </a:t>
            </a:r>
            <a:r>
              <a:rPr lang="sv-SE" sz="2400" dirty="0" err="1" smtClean="0"/>
              <a:t>delay</a:t>
            </a:r>
            <a:r>
              <a:rPr lang="sv-SE" sz="2400" dirty="0" smtClean="0"/>
              <a:t> </a:t>
            </a:r>
            <a:r>
              <a:rPr lang="sv-SE" sz="2400" dirty="0" err="1" smtClean="0"/>
              <a:t>quantifies</a:t>
            </a:r>
            <a:endParaRPr lang="sv-SE" sz="2400" dirty="0" smtClean="0"/>
          </a:p>
          <a:p>
            <a:pPr lvl="1"/>
            <a:r>
              <a:rPr lang="sv-SE" sz="2000" dirty="0" smtClean="0"/>
              <a:t>Logical effort: (</a:t>
            </a:r>
            <a:r>
              <a:rPr lang="sv-SE" sz="2000" i="1" dirty="0" smtClean="0"/>
              <a:t>R</a:t>
            </a:r>
            <a:r>
              <a:rPr lang="sv-SE" sz="2000" i="1" baseline="-25000" dirty="0"/>
              <a:t>eff</a:t>
            </a:r>
            <a:r>
              <a:rPr lang="sv-SE" sz="2000" i="1" dirty="0" smtClean="0"/>
              <a:t>C</a:t>
            </a:r>
            <a:r>
              <a:rPr lang="sv-SE" sz="2000" i="1" baseline="-25000" dirty="0" smtClean="0"/>
              <a:t>G</a:t>
            </a:r>
            <a:r>
              <a:rPr lang="sv-SE" sz="2000" i="1" dirty="0" smtClean="0"/>
              <a:t>)</a:t>
            </a:r>
            <a:r>
              <a:rPr lang="sv-SE" sz="2000" i="1" baseline="-25000" dirty="0" smtClean="0"/>
              <a:t>gate</a:t>
            </a:r>
            <a:r>
              <a:rPr lang="sv-SE" sz="2000" dirty="0" smtClean="0"/>
              <a:t> relative to (</a:t>
            </a:r>
            <a:r>
              <a:rPr lang="sv-SE" sz="2000" i="1" dirty="0" smtClean="0"/>
              <a:t>3RC)</a:t>
            </a:r>
            <a:r>
              <a:rPr lang="sv-SE" sz="2000" i="1" baseline="-25000" dirty="0" smtClean="0"/>
              <a:t>inv</a:t>
            </a:r>
          </a:p>
          <a:p>
            <a:pPr lvl="1"/>
            <a:r>
              <a:rPr lang="sv-SE" sz="2000" dirty="0" smtClean="0"/>
              <a:t>Parasitic delay: </a:t>
            </a:r>
            <a:r>
              <a:rPr lang="sv-SE" sz="2000" dirty="0"/>
              <a:t>(</a:t>
            </a:r>
            <a:r>
              <a:rPr lang="sv-SE" sz="2000" i="1" dirty="0" smtClean="0"/>
              <a:t>R</a:t>
            </a:r>
            <a:r>
              <a:rPr lang="sv-SE" sz="2000" i="1" baseline="-25000" dirty="0"/>
              <a:t>eff</a:t>
            </a:r>
            <a:r>
              <a:rPr lang="sv-SE" sz="2000" i="1" dirty="0" smtClean="0"/>
              <a:t>C</a:t>
            </a:r>
            <a:r>
              <a:rPr lang="sv-SE" sz="2000" i="1" baseline="-25000" dirty="0" smtClean="0"/>
              <a:t>par</a:t>
            </a:r>
            <a:r>
              <a:rPr lang="sv-SE" sz="2000" i="1" dirty="0" smtClean="0"/>
              <a:t>)</a:t>
            </a:r>
            <a:r>
              <a:rPr lang="sv-SE" sz="2000" i="1" baseline="-25000" dirty="0" smtClean="0"/>
              <a:t>gate</a:t>
            </a:r>
            <a:r>
              <a:rPr lang="sv-SE" sz="2000" dirty="0" smtClean="0"/>
              <a:t> relative </a:t>
            </a:r>
            <a:r>
              <a:rPr lang="sv-SE" sz="2000" dirty="0"/>
              <a:t>to </a:t>
            </a:r>
            <a:r>
              <a:rPr lang="sv-SE" sz="2000" dirty="0" smtClean="0"/>
              <a:t>(3</a:t>
            </a:r>
            <a:r>
              <a:rPr lang="sv-SE" sz="2000" i="1" dirty="0" smtClean="0"/>
              <a:t>RC)</a:t>
            </a:r>
            <a:r>
              <a:rPr lang="sv-SE" sz="2000" i="1" baseline="-25000" dirty="0" smtClean="0"/>
              <a:t>inv</a:t>
            </a:r>
            <a:endParaRPr lang="sv-SE" sz="2000" i="1" baseline="-25000" dirty="0"/>
          </a:p>
          <a:p>
            <a:r>
              <a:rPr lang="sv-SE" sz="2400" dirty="0" smtClean="0"/>
              <a:t>Learnt how to calculate these parameters for any logic gate</a:t>
            </a:r>
          </a:p>
          <a:p>
            <a:r>
              <a:rPr lang="sv-SE" sz="2400" dirty="0" smtClean="0"/>
              <a:t>Learnt how to calculate the electrical effort </a:t>
            </a:r>
            <a:r>
              <a:rPr lang="sv-SE" sz="2400" i="1" dirty="0" smtClean="0"/>
              <a:t>h</a:t>
            </a:r>
            <a:r>
              <a:rPr lang="sv-SE" sz="2400" dirty="0" smtClean="0"/>
              <a:t>=</a:t>
            </a:r>
            <a:r>
              <a:rPr lang="sv-SE" sz="2400" i="1" dirty="0" smtClean="0"/>
              <a:t> C</a:t>
            </a:r>
            <a:r>
              <a:rPr lang="sv-SE" sz="2400" i="1" baseline="-25000" dirty="0" smtClean="0"/>
              <a:t>LOAD</a:t>
            </a:r>
            <a:r>
              <a:rPr lang="sv-SE" sz="2400" i="1" dirty="0" smtClean="0"/>
              <a:t>/C</a:t>
            </a:r>
            <a:r>
              <a:rPr lang="sv-SE" sz="2400" i="1" baseline="-25000" dirty="0" smtClean="0"/>
              <a:t>IN</a:t>
            </a:r>
          </a:p>
          <a:p>
            <a:r>
              <a:rPr lang="sv-SE" sz="2400" dirty="0" smtClean="0"/>
              <a:t>Learnt to calculate all propagation delays as a multiple of tau, where tau=5 ps in STMicroelectronics 65 nm CMOS process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54624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Step-response model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2018-09-13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Lecture 4: CMOS Inverter dynamics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/>
              <a:t>6</a:t>
            </a:fld>
            <a:endParaRPr lang="sv-SE"/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1635626" y="2834385"/>
            <a:ext cx="44941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3"/>
          <p:cNvSpPr>
            <a:spLocks/>
          </p:cNvSpPr>
          <p:nvPr/>
        </p:nvSpPr>
        <p:spPr bwMode="auto">
          <a:xfrm>
            <a:off x="2213732" y="3360670"/>
            <a:ext cx="149805" cy="10696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 flipV="1">
            <a:off x="2088894" y="3652729"/>
            <a:ext cx="0" cy="4568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2213732" y="2609308"/>
            <a:ext cx="149805" cy="792000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 flipV="1">
            <a:off x="2363537" y="2202428"/>
            <a:ext cx="0" cy="4018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39"/>
          <p:cNvSpPr>
            <a:spLocks noChangeShapeType="1"/>
          </p:cNvSpPr>
          <p:nvPr/>
        </p:nvSpPr>
        <p:spPr bwMode="auto">
          <a:xfrm flipV="1">
            <a:off x="2088894" y="2609310"/>
            <a:ext cx="0" cy="4555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38"/>
          <p:cNvSpPr>
            <a:spLocks noChangeArrowheads="1"/>
          </p:cNvSpPr>
          <p:nvPr/>
        </p:nvSpPr>
        <p:spPr bwMode="auto">
          <a:xfrm>
            <a:off x="1931600" y="2755338"/>
            <a:ext cx="157295" cy="16724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36"/>
          <p:cNvSpPr>
            <a:spLocks noChangeShapeType="1"/>
          </p:cNvSpPr>
          <p:nvPr/>
        </p:nvSpPr>
        <p:spPr bwMode="auto">
          <a:xfrm>
            <a:off x="1639480" y="2845202"/>
            <a:ext cx="1248" cy="10446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2367282" y="3386880"/>
            <a:ext cx="720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34"/>
          <p:cNvSpPr>
            <a:spLocks noChangeShapeType="1"/>
          </p:cNvSpPr>
          <p:nvPr/>
        </p:nvSpPr>
        <p:spPr bwMode="auto">
          <a:xfrm flipH="1">
            <a:off x="2213732" y="4430298"/>
            <a:ext cx="29961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>
            <a:off x="1639481" y="3893612"/>
            <a:ext cx="449415" cy="124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 flipV="1">
            <a:off x="2226217" y="2083856"/>
            <a:ext cx="223459" cy="29954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1333629" y="3386880"/>
            <a:ext cx="29336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1768062" y="2017708"/>
            <a:ext cx="681612" cy="58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1768062" y="4264301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799869" y="3386881"/>
            <a:ext cx="339051" cy="738971"/>
            <a:chOff x="4649101" y="3386879"/>
            <a:chExt cx="339051" cy="738971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4649101" y="3726287"/>
              <a:ext cx="3390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4649101" y="3796469"/>
              <a:ext cx="339051" cy="5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4817404" y="3386879"/>
              <a:ext cx="0" cy="3380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H="1">
              <a:off x="4817404" y="3795793"/>
              <a:ext cx="0" cy="3287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4745404" y="4125850"/>
              <a:ext cx="144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3193937" y="3617513"/>
            <a:ext cx="2376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L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971601" y="3197170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3158137" y="3197170"/>
            <a:ext cx="406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43" name="Rectangle 28"/>
          <p:cNvSpPr>
            <a:spLocks noChangeArrowheads="1"/>
          </p:cNvSpPr>
          <p:nvPr/>
        </p:nvSpPr>
        <p:spPr bwMode="auto">
          <a:xfrm>
            <a:off x="1347200" y="1468414"/>
            <a:ext cx="6161569" cy="3564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Geneva" pitchFamily="34" charset="0"/>
              </a:rPr>
              <a:t>. Discharging the load capacitor through the n-channel MOSFET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95537" y="2715154"/>
            <a:ext cx="2302805" cy="1327887"/>
            <a:chOff x="1147305" y="2715152"/>
            <a:chExt cx="2302805" cy="1327887"/>
          </a:xfrm>
        </p:grpSpPr>
        <p:grpSp>
          <p:nvGrpSpPr>
            <p:cNvPr id="52" name="Group 51"/>
            <p:cNvGrpSpPr/>
            <p:nvPr/>
          </p:nvGrpSpPr>
          <p:grpSpPr>
            <a:xfrm>
              <a:off x="3024000" y="2715152"/>
              <a:ext cx="426110" cy="1327887"/>
              <a:chOff x="3883807" y="609671"/>
              <a:chExt cx="426110" cy="1327887"/>
            </a:xfrm>
            <a:solidFill>
              <a:schemeClr val="bg1"/>
            </a:solidFill>
          </p:grpSpPr>
          <p:sp>
            <p:nvSpPr>
              <p:cNvPr id="54" name="Rectangle 28"/>
              <p:cNvSpPr>
                <a:spLocks noChangeArrowheads="1"/>
              </p:cNvSpPr>
              <p:nvPr/>
            </p:nvSpPr>
            <p:spPr bwMode="auto">
              <a:xfrm>
                <a:off x="3883807" y="609671"/>
                <a:ext cx="426110" cy="2990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OFF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5" name="Rectangle 28"/>
              <p:cNvSpPr>
                <a:spLocks noChangeArrowheads="1"/>
              </p:cNvSpPr>
              <p:nvPr/>
            </p:nvSpPr>
            <p:spPr bwMode="auto">
              <a:xfrm>
                <a:off x="3883807" y="1638519"/>
                <a:ext cx="426110" cy="299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ON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44" name="Rectangle 30"/>
            <p:cNvSpPr>
              <a:spLocks noChangeArrowheads="1"/>
            </p:cNvSpPr>
            <p:nvPr/>
          </p:nvSpPr>
          <p:spPr bwMode="auto">
            <a:xfrm>
              <a:off x="1147305" y="3212976"/>
              <a:ext cx="875465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baseline="-30000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=HIGH</a:t>
              </a: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563888" y="5373216"/>
            <a:ext cx="4804196" cy="742950"/>
            <a:chOff x="2729271" y="5062314"/>
            <a:chExt cx="4804196" cy="742950"/>
          </a:xfrm>
        </p:grpSpPr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5495737"/>
                </p:ext>
              </p:extLst>
            </p:nvPr>
          </p:nvGraphicFramePr>
          <p:xfrm>
            <a:off x="4385455" y="5062314"/>
            <a:ext cx="3148012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0" name="Equation" r:id="rId4" imgW="2044700" imgH="482600" progId="Equation.3">
                    <p:embed/>
                  </p:oleObj>
                </mc:Choice>
                <mc:Fallback>
                  <p:oleObj name="Equation" r:id="rId4" imgW="20447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5455" y="5062314"/>
                          <a:ext cx="3148012" cy="74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7" name="Rectangle 146"/>
            <p:cNvSpPr/>
            <p:nvPr/>
          </p:nvSpPr>
          <p:spPr>
            <a:xfrm>
              <a:off x="2729271" y="5252234"/>
              <a:ext cx="15773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600" dirty="0" smtClean="0"/>
                <a:t>Output fall delay </a:t>
              </a:r>
              <a:endParaRPr lang="sv-SE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37970" y="3423845"/>
            <a:ext cx="2512922" cy="1476000"/>
            <a:chOff x="2637969" y="3423845"/>
            <a:chExt cx="2512922" cy="1476000"/>
          </a:xfrm>
        </p:grpSpPr>
        <p:graphicFrame>
          <p:nvGraphicFramePr>
            <p:cNvPr id="146" name="Object 1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7123236"/>
                </p:ext>
              </p:extLst>
            </p:nvPr>
          </p:nvGraphicFramePr>
          <p:xfrm>
            <a:off x="2699791" y="4221088"/>
            <a:ext cx="24511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1" name="Equation" r:id="rId6" imgW="2057400" imgH="419100" progId="Equation.3">
                    <p:embed/>
                  </p:oleObj>
                </mc:Choice>
                <mc:Fallback>
                  <p:oleObj name="Equation" r:id="rId6" imgW="20574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791" y="4221088"/>
                          <a:ext cx="24511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5" name="Line 9"/>
            <p:cNvSpPr>
              <a:spLocks noChangeShapeType="1"/>
            </p:cNvSpPr>
            <p:nvPr/>
          </p:nvSpPr>
          <p:spPr bwMode="auto">
            <a:xfrm rot="5400000" flipH="1">
              <a:off x="2927774" y="3555903"/>
              <a:ext cx="2641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0" name="Arc 69"/>
            <p:cNvSpPr/>
            <p:nvPr/>
          </p:nvSpPr>
          <p:spPr>
            <a:xfrm rot="16200000">
              <a:off x="2146904" y="3914910"/>
              <a:ext cx="1476000" cy="493870"/>
            </a:xfrm>
            <a:prstGeom prst="arc">
              <a:avLst>
                <a:gd name="adj1" fmla="val 14591108"/>
                <a:gd name="adj2" fmla="val 65769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93476" y="4191089"/>
            <a:ext cx="2880772" cy="2098046"/>
            <a:chOff x="393476" y="3084785"/>
            <a:chExt cx="2880772" cy="2098046"/>
          </a:xfrm>
        </p:grpSpPr>
        <p:sp>
          <p:nvSpPr>
            <p:cNvPr id="73" name="Line 9"/>
            <p:cNvSpPr>
              <a:spLocks noChangeShapeType="1"/>
            </p:cNvSpPr>
            <p:nvPr/>
          </p:nvSpPr>
          <p:spPr bwMode="auto">
            <a:xfrm rot="16200000" flipH="1">
              <a:off x="1763747" y="3351807"/>
              <a:ext cx="0" cy="360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96190" y="3084785"/>
              <a:ext cx="2349018" cy="1608994"/>
              <a:chOff x="5483150" y="4609294"/>
              <a:chExt cx="2349018" cy="1608994"/>
            </a:xfrm>
          </p:grpSpPr>
          <p:sp>
            <p:nvSpPr>
              <p:cNvPr id="79" name="Line 33"/>
              <p:cNvSpPr>
                <a:spLocks noChangeShapeType="1"/>
              </p:cNvSpPr>
              <p:nvPr/>
            </p:nvSpPr>
            <p:spPr bwMode="auto">
              <a:xfrm>
                <a:off x="5483150" y="5915843"/>
                <a:ext cx="190246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36"/>
              <p:cNvSpPr>
                <a:spLocks noChangeShapeType="1"/>
              </p:cNvSpPr>
              <p:nvPr/>
            </p:nvSpPr>
            <p:spPr bwMode="auto">
              <a:xfrm>
                <a:off x="5672100" y="4878992"/>
                <a:ext cx="1248" cy="10446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triangl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 flipH="1">
                <a:off x="6072188" y="5128315"/>
                <a:ext cx="1047704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2" name="Line 9"/>
              <p:cNvSpPr>
                <a:spLocks noChangeShapeType="1"/>
              </p:cNvSpPr>
              <p:nvPr/>
            </p:nvSpPr>
            <p:spPr bwMode="auto">
              <a:xfrm flipH="1">
                <a:off x="5684854" y="5128315"/>
                <a:ext cx="402965" cy="788172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3" name="Line 12"/>
              <p:cNvSpPr>
                <a:spLocks noChangeShapeType="1"/>
              </p:cNvSpPr>
              <p:nvPr/>
            </p:nvSpPr>
            <p:spPr bwMode="auto">
              <a:xfrm flipH="1">
                <a:off x="5677185" y="5923658"/>
                <a:ext cx="1440000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/>
            </p:nvSpPr>
            <p:spPr bwMode="auto">
              <a:xfrm>
                <a:off x="6985412" y="5972067"/>
                <a:ext cx="28473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sz="1600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" name="Rectangle 29"/>
              <p:cNvSpPr>
                <a:spLocks noChangeArrowheads="1"/>
              </p:cNvSpPr>
              <p:nvPr/>
            </p:nvSpPr>
            <p:spPr bwMode="auto">
              <a:xfrm>
                <a:off x="6236625" y="5972067"/>
                <a:ext cx="4679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sz="1600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/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2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6" name="Line 36"/>
              <p:cNvSpPr>
                <a:spLocks noChangeShapeType="1"/>
              </p:cNvSpPr>
              <p:nvPr/>
            </p:nvSpPr>
            <p:spPr bwMode="auto">
              <a:xfrm>
                <a:off x="7105569" y="5876981"/>
                <a:ext cx="0" cy="1080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5513792" y="4609294"/>
                <a:ext cx="32113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sz="1600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DS,N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8" name="Rectangle 29"/>
              <p:cNvSpPr>
                <a:spLocks noChangeArrowheads="1"/>
              </p:cNvSpPr>
              <p:nvPr/>
            </p:nvSpPr>
            <p:spPr bwMode="auto">
              <a:xfrm>
                <a:off x="7470758" y="5792660"/>
                <a:ext cx="36141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sz="1600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OUT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9" name="Line 36"/>
              <p:cNvSpPr>
                <a:spLocks noChangeShapeType="1"/>
              </p:cNvSpPr>
              <p:nvPr/>
            </p:nvSpPr>
            <p:spPr bwMode="auto">
              <a:xfrm>
                <a:off x="6390463" y="4962149"/>
                <a:ext cx="0" cy="100762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7033569" y="5056316"/>
                <a:ext cx="144000" cy="939344"/>
                <a:chOff x="7033569" y="5056316"/>
                <a:chExt cx="144000" cy="939344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7033569" y="5056316"/>
                  <a:ext cx="144000" cy="939344"/>
                  <a:chOff x="7080384" y="4693663"/>
                  <a:chExt cx="144000" cy="939344"/>
                </a:xfrm>
              </p:grpSpPr>
              <p:sp>
                <p:nvSpPr>
                  <p:cNvPr id="93" name="Oval 92"/>
                  <p:cNvSpPr>
                    <a:spLocks noChangeAspect="1"/>
                  </p:cNvSpPr>
                  <p:nvPr/>
                </p:nvSpPr>
                <p:spPr>
                  <a:xfrm>
                    <a:off x="7080384" y="5489007"/>
                    <a:ext cx="144000" cy="144000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94" name="Oval 93"/>
                  <p:cNvSpPr>
                    <a:spLocks noChangeAspect="1"/>
                  </p:cNvSpPr>
                  <p:nvPr/>
                </p:nvSpPr>
                <p:spPr>
                  <a:xfrm>
                    <a:off x="7080384" y="4693663"/>
                    <a:ext cx="144000" cy="144000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sp>
              <p:nvSpPr>
                <p:cNvPr id="92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7104483" y="5345988"/>
                  <a:ext cx="0" cy="360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med" len="med"/>
                  <a:tailEnd type="non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</p:grp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1332544" y="3532046"/>
              <a:ext cx="144000" cy="14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393476" y="4875054"/>
              <a:ext cx="28807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/>
                <a:t>nM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OS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current flow in detail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616453" y="3612160"/>
              <a:ext cx="5130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I</a:t>
              </a:r>
              <a:r>
                <a:rPr lang="en-US" sz="1600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DSAT,N</a:t>
              </a:r>
              <a:endPara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353" y="1916832"/>
            <a:ext cx="3960000" cy="2713846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5560923" y="1886785"/>
            <a:ext cx="3561953" cy="3101600"/>
            <a:chOff x="4932040" y="2150634"/>
            <a:chExt cx="3561953" cy="3101600"/>
          </a:xfrm>
        </p:grpSpPr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4932040" y="2150634"/>
              <a:ext cx="858584" cy="3101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Rectangle 30"/>
            <p:cNvSpPr>
              <a:spLocks noChangeArrowheads="1"/>
            </p:cNvSpPr>
            <p:nvPr/>
          </p:nvSpPr>
          <p:spPr bwMode="auto">
            <a:xfrm>
              <a:off x="7131220" y="2737731"/>
              <a:ext cx="1300386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baseline="-30000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IN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Geneva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goes HIGH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7" name="Rectangle 30"/>
            <p:cNvSpPr>
              <a:spLocks noChangeArrowheads="1"/>
            </p:cNvSpPr>
            <p:nvPr/>
          </p:nvSpPr>
          <p:spPr bwMode="auto">
            <a:xfrm>
              <a:off x="7092280" y="4105883"/>
              <a:ext cx="140171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baseline="-30000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OUT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Geneva" pitchFamily="34" charset="0"/>
                </a:rPr>
                <a:t> goes LOW</a:t>
              </a:r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01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Electrical model for </a:t>
            </a:r>
            <a:br>
              <a:rPr lang="en-US" dirty="0" smtClean="0"/>
            </a:br>
            <a:r>
              <a:rPr lang="en-US" dirty="0" smtClean="0"/>
              <a:t>saturated MOSFET </a:t>
            </a:r>
            <a:br>
              <a:rPr lang="en-US" dirty="0" smtClean="0"/>
            </a:br>
            <a:r>
              <a:rPr lang="en-US" dirty="0" smtClean="0"/>
              <a:t>(from lecture 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2267744" y="2348880"/>
            <a:ext cx="4752528" cy="2592288"/>
            <a:chOff x="594001" y="3852000"/>
            <a:chExt cx="3490524" cy="1872208"/>
          </a:xfrm>
        </p:grpSpPr>
        <p:grpSp>
          <p:nvGrpSpPr>
            <p:cNvPr id="75" name="Group 74"/>
            <p:cNvGrpSpPr/>
            <p:nvPr/>
          </p:nvGrpSpPr>
          <p:grpSpPr>
            <a:xfrm>
              <a:off x="594001" y="3852000"/>
              <a:ext cx="3246210" cy="1872208"/>
              <a:chOff x="779757" y="3936836"/>
              <a:chExt cx="3246210" cy="1872208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893437" y="3936836"/>
                <a:ext cx="3132530" cy="1287428"/>
                <a:chOff x="3307867" y="3717033"/>
                <a:chExt cx="3132530" cy="1287428"/>
              </a:xfrm>
            </p:grpSpPr>
            <p:sp>
              <p:nvSpPr>
                <p:cNvPr id="144" name="Line 31"/>
                <p:cNvSpPr>
                  <a:spLocks noChangeShapeType="1"/>
                </p:cNvSpPr>
                <p:nvPr/>
              </p:nvSpPr>
              <p:spPr bwMode="auto">
                <a:xfrm>
                  <a:off x="3677080" y="3897033"/>
                  <a:ext cx="504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5" name="Rectangle 30"/>
                <p:cNvSpPr>
                  <a:spLocks noChangeArrowheads="1"/>
                </p:cNvSpPr>
                <p:nvPr/>
              </p:nvSpPr>
              <p:spPr bwMode="auto">
                <a:xfrm>
                  <a:off x="3307867" y="3717033"/>
                  <a:ext cx="20597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i="1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V</a:t>
                  </a:r>
                  <a:r>
                    <a:rPr lang="en-US" i="1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G</a:t>
                  </a:r>
                  <a:endParaRPr lang="en-US" i="1" dirty="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46" name="Rectangle 29"/>
                <p:cNvSpPr>
                  <a:spLocks noChangeArrowheads="1"/>
                </p:cNvSpPr>
                <p:nvPr/>
              </p:nvSpPr>
              <p:spPr bwMode="auto">
                <a:xfrm>
                  <a:off x="6236187" y="3717033"/>
                  <a:ext cx="204210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i="1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V</a:t>
                  </a:r>
                  <a:r>
                    <a:rPr lang="en-US" i="1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D</a:t>
                  </a:r>
                  <a:endParaRPr lang="en-US" i="1" dirty="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47" name="Rectangle 27"/>
                <p:cNvSpPr>
                  <a:spLocks noChangeArrowheads="1"/>
                </p:cNvSpPr>
                <p:nvPr/>
              </p:nvSpPr>
              <p:spPr bwMode="auto">
                <a:xfrm>
                  <a:off x="6236187" y="4804406"/>
                  <a:ext cx="185778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i="1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V</a:t>
                  </a:r>
                  <a:r>
                    <a:rPr lang="en-US" i="1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S</a:t>
                  </a:r>
                  <a:endParaRPr lang="en-US" i="1" dirty="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48" name="Line 31"/>
                <p:cNvSpPr>
                  <a:spLocks noChangeShapeType="1"/>
                </p:cNvSpPr>
                <p:nvPr/>
              </p:nvSpPr>
              <p:spPr bwMode="auto">
                <a:xfrm>
                  <a:off x="3677080" y="4954983"/>
                  <a:ext cx="2520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9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835886" y="3899622"/>
                  <a:ext cx="0" cy="105536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0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583832" y="4163349"/>
                  <a:ext cx="504107" cy="504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1" name="Line 16"/>
                <p:cNvSpPr>
                  <a:spLocks noChangeShapeType="1"/>
                </p:cNvSpPr>
                <p:nvPr/>
              </p:nvSpPr>
              <p:spPr bwMode="auto">
                <a:xfrm>
                  <a:off x="4835885" y="4235349"/>
                  <a:ext cx="0" cy="36000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3307867" y="4804406"/>
                  <a:ext cx="185778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i="1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V</a:t>
                  </a:r>
                  <a:r>
                    <a:rPr lang="en-US" i="1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S</a:t>
                  </a:r>
                  <a:endParaRPr lang="en-US" i="1" dirty="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53" name="Rectangle 9"/>
                <p:cNvSpPr>
                  <a:spLocks noChangeArrowheads="1"/>
                </p:cNvSpPr>
                <p:nvPr/>
              </p:nvSpPr>
              <p:spPr bwMode="auto">
                <a:xfrm>
                  <a:off x="5177054" y="4250804"/>
                  <a:ext cx="418645" cy="352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i="1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I</a:t>
                  </a:r>
                  <a:r>
                    <a:rPr lang="en-US" i="1" baseline="-30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Geneva" pitchFamily="34" charset="0"/>
                    </a:rPr>
                    <a:t>DSAT</a:t>
                  </a:r>
                  <a:endParaRPr lang="en-US" i="1" dirty="0">
                    <a:solidFill>
                      <a:prstClr val="black"/>
                    </a:solidFill>
                    <a:latin typeface="Arial" pitchFamily="34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i="1" dirty="0" smtClean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54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663739" y="3897033"/>
                  <a:ext cx="153334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43" name="Text Box 5"/>
              <p:cNvSpPr txBox="1">
                <a:spLocks noChangeArrowheads="1"/>
              </p:cNvSpPr>
              <p:nvPr/>
            </p:nvSpPr>
            <p:spPr bwMode="auto">
              <a:xfrm>
                <a:off x="779757" y="5349131"/>
                <a:ext cx="2880000" cy="459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7150" tIns="28575" rIns="18000" bIns="28575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Model for saturated MOSFET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Valid for both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nMOS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 and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pMOS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 transistors</a:t>
                </a: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839416" y="4028454"/>
              <a:ext cx="3245109" cy="1069566"/>
              <a:chOff x="839416" y="4028454"/>
              <a:chExt cx="3245109" cy="1069566"/>
            </a:xfrm>
          </p:grpSpPr>
          <p:sp>
            <p:nvSpPr>
              <p:cNvPr id="140" name="Rectangle 9"/>
              <p:cNvSpPr>
                <a:spLocks noChangeArrowheads="1"/>
              </p:cNvSpPr>
              <p:nvPr/>
            </p:nvSpPr>
            <p:spPr bwMode="auto">
              <a:xfrm>
                <a:off x="3564000" y="4406495"/>
                <a:ext cx="520525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</a:t>
                </a:r>
                <a:endPara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</a:endParaRPr>
              </a:p>
            </p:txBody>
          </p:sp>
          <p:sp>
            <p:nvSpPr>
              <p:cNvPr id="141" name="Rectangle 9"/>
              <p:cNvSpPr>
                <a:spLocks noChangeArrowheads="1"/>
              </p:cNvSpPr>
              <p:nvPr/>
            </p:nvSpPr>
            <p:spPr bwMode="auto">
              <a:xfrm>
                <a:off x="839416" y="4414719"/>
                <a:ext cx="520525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G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1299216" y="4510118"/>
                <a:ext cx="470638" cy="110625"/>
                <a:chOff x="2565479" y="2753789"/>
                <a:chExt cx="644161" cy="84110"/>
              </a:xfrm>
            </p:grpSpPr>
            <p:sp>
              <p:nvSpPr>
                <p:cNvPr id="112" name="Line 8"/>
                <p:cNvSpPr>
                  <a:spLocks noChangeShapeType="1"/>
                </p:cNvSpPr>
                <p:nvPr/>
              </p:nvSpPr>
              <p:spPr bwMode="auto">
                <a:xfrm>
                  <a:off x="2565479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3" name="Line 7"/>
                <p:cNvSpPr>
                  <a:spLocks noChangeShapeType="1"/>
                </p:cNvSpPr>
                <p:nvPr/>
              </p:nvSpPr>
              <p:spPr bwMode="auto">
                <a:xfrm>
                  <a:off x="2565479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0" name="Line 6"/>
              <p:cNvSpPr>
                <a:spLocks noChangeShapeType="1"/>
              </p:cNvSpPr>
              <p:nvPr/>
            </p:nvSpPr>
            <p:spPr bwMode="auto">
              <a:xfrm flipH="1">
                <a:off x="1534207" y="4042887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Line 6"/>
              <p:cNvSpPr>
                <a:spLocks noChangeShapeType="1"/>
              </p:cNvSpPr>
              <p:nvPr/>
            </p:nvSpPr>
            <p:spPr bwMode="auto">
              <a:xfrm flipH="1">
                <a:off x="1534203" y="4630020"/>
                <a:ext cx="0" cy="46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3033075" y="4495685"/>
                <a:ext cx="470637" cy="110625"/>
                <a:chOff x="2565479" y="2753789"/>
                <a:chExt cx="644161" cy="84110"/>
              </a:xfrm>
            </p:grpSpPr>
            <p:sp>
              <p:nvSpPr>
                <p:cNvPr id="89" name="Line 8"/>
                <p:cNvSpPr>
                  <a:spLocks noChangeShapeType="1"/>
                </p:cNvSpPr>
                <p:nvPr/>
              </p:nvSpPr>
              <p:spPr bwMode="auto">
                <a:xfrm>
                  <a:off x="2565479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0" name="Line 7"/>
                <p:cNvSpPr>
                  <a:spLocks noChangeShapeType="1"/>
                </p:cNvSpPr>
                <p:nvPr/>
              </p:nvSpPr>
              <p:spPr bwMode="auto">
                <a:xfrm>
                  <a:off x="2565479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7" name="Line 6"/>
              <p:cNvSpPr>
                <a:spLocks noChangeShapeType="1"/>
              </p:cNvSpPr>
              <p:nvPr/>
            </p:nvSpPr>
            <p:spPr bwMode="auto">
              <a:xfrm flipH="1">
                <a:off x="3268066" y="4028454"/>
                <a:ext cx="0" cy="457907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Line 6"/>
              <p:cNvSpPr>
                <a:spLocks noChangeShapeType="1"/>
              </p:cNvSpPr>
              <p:nvPr/>
            </p:nvSpPr>
            <p:spPr bwMode="auto">
              <a:xfrm flipH="1">
                <a:off x="3268062" y="4615587"/>
                <a:ext cx="0" cy="46800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822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The inverter and its electrical model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918741" y="1628800"/>
            <a:ext cx="73065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Replace the MOSFETs with their equivalent electrical circuits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8" name="Freeform 43"/>
          <p:cNvSpPr>
            <a:spLocks/>
          </p:cNvSpPr>
          <p:nvPr/>
        </p:nvSpPr>
        <p:spPr bwMode="auto">
          <a:xfrm>
            <a:off x="1706990" y="3873281"/>
            <a:ext cx="149805" cy="10696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Line 42"/>
          <p:cNvSpPr>
            <a:spLocks noChangeShapeType="1"/>
          </p:cNvSpPr>
          <p:nvPr/>
        </p:nvSpPr>
        <p:spPr bwMode="auto">
          <a:xfrm flipV="1">
            <a:off x="1582152" y="4165340"/>
            <a:ext cx="1248" cy="4568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Freeform 41"/>
          <p:cNvSpPr>
            <a:spLocks/>
          </p:cNvSpPr>
          <p:nvPr/>
        </p:nvSpPr>
        <p:spPr bwMode="auto">
          <a:xfrm>
            <a:off x="1706991" y="3121922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Line 40"/>
          <p:cNvSpPr>
            <a:spLocks noChangeShapeType="1"/>
          </p:cNvSpPr>
          <p:nvPr/>
        </p:nvSpPr>
        <p:spPr bwMode="auto">
          <a:xfrm flipV="1">
            <a:off x="1853683" y="2715039"/>
            <a:ext cx="1248" cy="4018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Line 39"/>
          <p:cNvSpPr>
            <a:spLocks noChangeShapeType="1"/>
          </p:cNvSpPr>
          <p:nvPr/>
        </p:nvSpPr>
        <p:spPr bwMode="auto">
          <a:xfrm flipV="1">
            <a:off x="1582152" y="3121921"/>
            <a:ext cx="1248" cy="4555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Line 37"/>
          <p:cNvSpPr>
            <a:spLocks noChangeShapeType="1"/>
          </p:cNvSpPr>
          <p:nvPr/>
        </p:nvSpPr>
        <p:spPr bwMode="auto">
          <a:xfrm flipH="1">
            <a:off x="1132738" y="3350324"/>
            <a:ext cx="3707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Line 36"/>
          <p:cNvSpPr>
            <a:spLocks noChangeShapeType="1"/>
          </p:cNvSpPr>
          <p:nvPr/>
        </p:nvSpPr>
        <p:spPr bwMode="auto">
          <a:xfrm>
            <a:off x="1134000" y="3357813"/>
            <a:ext cx="1248" cy="10446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Line 35"/>
          <p:cNvSpPr>
            <a:spLocks noChangeShapeType="1"/>
          </p:cNvSpPr>
          <p:nvPr/>
        </p:nvSpPr>
        <p:spPr bwMode="auto">
          <a:xfrm>
            <a:off x="1852725" y="3876046"/>
            <a:ext cx="67248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Line 34"/>
          <p:cNvSpPr>
            <a:spLocks noChangeShapeType="1"/>
          </p:cNvSpPr>
          <p:nvPr/>
        </p:nvSpPr>
        <p:spPr bwMode="auto">
          <a:xfrm flipH="1">
            <a:off x="1706990" y="4942909"/>
            <a:ext cx="29961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Line 33"/>
          <p:cNvSpPr>
            <a:spLocks noChangeShapeType="1"/>
          </p:cNvSpPr>
          <p:nvPr/>
        </p:nvSpPr>
        <p:spPr bwMode="auto">
          <a:xfrm>
            <a:off x="1132739" y="4406223"/>
            <a:ext cx="449415" cy="124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Line 31"/>
          <p:cNvSpPr>
            <a:spLocks noChangeShapeType="1"/>
          </p:cNvSpPr>
          <p:nvPr/>
        </p:nvSpPr>
        <p:spPr bwMode="auto">
          <a:xfrm>
            <a:off x="842517" y="3899491"/>
            <a:ext cx="29336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Rectangle 30"/>
          <p:cNvSpPr>
            <a:spLocks noChangeArrowheads="1"/>
          </p:cNvSpPr>
          <p:nvPr/>
        </p:nvSpPr>
        <p:spPr bwMode="auto">
          <a:xfrm>
            <a:off x="464859" y="3709780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0" name="Rectangle 29"/>
          <p:cNvSpPr>
            <a:spLocks noChangeArrowheads="1"/>
          </p:cNvSpPr>
          <p:nvPr/>
        </p:nvSpPr>
        <p:spPr bwMode="auto">
          <a:xfrm>
            <a:off x="2237949" y="3709780"/>
            <a:ext cx="40658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1706991" y="4965655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1621570" y="2378712"/>
            <a:ext cx="681612" cy="58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3" name="Line 34"/>
          <p:cNvSpPr>
            <a:spLocks noChangeShapeType="1"/>
          </p:cNvSpPr>
          <p:nvPr/>
        </p:nvSpPr>
        <p:spPr bwMode="auto">
          <a:xfrm flipH="1">
            <a:off x="1700860" y="2662960"/>
            <a:ext cx="299610" cy="1065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val 38"/>
          <p:cNvSpPr>
            <a:spLocks noChangeArrowheads="1"/>
          </p:cNvSpPr>
          <p:nvPr/>
        </p:nvSpPr>
        <p:spPr bwMode="auto">
          <a:xfrm>
            <a:off x="1424858" y="3267949"/>
            <a:ext cx="157295" cy="1672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43589" y="3717034"/>
            <a:ext cx="5951195" cy="1874143"/>
            <a:chOff x="2343588" y="3717032"/>
            <a:chExt cx="5951195" cy="1874143"/>
          </a:xfrm>
        </p:grpSpPr>
        <p:sp>
          <p:nvSpPr>
            <p:cNvPr id="93" name="AutoShape 26"/>
            <p:cNvSpPr>
              <a:spLocks noChangeArrowheads="1"/>
            </p:cNvSpPr>
            <p:nvPr/>
          </p:nvSpPr>
          <p:spPr bwMode="auto">
            <a:xfrm>
              <a:off x="2343588" y="4293096"/>
              <a:ext cx="635170" cy="423328"/>
            </a:xfrm>
            <a:prstGeom prst="rightArrow">
              <a:avLst>
                <a:gd name="adj1" fmla="val 50000"/>
                <a:gd name="adj2" fmla="val 51070"/>
              </a:avLst>
            </a:prstGeom>
            <a:solidFill>
              <a:srgbClr val="17365D">
                <a:alpha val="50000"/>
              </a:srgbClr>
            </a:solidFill>
            <a:ln w="9525">
              <a:solidFill>
                <a:srgbClr val="548DD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Calibri"/>
                </a:rPr>
                <a:t>NMOS</a:t>
              </a:r>
              <a:endParaRPr lang="en-US" sz="1000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127" name="Objec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4745294"/>
                </p:ext>
              </p:extLst>
            </p:nvPr>
          </p:nvGraphicFramePr>
          <p:xfrm>
            <a:off x="5597682" y="5100638"/>
            <a:ext cx="1695450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8" name="Equation" r:id="rId3" imgW="1358640" imgH="393480" progId="Equation.DSMT4">
                    <p:embed/>
                  </p:oleObj>
                </mc:Choice>
                <mc:Fallback>
                  <p:oleObj name="Equation" r:id="rId3" imgW="1358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7682" y="5100638"/>
                          <a:ext cx="1695450" cy="49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3307866" y="3717032"/>
              <a:ext cx="4986917" cy="1364372"/>
              <a:chOff x="3307866" y="3717032"/>
              <a:chExt cx="4986917" cy="1364372"/>
            </a:xfrm>
          </p:grpSpPr>
          <p:sp>
            <p:nvSpPr>
              <p:cNvPr id="77" name="Line 31"/>
              <p:cNvSpPr>
                <a:spLocks noChangeShapeType="1"/>
              </p:cNvSpPr>
              <p:nvPr/>
            </p:nvSpPr>
            <p:spPr bwMode="auto">
              <a:xfrm>
                <a:off x="3677079" y="3900739"/>
                <a:ext cx="10599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3307866" y="3717032"/>
                <a:ext cx="26907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IN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79" name="Rectangle 29"/>
              <p:cNvSpPr>
                <a:spLocks noChangeArrowheads="1"/>
              </p:cNvSpPr>
              <p:nvPr/>
            </p:nvSpPr>
            <p:spPr bwMode="auto">
              <a:xfrm>
                <a:off x="7888196" y="3738804"/>
                <a:ext cx="40658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OUT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0" name="Rectangle 27"/>
              <p:cNvSpPr>
                <a:spLocks noChangeArrowheads="1"/>
              </p:cNvSpPr>
              <p:nvPr/>
            </p:nvSpPr>
            <p:spPr bwMode="auto">
              <a:xfrm>
                <a:off x="7888196" y="4804405"/>
                <a:ext cx="27238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3907459" y="4293080"/>
                <a:ext cx="376509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GN</a:t>
                </a:r>
                <a:endParaRPr lang="en-US" i="1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8" name="Rectangle 9"/>
              <p:cNvSpPr>
                <a:spLocks noChangeArrowheads="1"/>
              </p:cNvSpPr>
              <p:nvPr/>
            </p:nvSpPr>
            <p:spPr bwMode="auto">
              <a:xfrm>
                <a:off x="7627864" y="4293080"/>
                <a:ext cx="400520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DN</a:t>
                </a:r>
                <a:endParaRPr lang="en-US" i="1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266378" y="4376327"/>
                <a:ext cx="470637" cy="110625"/>
                <a:chOff x="2403454" y="2753789"/>
                <a:chExt cx="644161" cy="84110"/>
              </a:xfrm>
            </p:grpSpPr>
            <p:sp>
              <p:nvSpPr>
                <p:cNvPr id="121" name="Line 8"/>
                <p:cNvSpPr>
                  <a:spLocks noChangeShapeType="1"/>
                </p:cNvSpPr>
                <p:nvPr/>
              </p:nvSpPr>
              <p:spPr bwMode="auto">
                <a:xfrm>
                  <a:off x="2403454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2" name="Line 7"/>
                <p:cNvSpPr>
                  <a:spLocks noChangeShapeType="1"/>
                </p:cNvSpPr>
                <p:nvPr/>
              </p:nvSpPr>
              <p:spPr bwMode="auto">
                <a:xfrm>
                  <a:off x="2403454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0" name="Line 6"/>
              <p:cNvSpPr>
                <a:spLocks noChangeShapeType="1"/>
              </p:cNvSpPr>
              <p:nvPr/>
            </p:nvSpPr>
            <p:spPr bwMode="auto">
              <a:xfrm flipH="1">
                <a:off x="4501369" y="3909096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 flipH="1">
                <a:off x="4501365" y="449623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Line 31"/>
              <p:cNvSpPr>
                <a:spLocks noChangeShapeType="1"/>
              </p:cNvSpPr>
              <p:nvPr/>
            </p:nvSpPr>
            <p:spPr bwMode="auto">
              <a:xfrm flipV="1">
                <a:off x="3677079" y="4954983"/>
                <a:ext cx="41147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Rectangle 27"/>
              <p:cNvSpPr>
                <a:spLocks noChangeArrowheads="1"/>
              </p:cNvSpPr>
              <p:nvPr/>
            </p:nvSpPr>
            <p:spPr bwMode="auto">
              <a:xfrm>
                <a:off x="3307866" y="4804405"/>
                <a:ext cx="27238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28" name="Rectangle 9"/>
              <p:cNvSpPr>
                <a:spLocks noChangeArrowheads="1"/>
              </p:cNvSpPr>
              <p:nvPr/>
            </p:nvSpPr>
            <p:spPr bwMode="auto">
              <a:xfrm>
                <a:off x="6186127" y="4250803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DSN</a:t>
                </a:r>
                <a:endParaRPr lang="en-US" i="1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7066352" y="4377182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Line 7"/>
              <p:cNvSpPr>
                <a:spLocks noChangeShapeType="1"/>
              </p:cNvSpPr>
              <p:nvPr/>
            </p:nvSpPr>
            <p:spPr bwMode="auto">
              <a:xfrm>
                <a:off x="7066352" y="4487807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Line 6"/>
              <p:cNvSpPr>
                <a:spLocks noChangeShapeType="1"/>
              </p:cNvSpPr>
              <p:nvPr/>
            </p:nvSpPr>
            <p:spPr bwMode="auto">
              <a:xfrm flipH="1">
                <a:off x="7301343" y="3909942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Line 6"/>
              <p:cNvSpPr>
                <a:spLocks noChangeShapeType="1"/>
              </p:cNvSpPr>
              <p:nvPr/>
            </p:nvSpPr>
            <p:spPr bwMode="auto">
              <a:xfrm flipH="1">
                <a:off x="7301339" y="4497076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Line 43"/>
              <p:cNvSpPr>
                <a:spLocks noChangeShapeType="1"/>
              </p:cNvSpPr>
              <p:nvPr/>
            </p:nvSpPr>
            <p:spPr bwMode="auto">
              <a:xfrm flipH="1">
                <a:off x="6332467" y="3899621"/>
                <a:ext cx="0" cy="10553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Oval 17"/>
              <p:cNvSpPr>
                <a:spLocks noChangeAspect="1" noChangeArrowheads="1"/>
              </p:cNvSpPr>
              <p:nvPr/>
            </p:nvSpPr>
            <p:spPr bwMode="auto">
              <a:xfrm>
                <a:off x="6080413" y="4163348"/>
                <a:ext cx="504107" cy="504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Line 16"/>
              <p:cNvSpPr>
                <a:spLocks noChangeShapeType="1"/>
              </p:cNvSpPr>
              <p:nvPr/>
            </p:nvSpPr>
            <p:spPr bwMode="auto">
              <a:xfrm>
                <a:off x="6332466" y="4235348"/>
                <a:ext cx="0" cy="360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Rectangle 9"/>
              <p:cNvSpPr>
                <a:spLocks noChangeArrowheads="1"/>
              </p:cNvSpPr>
              <p:nvPr/>
            </p:nvSpPr>
            <p:spPr bwMode="auto">
              <a:xfrm>
                <a:off x="6673635" y="4250803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DSN</a:t>
                </a:r>
                <a:endParaRPr lang="en-US" i="1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99" name="Line 35"/>
              <p:cNvSpPr>
                <a:spLocks noChangeShapeType="1"/>
              </p:cNvSpPr>
              <p:nvPr/>
            </p:nvSpPr>
            <p:spPr bwMode="auto">
              <a:xfrm>
                <a:off x="5844959" y="3895819"/>
                <a:ext cx="194690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339753" y="2209800"/>
            <a:ext cx="5868537" cy="1684685"/>
            <a:chOff x="2339752" y="2209798"/>
            <a:chExt cx="5868537" cy="1684685"/>
          </a:xfrm>
        </p:grpSpPr>
        <p:graphicFrame>
          <p:nvGraphicFramePr>
            <p:cNvPr id="156" name="Object 1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5951005"/>
                </p:ext>
              </p:extLst>
            </p:nvPr>
          </p:nvGraphicFramePr>
          <p:xfrm>
            <a:off x="5368924" y="2209798"/>
            <a:ext cx="2154238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9" name="Equation" r:id="rId5" imgW="1727200" imgH="419100" progId="Equation.3">
                    <p:embed/>
                  </p:oleObj>
                </mc:Choice>
                <mc:Fallback>
                  <p:oleObj name="Equation" r:id="rId5" imgW="17272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8924" y="2209798"/>
                          <a:ext cx="2154238" cy="522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AutoShape 26"/>
            <p:cNvSpPr>
              <a:spLocks noChangeArrowheads="1"/>
            </p:cNvSpPr>
            <p:nvPr/>
          </p:nvSpPr>
          <p:spPr bwMode="auto">
            <a:xfrm>
              <a:off x="2339752" y="3119973"/>
              <a:ext cx="635170" cy="423328"/>
            </a:xfrm>
            <a:prstGeom prst="rightArrow">
              <a:avLst>
                <a:gd name="adj1" fmla="val 50000"/>
                <a:gd name="adj2" fmla="val 51070"/>
              </a:avLst>
            </a:prstGeom>
            <a:solidFill>
              <a:srgbClr val="17365D">
                <a:alpha val="50000"/>
              </a:srgbClr>
            </a:solidFill>
            <a:ln w="9525">
              <a:solidFill>
                <a:srgbClr val="548DD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P</a:t>
              </a:r>
              <a:r>
                <a:rPr lang="en-US" sz="1000" dirty="0" smtClean="0">
                  <a:solidFill>
                    <a:prstClr val="black"/>
                  </a:solidFill>
                  <a:latin typeface="Calibri"/>
                </a:rPr>
                <a:t>MOS</a:t>
              </a:r>
              <a:endParaRPr lang="en-US" sz="10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 flipV="1">
              <a:off x="3307358" y="2688321"/>
              <a:ext cx="4900931" cy="1206162"/>
              <a:chOff x="3307358" y="3892368"/>
              <a:chExt cx="4900931" cy="1206162"/>
            </a:xfrm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rot="10800000">
                <a:off x="7887688" y="4821531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02" name="Rectangle 9"/>
              <p:cNvSpPr>
                <a:spLocks noChangeArrowheads="1"/>
              </p:cNvSpPr>
              <p:nvPr/>
            </p:nvSpPr>
            <p:spPr bwMode="auto">
              <a:xfrm rot="10800000">
                <a:off x="3907459" y="4132177"/>
                <a:ext cx="376509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GP</a:t>
                </a:r>
                <a:endParaRPr lang="en-US" i="1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7063903" y="4369929"/>
                <a:ext cx="470637" cy="110625"/>
                <a:chOff x="2878729" y="2753789"/>
                <a:chExt cx="644161" cy="84110"/>
              </a:xfrm>
            </p:grpSpPr>
            <p:sp>
              <p:nvSpPr>
                <p:cNvPr id="132" name="Line 8"/>
                <p:cNvSpPr>
                  <a:spLocks noChangeShapeType="1"/>
                </p:cNvSpPr>
                <p:nvPr/>
              </p:nvSpPr>
              <p:spPr bwMode="auto">
                <a:xfrm>
                  <a:off x="2878729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" name="Line 7"/>
                <p:cNvSpPr>
                  <a:spLocks noChangeShapeType="1"/>
                </p:cNvSpPr>
                <p:nvPr/>
              </p:nvSpPr>
              <p:spPr bwMode="auto">
                <a:xfrm>
                  <a:off x="2878729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4" name="Line 6"/>
              <p:cNvSpPr>
                <a:spLocks noChangeShapeType="1"/>
              </p:cNvSpPr>
              <p:nvPr/>
            </p:nvSpPr>
            <p:spPr bwMode="auto">
              <a:xfrm flipH="1">
                <a:off x="7298894" y="3902689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Line 6"/>
              <p:cNvSpPr>
                <a:spLocks noChangeShapeType="1"/>
              </p:cNvSpPr>
              <p:nvPr/>
            </p:nvSpPr>
            <p:spPr bwMode="auto">
              <a:xfrm flipH="1">
                <a:off x="7298890" y="4489823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Rectangle 9"/>
              <p:cNvSpPr>
                <a:spLocks noChangeArrowheads="1"/>
              </p:cNvSpPr>
              <p:nvPr/>
            </p:nvSpPr>
            <p:spPr bwMode="auto">
              <a:xfrm rot="10800000">
                <a:off x="7615071" y="4132177"/>
                <a:ext cx="400520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DP</a:t>
                </a:r>
                <a:endParaRPr lang="en-US" i="1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>
                <a:off x="4266378" y="4369074"/>
                <a:ext cx="470637" cy="110625"/>
                <a:chOff x="2403454" y="2753789"/>
                <a:chExt cx="644161" cy="84110"/>
              </a:xfrm>
            </p:grpSpPr>
            <p:sp>
              <p:nvSpPr>
                <p:cNvPr id="120" name="Line 8"/>
                <p:cNvSpPr>
                  <a:spLocks noChangeShapeType="1"/>
                </p:cNvSpPr>
                <p:nvPr/>
              </p:nvSpPr>
              <p:spPr bwMode="auto">
                <a:xfrm>
                  <a:off x="2403454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1" name="Line 7"/>
                <p:cNvSpPr>
                  <a:spLocks noChangeShapeType="1"/>
                </p:cNvSpPr>
                <p:nvPr/>
              </p:nvSpPr>
              <p:spPr bwMode="auto">
                <a:xfrm>
                  <a:off x="2403454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8" name="Line 6"/>
              <p:cNvSpPr>
                <a:spLocks noChangeShapeType="1"/>
              </p:cNvSpPr>
              <p:nvPr/>
            </p:nvSpPr>
            <p:spPr bwMode="auto">
              <a:xfrm flipH="1">
                <a:off x="4501369" y="3901843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Line 6"/>
              <p:cNvSpPr>
                <a:spLocks noChangeShapeType="1"/>
              </p:cNvSpPr>
              <p:nvPr/>
            </p:nvSpPr>
            <p:spPr bwMode="auto">
              <a:xfrm flipH="1">
                <a:off x="4501365" y="4488977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Line 31"/>
              <p:cNvSpPr>
                <a:spLocks noChangeShapeType="1"/>
              </p:cNvSpPr>
              <p:nvPr/>
            </p:nvSpPr>
            <p:spPr bwMode="auto">
              <a:xfrm flipV="1">
                <a:off x="3677079" y="4947730"/>
                <a:ext cx="41147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6080413" y="3892368"/>
                <a:ext cx="504107" cy="1055361"/>
                <a:chOff x="5434609" y="3892368"/>
                <a:chExt cx="504107" cy="1055361"/>
              </a:xfrm>
            </p:grpSpPr>
            <p:sp>
              <p:nvSpPr>
                <p:cNvPr id="116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686663" y="3892368"/>
                  <a:ext cx="0" cy="105536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7" name="Oval 1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5434609" y="4156095"/>
                  <a:ext cx="504107" cy="504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8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5686662" y="4228095"/>
                  <a:ext cx="0" cy="36000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 type="triangle" w="med" len="med"/>
                  <a:tailEnd type="non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2" name="Rectangle 27"/>
              <p:cNvSpPr>
                <a:spLocks noChangeArrowheads="1"/>
              </p:cNvSpPr>
              <p:nvPr/>
            </p:nvSpPr>
            <p:spPr bwMode="auto">
              <a:xfrm rot="10800000">
                <a:off x="3307358" y="4821531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14" name="Rectangle 9"/>
              <p:cNvSpPr>
                <a:spLocks noChangeArrowheads="1"/>
              </p:cNvSpPr>
              <p:nvPr/>
            </p:nvSpPr>
            <p:spPr bwMode="auto">
              <a:xfrm rot="10800000">
                <a:off x="6673635" y="4243550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DSP</a:t>
                </a:r>
                <a:endParaRPr lang="en-US" i="1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827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The inverter and its electrical model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2018-09-13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Lecture 4: CMOS Inverter dynamics</a:t>
            </a:r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4F34-EE3E-4FEC-9CD0-2FD80BC80D3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8" name="Freeform 43"/>
          <p:cNvSpPr>
            <a:spLocks/>
          </p:cNvSpPr>
          <p:nvPr/>
        </p:nvSpPr>
        <p:spPr bwMode="auto">
          <a:xfrm>
            <a:off x="1706990" y="3873281"/>
            <a:ext cx="149805" cy="1069628"/>
          </a:xfrm>
          <a:custGeom>
            <a:avLst/>
            <a:gdLst/>
            <a:ahLst/>
            <a:cxnLst>
              <a:cxn ang="0">
                <a:pos x="50" y="333"/>
              </a:cxn>
              <a:cxn ang="0">
                <a:pos x="50" y="233"/>
              </a:cxn>
              <a:cxn ang="0">
                <a:pos x="0" y="233"/>
              </a:cxn>
              <a:cxn ang="0">
                <a:pos x="0" y="91"/>
              </a:cxn>
              <a:cxn ang="0">
                <a:pos x="50" y="91"/>
              </a:cxn>
              <a:cxn ang="0">
                <a:pos x="50" y="0"/>
              </a:cxn>
            </a:cxnLst>
            <a:rect l="0" t="0" r="r" b="b"/>
            <a:pathLst>
              <a:path w="50" h="333">
                <a:moveTo>
                  <a:pt x="50" y="333"/>
                </a:moveTo>
                <a:lnTo>
                  <a:pt x="50" y="233"/>
                </a:lnTo>
                <a:lnTo>
                  <a:pt x="0" y="233"/>
                </a:lnTo>
                <a:lnTo>
                  <a:pt x="0" y="91"/>
                </a:lnTo>
                <a:lnTo>
                  <a:pt x="50" y="91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Line 42"/>
          <p:cNvSpPr>
            <a:spLocks noChangeShapeType="1"/>
          </p:cNvSpPr>
          <p:nvPr/>
        </p:nvSpPr>
        <p:spPr bwMode="auto">
          <a:xfrm flipV="1">
            <a:off x="1582152" y="4165340"/>
            <a:ext cx="1248" cy="45680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Freeform 41"/>
          <p:cNvSpPr>
            <a:spLocks/>
          </p:cNvSpPr>
          <p:nvPr/>
        </p:nvSpPr>
        <p:spPr bwMode="auto">
          <a:xfrm>
            <a:off x="1706991" y="3121922"/>
            <a:ext cx="147940" cy="751361"/>
          </a:xfrm>
          <a:custGeom>
            <a:avLst/>
            <a:gdLst/>
            <a:ahLst/>
            <a:cxnLst>
              <a:cxn ang="0">
                <a:pos x="50" y="234"/>
              </a:cxn>
              <a:cxn ang="0">
                <a:pos x="50" y="142"/>
              </a:cxn>
              <a:cxn ang="0">
                <a:pos x="0" y="142"/>
              </a:cxn>
              <a:cxn ang="0">
                <a:pos x="0" y="0"/>
              </a:cxn>
              <a:cxn ang="0">
                <a:pos x="50" y="0"/>
              </a:cxn>
            </a:cxnLst>
            <a:rect l="0" t="0" r="r" b="b"/>
            <a:pathLst>
              <a:path w="50" h="234">
                <a:moveTo>
                  <a:pt x="50" y="234"/>
                </a:moveTo>
                <a:lnTo>
                  <a:pt x="50" y="142"/>
                </a:lnTo>
                <a:lnTo>
                  <a:pt x="0" y="142"/>
                </a:ln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Line 40"/>
          <p:cNvSpPr>
            <a:spLocks noChangeShapeType="1"/>
          </p:cNvSpPr>
          <p:nvPr/>
        </p:nvSpPr>
        <p:spPr bwMode="auto">
          <a:xfrm flipV="1">
            <a:off x="1853683" y="2715039"/>
            <a:ext cx="1248" cy="40189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Line 39"/>
          <p:cNvSpPr>
            <a:spLocks noChangeShapeType="1"/>
          </p:cNvSpPr>
          <p:nvPr/>
        </p:nvSpPr>
        <p:spPr bwMode="auto">
          <a:xfrm flipV="1">
            <a:off x="1582152" y="3121921"/>
            <a:ext cx="1248" cy="4555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Line 37"/>
          <p:cNvSpPr>
            <a:spLocks noChangeShapeType="1"/>
          </p:cNvSpPr>
          <p:nvPr/>
        </p:nvSpPr>
        <p:spPr bwMode="auto">
          <a:xfrm flipH="1">
            <a:off x="1132738" y="3350324"/>
            <a:ext cx="3707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Line 36"/>
          <p:cNvSpPr>
            <a:spLocks noChangeShapeType="1"/>
          </p:cNvSpPr>
          <p:nvPr/>
        </p:nvSpPr>
        <p:spPr bwMode="auto">
          <a:xfrm>
            <a:off x="1134000" y="3357813"/>
            <a:ext cx="1248" cy="104466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Line 35"/>
          <p:cNvSpPr>
            <a:spLocks noChangeShapeType="1"/>
          </p:cNvSpPr>
          <p:nvPr/>
        </p:nvSpPr>
        <p:spPr bwMode="auto">
          <a:xfrm>
            <a:off x="1852725" y="3876046"/>
            <a:ext cx="67248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Line 34"/>
          <p:cNvSpPr>
            <a:spLocks noChangeShapeType="1"/>
          </p:cNvSpPr>
          <p:nvPr/>
        </p:nvSpPr>
        <p:spPr bwMode="auto">
          <a:xfrm flipH="1">
            <a:off x="1706990" y="4942909"/>
            <a:ext cx="29961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Line 33"/>
          <p:cNvSpPr>
            <a:spLocks noChangeShapeType="1"/>
          </p:cNvSpPr>
          <p:nvPr/>
        </p:nvSpPr>
        <p:spPr bwMode="auto">
          <a:xfrm>
            <a:off x="1132739" y="4406223"/>
            <a:ext cx="449415" cy="124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Line 31"/>
          <p:cNvSpPr>
            <a:spLocks noChangeShapeType="1"/>
          </p:cNvSpPr>
          <p:nvPr/>
        </p:nvSpPr>
        <p:spPr bwMode="auto">
          <a:xfrm>
            <a:off x="842517" y="3899491"/>
            <a:ext cx="29336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Rectangle 30"/>
          <p:cNvSpPr>
            <a:spLocks noChangeArrowheads="1"/>
          </p:cNvSpPr>
          <p:nvPr/>
        </p:nvSpPr>
        <p:spPr bwMode="auto">
          <a:xfrm>
            <a:off x="464859" y="3709780"/>
            <a:ext cx="2690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IN</a:t>
            </a: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0" name="Rectangle 29"/>
          <p:cNvSpPr>
            <a:spLocks noChangeArrowheads="1"/>
          </p:cNvSpPr>
          <p:nvPr/>
        </p:nvSpPr>
        <p:spPr bwMode="auto">
          <a:xfrm>
            <a:off x="2237949" y="3709780"/>
            <a:ext cx="40658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OUT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1706991" y="4965655"/>
            <a:ext cx="2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SS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1621570" y="2378712"/>
            <a:ext cx="681612" cy="58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V</a:t>
            </a:r>
            <a:r>
              <a:rPr lang="en-US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DD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3" name="Line 34"/>
          <p:cNvSpPr>
            <a:spLocks noChangeShapeType="1"/>
          </p:cNvSpPr>
          <p:nvPr/>
        </p:nvSpPr>
        <p:spPr bwMode="auto">
          <a:xfrm flipH="1">
            <a:off x="1700860" y="2662960"/>
            <a:ext cx="299610" cy="1065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val 38"/>
          <p:cNvSpPr>
            <a:spLocks noChangeArrowheads="1"/>
          </p:cNvSpPr>
          <p:nvPr/>
        </p:nvSpPr>
        <p:spPr bwMode="auto">
          <a:xfrm>
            <a:off x="1424858" y="3267949"/>
            <a:ext cx="157295" cy="1672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43589" y="3717034"/>
            <a:ext cx="5951195" cy="1874143"/>
            <a:chOff x="2343588" y="3717032"/>
            <a:chExt cx="5951195" cy="1874143"/>
          </a:xfrm>
        </p:grpSpPr>
        <p:sp>
          <p:nvSpPr>
            <p:cNvPr id="93" name="AutoShape 26"/>
            <p:cNvSpPr>
              <a:spLocks noChangeArrowheads="1"/>
            </p:cNvSpPr>
            <p:nvPr/>
          </p:nvSpPr>
          <p:spPr bwMode="auto">
            <a:xfrm>
              <a:off x="2343588" y="4293096"/>
              <a:ext cx="635170" cy="423328"/>
            </a:xfrm>
            <a:prstGeom prst="rightArrow">
              <a:avLst>
                <a:gd name="adj1" fmla="val 50000"/>
                <a:gd name="adj2" fmla="val 51070"/>
              </a:avLst>
            </a:prstGeom>
            <a:solidFill>
              <a:srgbClr val="17365D">
                <a:alpha val="50000"/>
              </a:srgbClr>
            </a:solidFill>
            <a:ln w="9525">
              <a:solidFill>
                <a:srgbClr val="548DD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 smtClean="0">
                  <a:solidFill>
                    <a:prstClr val="black"/>
                  </a:solidFill>
                  <a:latin typeface="Calibri"/>
                </a:rPr>
                <a:t>NMOS</a:t>
              </a:r>
              <a:endParaRPr lang="en-US" sz="1000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127" name="Objec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5408670"/>
                </p:ext>
              </p:extLst>
            </p:nvPr>
          </p:nvGraphicFramePr>
          <p:xfrm>
            <a:off x="5597682" y="5100638"/>
            <a:ext cx="1695450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2" name="Equation" r:id="rId3" imgW="1358640" imgH="393480" progId="Equation.DSMT4">
                    <p:embed/>
                  </p:oleObj>
                </mc:Choice>
                <mc:Fallback>
                  <p:oleObj name="Equation" r:id="rId3" imgW="1358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7682" y="5100638"/>
                          <a:ext cx="1695450" cy="49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3307866" y="3717032"/>
              <a:ext cx="4986917" cy="1364372"/>
              <a:chOff x="3307866" y="3717032"/>
              <a:chExt cx="4986917" cy="1364372"/>
            </a:xfrm>
          </p:grpSpPr>
          <p:sp>
            <p:nvSpPr>
              <p:cNvPr id="77" name="Line 31"/>
              <p:cNvSpPr>
                <a:spLocks noChangeShapeType="1"/>
              </p:cNvSpPr>
              <p:nvPr/>
            </p:nvSpPr>
            <p:spPr bwMode="auto">
              <a:xfrm>
                <a:off x="3677079" y="3900739"/>
                <a:ext cx="10599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3307866" y="3717032"/>
                <a:ext cx="26907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IN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79" name="Rectangle 29"/>
              <p:cNvSpPr>
                <a:spLocks noChangeArrowheads="1"/>
              </p:cNvSpPr>
              <p:nvPr/>
            </p:nvSpPr>
            <p:spPr bwMode="auto">
              <a:xfrm>
                <a:off x="7888196" y="3738804"/>
                <a:ext cx="40658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OUT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0" name="Rectangle 27"/>
              <p:cNvSpPr>
                <a:spLocks noChangeArrowheads="1"/>
              </p:cNvSpPr>
              <p:nvPr/>
            </p:nvSpPr>
            <p:spPr bwMode="auto">
              <a:xfrm>
                <a:off x="7888196" y="4804405"/>
                <a:ext cx="27238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3907459" y="4293080"/>
                <a:ext cx="376509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GN</a:t>
                </a:r>
                <a:endParaRPr lang="en-US" i="1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8" name="Rectangle 9"/>
              <p:cNvSpPr>
                <a:spLocks noChangeArrowheads="1"/>
              </p:cNvSpPr>
              <p:nvPr/>
            </p:nvSpPr>
            <p:spPr bwMode="auto">
              <a:xfrm>
                <a:off x="7627864" y="4293080"/>
                <a:ext cx="400520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DN</a:t>
                </a:r>
                <a:endParaRPr lang="en-US" i="1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266378" y="4376327"/>
                <a:ext cx="470637" cy="110625"/>
                <a:chOff x="2403454" y="2753789"/>
                <a:chExt cx="644161" cy="84110"/>
              </a:xfrm>
            </p:grpSpPr>
            <p:sp>
              <p:nvSpPr>
                <p:cNvPr id="121" name="Line 8"/>
                <p:cNvSpPr>
                  <a:spLocks noChangeShapeType="1"/>
                </p:cNvSpPr>
                <p:nvPr/>
              </p:nvSpPr>
              <p:spPr bwMode="auto">
                <a:xfrm>
                  <a:off x="2403454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2" name="Line 7"/>
                <p:cNvSpPr>
                  <a:spLocks noChangeShapeType="1"/>
                </p:cNvSpPr>
                <p:nvPr/>
              </p:nvSpPr>
              <p:spPr bwMode="auto">
                <a:xfrm>
                  <a:off x="2403454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0" name="Line 6"/>
              <p:cNvSpPr>
                <a:spLocks noChangeShapeType="1"/>
              </p:cNvSpPr>
              <p:nvPr/>
            </p:nvSpPr>
            <p:spPr bwMode="auto">
              <a:xfrm flipH="1">
                <a:off x="4501369" y="3909096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 flipH="1">
                <a:off x="4501365" y="4496230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Line 31"/>
              <p:cNvSpPr>
                <a:spLocks noChangeShapeType="1"/>
              </p:cNvSpPr>
              <p:nvPr/>
            </p:nvSpPr>
            <p:spPr bwMode="auto">
              <a:xfrm flipV="1">
                <a:off x="3677079" y="4954983"/>
                <a:ext cx="41147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Rectangle 27"/>
              <p:cNvSpPr>
                <a:spLocks noChangeArrowheads="1"/>
              </p:cNvSpPr>
              <p:nvPr/>
            </p:nvSpPr>
            <p:spPr bwMode="auto">
              <a:xfrm>
                <a:off x="3307866" y="4804405"/>
                <a:ext cx="27238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28" name="Rectangle 9"/>
              <p:cNvSpPr>
                <a:spLocks noChangeArrowheads="1"/>
              </p:cNvSpPr>
              <p:nvPr/>
            </p:nvSpPr>
            <p:spPr bwMode="auto">
              <a:xfrm>
                <a:off x="6186127" y="4250803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DSN</a:t>
                </a:r>
                <a:endParaRPr lang="en-US" i="1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7066352" y="4377182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Line 7"/>
              <p:cNvSpPr>
                <a:spLocks noChangeShapeType="1"/>
              </p:cNvSpPr>
              <p:nvPr/>
            </p:nvSpPr>
            <p:spPr bwMode="auto">
              <a:xfrm>
                <a:off x="7066352" y="4487807"/>
                <a:ext cx="4706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Line 6"/>
              <p:cNvSpPr>
                <a:spLocks noChangeShapeType="1"/>
              </p:cNvSpPr>
              <p:nvPr/>
            </p:nvSpPr>
            <p:spPr bwMode="auto">
              <a:xfrm flipH="1">
                <a:off x="7301343" y="3909942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Line 6"/>
              <p:cNvSpPr>
                <a:spLocks noChangeShapeType="1"/>
              </p:cNvSpPr>
              <p:nvPr/>
            </p:nvSpPr>
            <p:spPr bwMode="auto">
              <a:xfrm flipH="1">
                <a:off x="7301339" y="4497076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Line 43"/>
              <p:cNvSpPr>
                <a:spLocks noChangeShapeType="1"/>
              </p:cNvSpPr>
              <p:nvPr/>
            </p:nvSpPr>
            <p:spPr bwMode="auto">
              <a:xfrm flipH="1">
                <a:off x="6332467" y="3899621"/>
                <a:ext cx="0" cy="10553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Oval 17"/>
              <p:cNvSpPr>
                <a:spLocks noChangeAspect="1" noChangeArrowheads="1"/>
              </p:cNvSpPr>
              <p:nvPr/>
            </p:nvSpPr>
            <p:spPr bwMode="auto">
              <a:xfrm>
                <a:off x="6080413" y="4163348"/>
                <a:ext cx="504107" cy="504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Line 16"/>
              <p:cNvSpPr>
                <a:spLocks noChangeShapeType="1"/>
              </p:cNvSpPr>
              <p:nvPr/>
            </p:nvSpPr>
            <p:spPr bwMode="auto">
              <a:xfrm>
                <a:off x="6332466" y="4235348"/>
                <a:ext cx="0" cy="360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Rectangle 9"/>
              <p:cNvSpPr>
                <a:spLocks noChangeArrowheads="1"/>
              </p:cNvSpPr>
              <p:nvPr/>
            </p:nvSpPr>
            <p:spPr bwMode="auto">
              <a:xfrm>
                <a:off x="6673635" y="4250803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DSN</a:t>
                </a:r>
                <a:endParaRPr lang="en-US" i="1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99" name="Line 35"/>
              <p:cNvSpPr>
                <a:spLocks noChangeShapeType="1"/>
              </p:cNvSpPr>
              <p:nvPr/>
            </p:nvSpPr>
            <p:spPr bwMode="auto">
              <a:xfrm>
                <a:off x="5844959" y="3895819"/>
                <a:ext cx="194690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339753" y="2209800"/>
            <a:ext cx="5868537" cy="1684685"/>
            <a:chOff x="2339752" y="2209798"/>
            <a:chExt cx="5868537" cy="1684685"/>
          </a:xfrm>
        </p:grpSpPr>
        <p:graphicFrame>
          <p:nvGraphicFramePr>
            <p:cNvPr id="156" name="Object 1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2832934"/>
                </p:ext>
              </p:extLst>
            </p:nvPr>
          </p:nvGraphicFramePr>
          <p:xfrm>
            <a:off x="5422899" y="2209798"/>
            <a:ext cx="2044700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3" name="Equation" r:id="rId5" imgW="1638300" imgH="419100" progId="Equation.3">
                    <p:embed/>
                  </p:oleObj>
                </mc:Choice>
                <mc:Fallback>
                  <p:oleObj name="Equation" r:id="rId5" imgW="16383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2899" y="2209798"/>
                          <a:ext cx="2044700" cy="522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AutoShape 26"/>
            <p:cNvSpPr>
              <a:spLocks noChangeArrowheads="1"/>
            </p:cNvSpPr>
            <p:nvPr/>
          </p:nvSpPr>
          <p:spPr bwMode="auto">
            <a:xfrm>
              <a:off x="2339752" y="3119973"/>
              <a:ext cx="635170" cy="423328"/>
            </a:xfrm>
            <a:prstGeom prst="rightArrow">
              <a:avLst>
                <a:gd name="adj1" fmla="val 50000"/>
                <a:gd name="adj2" fmla="val 51070"/>
              </a:avLst>
            </a:prstGeom>
            <a:solidFill>
              <a:srgbClr val="17365D">
                <a:alpha val="50000"/>
              </a:srgbClr>
            </a:solidFill>
            <a:ln w="9525">
              <a:solidFill>
                <a:srgbClr val="548DD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P</a:t>
              </a:r>
              <a:r>
                <a:rPr lang="en-US" sz="1000" dirty="0" smtClean="0">
                  <a:solidFill>
                    <a:prstClr val="black"/>
                  </a:solidFill>
                  <a:latin typeface="Calibri"/>
                </a:rPr>
                <a:t>MOS</a:t>
              </a:r>
              <a:endParaRPr lang="en-US" sz="10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 flipV="1">
              <a:off x="3307358" y="2688321"/>
              <a:ext cx="4900931" cy="1206162"/>
              <a:chOff x="3307358" y="3892368"/>
              <a:chExt cx="4900931" cy="1206162"/>
            </a:xfrm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rot="10800000">
                <a:off x="7887688" y="4821531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02" name="Rectangle 9"/>
              <p:cNvSpPr>
                <a:spLocks noChangeArrowheads="1"/>
              </p:cNvSpPr>
              <p:nvPr/>
            </p:nvSpPr>
            <p:spPr bwMode="auto">
              <a:xfrm rot="10800000">
                <a:off x="3907459" y="4132177"/>
                <a:ext cx="376509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GP</a:t>
                </a:r>
                <a:endParaRPr lang="en-US" i="1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7063903" y="4369929"/>
                <a:ext cx="470637" cy="110625"/>
                <a:chOff x="2878729" y="2753789"/>
                <a:chExt cx="644161" cy="84110"/>
              </a:xfrm>
            </p:grpSpPr>
            <p:sp>
              <p:nvSpPr>
                <p:cNvPr id="132" name="Line 8"/>
                <p:cNvSpPr>
                  <a:spLocks noChangeShapeType="1"/>
                </p:cNvSpPr>
                <p:nvPr/>
              </p:nvSpPr>
              <p:spPr bwMode="auto">
                <a:xfrm>
                  <a:off x="2878729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" name="Line 7"/>
                <p:cNvSpPr>
                  <a:spLocks noChangeShapeType="1"/>
                </p:cNvSpPr>
                <p:nvPr/>
              </p:nvSpPr>
              <p:spPr bwMode="auto">
                <a:xfrm>
                  <a:off x="2878729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4" name="Line 6"/>
              <p:cNvSpPr>
                <a:spLocks noChangeShapeType="1"/>
              </p:cNvSpPr>
              <p:nvPr/>
            </p:nvSpPr>
            <p:spPr bwMode="auto">
              <a:xfrm flipH="1">
                <a:off x="7298894" y="3902689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Line 6"/>
              <p:cNvSpPr>
                <a:spLocks noChangeShapeType="1"/>
              </p:cNvSpPr>
              <p:nvPr/>
            </p:nvSpPr>
            <p:spPr bwMode="auto">
              <a:xfrm flipH="1">
                <a:off x="7298890" y="4489823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Rectangle 9"/>
              <p:cNvSpPr>
                <a:spLocks noChangeArrowheads="1"/>
              </p:cNvSpPr>
              <p:nvPr/>
            </p:nvSpPr>
            <p:spPr bwMode="auto">
              <a:xfrm rot="10800000">
                <a:off x="7615071" y="4132177"/>
                <a:ext cx="400520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DP</a:t>
                </a:r>
                <a:endParaRPr lang="en-US" i="1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>
                <a:off x="4266378" y="4369074"/>
                <a:ext cx="470637" cy="110625"/>
                <a:chOff x="2403454" y="2753789"/>
                <a:chExt cx="644161" cy="84110"/>
              </a:xfrm>
            </p:grpSpPr>
            <p:sp>
              <p:nvSpPr>
                <p:cNvPr id="120" name="Line 8"/>
                <p:cNvSpPr>
                  <a:spLocks noChangeShapeType="1"/>
                </p:cNvSpPr>
                <p:nvPr/>
              </p:nvSpPr>
              <p:spPr bwMode="auto">
                <a:xfrm>
                  <a:off x="2403454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1" name="Line 7"/>
                <p:cNvSpPr>
                  <a:spLocks noChangeShapeType="1"/>
                </p:cNvSpPr>
                <p:nvPr/>
              </p:nvSpPr>
              <p:spPr bwMode="auto">
                <a:xfrm>
                  <a:off x="2403454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8" name="Line 6"/>
              <p:cNvSpPr>
                <a:spLocks noChangeShapeType="1"/>
              </p:cNvSpPr>
              <p:nvPr/>
            </p:nvSpPr>
            <p:spPr bwMode="auto">
              <a:xfrm flipH="1">
                <a:off x="4501369" y="3901843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Line 6"/>
              <p:cNvSpPr>
                <a:spLocks noChangeShapeType="1"/>
              </p:cNvSpPr>
              <p:nvPr/>
            </p:nvSpPr>
            <p:spPr bwMode="auto">
              <a:xfrm flipH="1">
                <a:off x="4501365" y="4488977"/>
                <a:ext cx="0" cy="4579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Line 31"/>
              <p:cNvSpPr>
                <a:spLocks noChangeShapeType="1"/>
              </p:cNvSpPr>
              <p:nvPr/>
            </p:nvSpPr>
            <p:spPr bwMode="auto">
              <a:xfrm flipV="1">
                <a:off x="3677079" y="4947730"/>
                <a:ext cx="41147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6080413" y="3892368"/>
                <a:ext cx="504107" cy="1055361"/>
                <a:chOff x="5434609" y="3892368"/>
                <a:chExt cx="504107" cy="1055361"/>
              </a:xfrm>
            </p:grpSpPr>
            <p:sp>
              <p:nvSpPr>
                <p:cNvPr id="116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686663" y="3892368"/>
                  <a:ext cx="0" cy="105536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7" name="Oval 1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5434609" y="4156095"/>
                  <a:ext cx="504107" cy="504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5686662" y="4228095"/>
                  <a:ext cx="0" cy="36000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 type="triangle" w="med" len="med"/>
                  <a:tailEnd type="non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2" name="Rectangle 27"/>
              <p:cNvSpPr>
                <a:spLocks noChangeArrowheads="1"/>
              </p:cNvSpPr>
              <p:nvPr/>
            </p:nvSpPr>
            <p:spPr bwMode="auto">
              <a:xfrm rot="10800000">
                <a:off x="3307358" y="4821531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DD</a:t>
                </a:r>
                <a:endParaRPr lang="en-US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14" name="Rectangle 9"/>
              <p:cNvSpPr>
                <a:spLocks noChangeArrowheads="1"/>
              </p:cNvSpPr>
              <p:nvPr/>
            </p:nvSpPr>
            <p:spPr bwMode="auto">
              <a:xfrm rot="10800000">
                <a:off x="6673635" y="4243550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SDP</a:t>
                </a:r>
                <a:endParaRPr lang="en-US" i="1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 smtClean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619672" y="148478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Change the sign of the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pMOS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current so that all currents are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positive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(We also made the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pMOS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voltages positive, although it is not necessary)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2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rgbClr val="000000"/>
          </a:solidFill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/>
        </a:defPPr>
      </a:lstStyle>
    </a:spDef>
    <a:lnDef>
      <a:spPr>
        <a:ln w="28575">
          <a:solidFill>
            <a:schemeClr val="tx1"/>
          </a:solidFill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8946</TotalTime>
  <Words>4221</Words>
  <Application>Microsoft Macintosh PowerPoint</Application>
  <PresentationFormat>On-screen Show (4:3)</PresentationFormat>
  <Paragraphs>1081</Paragraphs>
  <Slides>53</Slides>
  <Notes>8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1_Office Theme</vt:lpstr>
      <vt:lpstr>Equation</vt:lpstr>
      <vt:lpstr>CMOS Logic Gates a delay model</vt:lpstr>
      <vt:lpstr>Weekly schedule</vt:lpstr>
      <vt:lpstr>Week 3</vt:lpstr>
      <vt:lpstr>From MUD cards</vt:lpstr>
      <vt:lpstr>Step-response model</vt:lpstr>
      <vt:lpstr>Step-response model</vt:lpstr>
      <vt:lpstr>Electrical model for  saturated MOSFET  (from lecture 2)</vt:lpstr>
      <vt:lpstr>The inverter and its electrical model</vt:lpstr>
      <vt:lpstr>The inverter and its electrical model</vt:lpstr>
      <vt:lpstr>The inverter and its electrical model</vt:lpstr>
      <vt:lpstr>The inverter and its electrical model</vt:lpstr>
      <vt:lpstr>The inverter and its electrical model</vt:lpstr>
      <vt:lpstr>Inverter pair delay</vt:lpstr>
      <vt:lpstr>Inverter pair delay</vt:lpstr>
      <vt:lpstr>FO4 delay</vt:lpstr>
      <vt:lpstr>FO4 delay scaled</vt:lpstr>
      <vt:lpstr>FO4 delay scaled</vt:lpstr>
      <vt:lpstr>Delay with any load</vt:lpstr>
      <vt:lpstr>Background</vt:lpstr>
      <vt:lpstr>CMOS inverter –Transistor sizing</vt:lpstr>
      <vt:lpstr>CMOS inverter – cell sizing</vt:lpstr>
      <vt:lpstr>CMOS inverter – cell sizing</vt:lpstr>
      <vt:lpstr>Inverter propagation delay model with load</vt:lpstr>
      <vt:lpstr>Inverter propagation delay model</vt:lpstr>
      <vt:lpstr>Logic gate propagation delay model</vt:lpstr>
      <vt:lpstr>Prerequisite: same worst-case resistance in all paths</vt:lpstr>
      <vt:lpstr>Logic gate propagation delay model</vt:lpstr>
      <vt:lpstr>Logic gate propagation delay model</vt:lpstr>
      <vt:lpstr>Logic gate propagation delay model</vt:lpstr>
      <vt:lpstr>Overview important concepts</vt:lpstr>
      <vt:lpstr>Who invented logical effort?</vt:lpstr>
      <vt:lpstr>Quiz time!</vt:lpstr>
      <vt:lpstr>Delay estimations using logical effort</vt:lpstr>
      <vt:lpstr>Inverter propagation delay model</vt:lpstr>
      <vt:lpstr>Effective resistance</vt:lpstr>
      <vt:lpstr>Effective resistance</vt:lpstr>
      <vt:lpstr>Effective resistance</vt:lpstr>
      <vt:lpstr>Effective resistance</vt:lpstr>
      <vt:lpstr>Effective resistance</vt:lpstr>
      <vt:lpstr>The NAND/NOR VTC revisited</vt:lpstr>
      <vt:lpstr>PowerPoint Presentation</vt:lpstr>
      <vt:lpstr>PowerPoint Presentation</vt:lpstr>
      <vt:lpstr>Example 2: 2+2 AND-OR-invert (AOI22)</vt:lpstr>
      <vt:lpstr>Exercise:  Calculate NAND2, NOR2 logical efforts</vt:lpstr>
      <vt:lpstr>Exercise:  Calculate NAND3 &amp; NOR3 logical efforts</vt:lpstr>
      <vt:lpstr>Exercise: compound gate  OR-AND-INVERT 3+1</vt:lpstr>
      <vt:lpstr>OAI invert 3+1 gate done as quiz</vt:lpstr>
      <vt:lpstr>Exercise: compound gate  OR-AND-INVERT 3+1 (solution)</vt:lpstr>
      <vt:lpstr>Why all this?</vt:lpstr>
      <vt:lpstr>Why all this?</vt:lpstr>
      <vt:lpstr>Model for a non-inverting gate</vt:lpstr>
      <vt:lpstr>Overview important concepts</vt:lpstr>
      <vt:lpstr>Conclusion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CMOS Inverter</dc:title>
  <dc:creator>användare</dc:creator>
  <cp:lastModifiedBy>Lena Petersson</cp:lastModifiedBy>
  <cp:revision>197</cp:revision>
  <cp:lastPrinted>2017-09-11T19:49:28Z</cp:lastPrinted>
  <dcterms:created xsi:type="dcterms:W3CDTF">2016-09-11T17:14:50Z</dcterms:created>
  <dcterms:modified xsi:type="dcterms:W3CDTF">2018-09-18T19:39:30Z</dcterms:modified>
</cp:coreProperties>
</file>