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88" r:id="rId2"/>
    <p:sldId id="303" r:id="rId3"/>
    <p:sldId id="302" r:id="rId4"/>
    <p:sldId id="310" r:id="rId5"/>
    <p:sldId id="311" r:id="rId6"/>
    <p:sldId id="312" r:id="rId7"/>
    <p:sldId id="313" r:id="rId8"/>
    <p:sldId id="314" r:id="rId9"/>
    <p:sldId id="307" r:id="rId10"/>
    <p:sldId id="320" r:id="rId11"/>
    <p:sldId id="321" r:id="rId12"/>
    <p:sldId id="322" r:id="rId13"/>
    <p:sldId id="323" r:id="rId14"/>
    <p:sldId id="324" r:id="rId15"/>
    <p:sldId id="325" r:id="rId16"/>
    <p:sldId id="335" r:id="rId17"/>
    <p:sldId id="336" r:id="rId18"/>
    <p:sldId id="339" r:id="rId19"/>
    <p:sldId id="337" r:id="rId20"/>
    <p:sldId id="338" r:id="rId21"/>
    <p:sldId id="340" r:id="rId22"/>
    <p:sldId id="306" r:id="rId23"/>
    <p:sldId id="304" r:id="rId24"/>
    <p:sldId id="305" r:id="rId25"/>
    <p:sldId id="327" r:id="rId26"/>
    <p:sldId id="328" r:id="rId27"/>
    <p:sldId id="329" r:id="rId28"/>
    <p:sldId id="330" r:id="rId29"/>
    <p:sldId id="331" r:id="rId30"/>
    <p:sldId id="332" r:id="rId31"/>
    <p:sldId id="298" r:id="rId32"/>
    <p:sldId id="317" r:id="rId33"/>
    <p:sldId id="318" r:id="rId34"/>
    <p:sldId id="319" r:id="rId35"/>
    <p:sldId id="316" r:id="rId36"/>
    <p:sldId id="315" r:id="rId37"/>
    <p:sldId id="295" r:id="rId38"/>
    <p:sldId id="297" r:id="rId39"/>
    <p:sldId id="299" r:id="rId40"/>
    <p:sldId id="296" r:id="rId41"/>
    <p:sldId id="300" r:id="rId42"/>
    <p:sldId id="301" r:id="rId43"/>
    <p:sldId id="326" r:id="rId44"/>
    <p:sldId id="334" r:id="rId45"/>
    <p:sldId id="333" r:id="rId4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2528" y="-7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wmf"/><Relationship Id="rId1" Type="http://schemas.openxmlformats.org/officeDocument/2006/relationships/image" Target="../media/image11.wmf"/><Relationship Id="rId2"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77FDF-AA68-ED44-87F7-DC62DA0CF8C5}" type="datetimeFigureOut">
              <a:rPr lang="en-US" smtClean="0"/>
              <a:t>19/09/18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8FE8CF-D9E5-4C49-B34A-B174099302FB}" type="slidenum">
              <a:rPr lang="en-US" smtClean="0"/>
              <a:t>‹#›</a:t>
            </a:fld>
            <a:endParaRPr lang="en-US"/>
          </a:p>
        </p:txBody>
      </p:sp>
    </p:spTree>
    <p:extLst>
      <p:ext uri="{BB962C8B-B14F-4D97-AF65-F5344CB8AC3E}">
        <p14:creationId xmlns:p14="http://schemas.microsoft.com/office/powerpoint/2010/main" val="22690731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9FADD-2D95-48DF-BC3A-78284EB2908E}" type="datetimeFigureOut">
              <a:rPr lang="sv-SE" smtClean="0"/>
              <a:t>19/09/18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2F376-F41D-400D-83C6-11313E9467FA}" type="slidenum">
              <a:rPr lang="sv-SE" smtClean="0"/>
              <a:t>‹#›</a:t>
            </a:fld>
            <a:endParaRPr lang="sv-SE"/>
          </a:p>
        </p:txBody>
      </p:sp>
    </p:spTree>
    <p:extLst>
      <p:ext uri="{BB962C8B-B14F-4D97-AF65-F5344CB8AC3E}">
        <p14:creationId xmlns:p14="http://schemas.microsoft.com/office/powerpoint/2010/main" val="35386464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pPr lvl="0"/>
            <a:endParaRPr/>
          </a:p>
        </p:txBody>
      </p:sp>
      <p:sp>
        <p:nvSpPr>
          <p:cNvPr id="86" name="Shape 86"/>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This slide shows the datapath layout. We can see that the datapath is designed by 8 more or less identical bit slices, one for each bit. Each bit slice contains different functionalities, at the datapath level we can talk about functionality slices.</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This is a design style that we are going to use in this course in some design examples concerning adder design. The use of bit slices to form functional arrays is sometimes referred to as iterative logic arrays, if all bit slices in the array are identical. This is a very efficient way of designing, since we only need to design one bit-slice cell to build a complete multi-bit array. </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As I said, we shall apply this design style to the design of a full adder in a series of exercises later in the course.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pPr lvl="0"/>
            <a:endParaRPr/>
          </a:p>
        </p:txBody>
      </p:sp>
      <p:sp>
        <p:nvSpPr>
          <p:cNvPr id="235" name="Shape 235"/>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One of the main themes of this course is the design of n-bit adders. For starters, we will do that by designing the adder as an iterative logic array. For this, we need to design one Full Adder cell as the one shown here. We will use the methods discussed in this lecture to design the cell with MOSFETs from the Boolean truth table.</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Then we will build an iterative logic array from many instances of this cell.</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two numbers to be added are enetered at the top. The carry-in is entered to the LSB (least significant bit) to the right. As the carry ripples from cell to cell, from right to left, the sums pop out at the bottom.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prstGeom prst="rect">
            <a:avLst/>
          </a:prstGeom>
        </p:spPr>
        <p:txBody>
          <a:bodyPr/>
          <a:lstStyle/>
          <a:p>
            <a:pPr lvl="0"/>
            <a:endParaRPr/>
          </a:p>
        </p:txBody>
      </p:sp>
      <p:sp>
        <p:nvSpPr>
          <p:cNvPr id="284" name="Shape 284"/>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One of the main themes of this course is the design of n-bit adders. For starters, we will do that by designing the adder as an iterative logic array. For this, we need to design one Full Adder cell as the one shown here. We will use the methods discussed in this lecture to design the cell with MOSFETs from the Boolean truth table.</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Then we will build an iterative logic array from many instances of this cell.</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two numbers to be added are enetered at the top. The carry-in is entered to the LSB (least significant bit) to the right. As the carry ripples from cell to cell, from right to left, the sums pop out at the bottom.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only have to achieve</a:t>
            </a:r>
            <a:r>
              <a:rPr lang="en-US" baseline="0" dirty="0" smtClean="0"/>
              <a:t> the total scaling up H there are some additional capacitances that have to be driven on the way.</a:t>
            </a:r>
            <a:endParaRPr lang="en-US" dirty="0"/>
          </a:p>
        </p:txBody>
      </p:sp>
      <p:sp>
        <p:nvSpPr>
          <p:cNvPr id="4" name="Slide Number Placeholder 3"/>
          <p:cNvSpPr>
            <a:spLocks noGrp="1"/>
          </p:cNvSpPr>
          <p:nvPr>
            <p:ph type="sldNum" sz="quarter" idx="10"/>
          </p:nvPr>
        </p:nvSpPr>
        <p:spPr/>
        <p:txBody>
          <a:bodyPr/>
          <a:lstStyle/>
          <a:p>
            <a:fld id="{EEF2F376-F41D-400D-83C6-11313E9467FA}" type="slidenum">
              <a:rPr lang="sv-SE" smtClean="0"/>
              <a:t>38</a:t>
            </a:fld>
            <a:endParaRPr lang="sv-SE"/>
          </a:p>
        </p:txBody>
      </p:sp>
    </p:spTree>
    <p:extLst>
      <p:ext uri="{BB962C8B-B14F-4D97-AF65-F5344CB8AC3E}">
        <p14:creationId xmlns:p14="http://schemas.microsoft.com/office/powerpoint/2010/main" val="134563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way we have to scale up</a:t>
            </a:r>
            <a:r>
              <a:rPr lang="en-US" baseline="0" dirty="0" smtClean="0"/>
              <a:t> some more…</a:t>
            </a:r>
            <a:endParaRPr lang="en-US" dirty="0"/>
          </a:p>
        </p:txBody>
      </p:sp>
      <p:sp>
        <p:nvSpPr>
          <p:cNvPr id="4" name="Slide Number Placeholder 3"/>
          <p:cNvSpPr>
            <a:spLocks noGrp="1"/>
          </p:cNvSpPr>
          <p:nvPr>
            <p:ph type="sldNum" sz="quarter" idx="10"/>
          </p:nvPr>
        </p:nvSpPr>
        <p:spPr/>
        <p:txBody>
          <a:bodyPr/>
          <a:lstStyle/>
          <a:p>
            <a:fld id="{EEF2F376-F41D-400D-83C6-11313E9467FA}" type="slidenum">
              <a:rPr lang="sv-SE" smtClean="0"/>
              <a:t>40</a:t>
            </a:fld>
            <a:endParaRPr lang="sv-SE"/>
          </a:p>
        </p:txBody>
      </p:sp>
    </p:spTree>
    <p:extLst>
      <p:ext uri="{BB962C8B-B14F-4D97-AF65-F5344CB8AC3E}">
        <p14:creationId xmlns:p14="http://schemas.microsoft.com/office/powerpoint/2010/main" val="307045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1443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53451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17051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8827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24132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r>
              <a:rPr lang="sv-SE" smtClean="0"/>
              <a:t>2018-09-20</a:t>
            </a:r>
            <a:endParaRPr lang="sv-SE"/>
          </a:p>
        </p:txBody>
      </p:sp>
      <p:sp>
        <p:nvSpPr>
          <p:cNvPr id="6" name="Footer Placeholder 5"/>
          <p:cNvSpPr>
            <a:spLocks noGrp="1"/>
          </p:cNvSpPr>
          <p:nvPr>
            <p:ph type="ftr" sz="quarter" idx="11"/>
          </p:nvPr>
        </p:nvSpPr>
        <p:spPr/>
        <p:txBody>
          <a:bodyPr/>
          <a:lstStyle/>
          <a:p>
            <a:r>
              <a:rPr lang="sv-SE" smtClean="0"/>
              <a:t>Path delay optimization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79536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r>
              <a:rPr lang="sv-SE" smtClean="0"/>
              <a:t>2018-09-20</a:t>
            </a:r>
            <a:endParaRPr lang="sv-SE"/>
          </a:p>
        </p:txBody>
      </p:sp>
      <p:sp>
        <p:nvSpPr>
          <p:cNvPr id="8" name="Footer Placeholder 7"/>
          <p:cNvSpPr>
            <a:spLocks noGrp="1"/>
          </p:cNvSpPr>
          <p:nvPr>
            <p:ph type="ftr" sz="quarter" idx="11"/>
          </p:nvPr>
        </p:nvSpPr>
        <p:spPr/>
        <p:txBody>
          <a:bodyPr/>
          <a:lstStyle/>
          <a:p>
            <a:r>
              <a:rPr lang="sv-SE" smtClean="0"/>
              <a:t>Path delay optimization</a:t>
            </a:r>
            <a:endParaRPr lang="sv-SE"/>
          </a:p>
        </p:txBody>
      </p:sp>
      <p:sp>
        <p:nvSpPr>
          <p:cNvPr id="9" name="Slide Number Placeholder 8"/>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24484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08079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2018-09-20</a:t>
            </a:r>
            <a:endParaRPr lang="sv-SE"/>
          </a:p>
        </p:txBody>
      </p:sp>
      <p:sp>
        <p:nvSpPr>
          <p:cNvPr id="3" name="Footer Placeholder 2"/>
          <p:cNvSpPr>
            <a:spLocks noGrp="1"/>
          </p:cNvSpPr>
          <p:nvPr>
            <p:ph type="ftr" sz="quarter" idx="11"/>
          </p:nvPr>
        </p:nvSpPr>
        <p:spPr/>
        <p:txBody>
          <a:bodyPr/>
          <a:lstStyle/>
          <a:p>
            <a:r>
              <a:rPr lang="sv-SE" smtClean="0"/>
              <a:t>Path delay optimization</a:t>
            </a:r>
            <a:endParaRPr lang="sv-SE"/>
          </a:p>
        </p:txBody>
      </p:sp>
      <p:sp>
        <p:nvSpPr>
          <p:cNvPr id="4" name="Slide Number Placeholder 3"/>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8336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2018-09-20</a:t>
            </a:r>
            <a:endParaRPr lang="sv-SE"/>
          </a:p>
        </p:txBody>
      </p:sp>
      <p:sp>
        <p:nvSpPr>
          <p:cNvPr id="6" name="Footer Placeholder 5"/>
          <p:cNvSpPr>
            <a:spLocks noGrp="1"/>
          </p:cNvSpPr>
          <p:nvPr>
            <p:ph type="ftr" sz="quarter" idx="11"/>
          </p:nvPr>
        </p:nvSpPr>
        <p:spPr/>
        <p:txBody>
          <a:bodyPr/>
          <a:lstStyle/>
          <a:p>
            <a:r>
              <a:rPr lang="sv-SE" smtClean="0"/>
              <a:t>Path delay optimization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92713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2018-09-20</a:t>
            </a:r>
            <a:endParaRPr lang="sv-SE"/>
          </a:p>
        </p:txBody>
      </p:sp>
      <p:sp>
        <p:nvSpPr>
          <p:cNvPr id="6" name="Footer Placeholder 5"/>
          <p:cNvSpPr>
            <a:spLocks noGrp="1"/>
          </p:cNvSpPr>
          <p:nvPr>
            <p:ph type="ftr" sz="quarter" idx="11"/>
          </p:nvPr>
        </p:nvSpPr>
        <p:spPr/>
        <p:txBody>
          <a:bodyPr/>
          <a:lstStyle/>
          <a:p>
            <a:r>
              <a:rPr lang="sv-SE" smtClean="0"/>
              <a:t>Path delay optimization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078076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2018-09-20</a:t>
            </a: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Path delay optimization</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B585A-C521-441E-B402-A9F7912DA359}" type="slidenum">
              <a:rPr lang="sv-SE" smtClean="0"/>
              <a:t>‹#›</a:t>
            </a:fld>
            <a:endParaRPr lang="sv-SE"/>
          </a:p>
        </p:txBody>
      </p:sp>
    </p:spTree>
    <p:extLst>
      <p:ext uri="{BB962C8B-B14F-4D97-AF65-F5344CB8AC3E}">
        <p14:creationId xmlns:p14="http://schemas.microsoft.com/office/powerpoint/2010/main" val="402652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emf"/><Relationship Id="rId5" Type="http://schemas.openxmlformats.org/officeDocument/2006/relationships/oleObject" Target="../embeddings/oleObject3.bin"/><Relationship Id="rId6"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1.wmf"/><Relationship Id="rId5" Type="http://schemas.openxmlformats.org/officeDocument/2006/relationships/oleObject" Target="../embeddings/oleObject7.bin"/><Relationship Id="rId6" Type="http://schemas.openxmlformats.org/officeDocument/2006/relationships/image" Target="../media/image12.emf"/><Relationship Id="rId7" Type="http://schemas.openxmlformats.org/officeDocument/2006/relationships/oleObject" Target="../embeddings/oleObject8.bin"/><Relationship Id="rId8" Type="http://schemas.openxmlformats.org/officeDocument/2006/relationships/image" Target="../media/image13.emf"/><Relationship Id="rId9" Type="http://schemas.openxmlformats.org/officeDocument/2006/relationships/oleObject" Target="../embeddings/oleObject9.bin"/><Relationship Id="rId10" Type="http://schemas.openxmlformats.org/officeDocument/2006/relationships/image" Target="../media/image14.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2376264"/>
          </a:xfrm>
        </p:spPr>
        <p:txBody>
          <a:bodyPr>
            <a:normAutofit fontScale="90000"/>
          </a:bodyPr>
          <a:lstStyle/>
          <a:p>
            <a:r>
              <a:rPr lang="sv-SE" dirty="0" err="1" smtClean="0"/>
              <a:t>Path</a:t>
            </a:r>
            <a:r>
              <a:rPr lang="sv-SE" dirty="0" smtClean="0"/>
              <a:t> </a:t>
            </a:r>
            <a:r>
              <a:rPr lang="sv-SE" dirty="0" err="1" smtClean="0"/>
              <a:t>delay</a:t>
            </a:r>
            <a:r>
              <a:rPr lang="sv-SE" dirty="0" smtClean="0"/>
              <a:t> </a:t>
            </a:r>
            <a:r>
              <a:rPr lang="sv-SE" dirty="0" err="1" smtClean="0"/>
              <a:t>optizimization</a:t>
            </a:r>
            <a:r>
              <a:rPr lang="sv-SE" dirty="0"/>
              <a:t/>
            </a:r>
            <a:br>
              <a:rPr lang="sv-SE" dirty="0"/>
            </a:br>
            <a:r>
              <a:rPr lang="sv-SE" dirty="0" smtClean="0"/>
              <a:t>Revie</a:t>
            </a:r>
            <a:r>
              <a:rPr lang="sv-SE" dirty="0" smtClean="0"/>
              <a:t>w </a:t>
            </a:r>
            <a:r>
              <a:rPr lang="sv-SE" dirty="0" err="1" smtClean="0"/>
              <a:t>logical</a:t>
            </a:r>
            <a:r>
              <a:rPr lang="sv-SE" dirty="0" smtClean="0"/>
              <a:t> </a:t>
            </a:r>
            <a:r>
              <a:rPr lang="sv-SE" dirty="0" err="1" smtClean="0"/>
              <a:t>effort</a:t>
            </a:r>
            <a:r>
              <a:rPr lang="sv-SE" dirty="0" smtClean="0"/>
              <a:t/>
            </a:r>
            <a:br>
              <a:rPr lang="sv-SE" dirty="0" smtClean="0"/>
            </a:br>
            <a:r>
              <a:rPr lang="sv-SE" dirty="0" err="1" smtClean="0"/>
              <a:t>Prelab</a:t>
            </a:r>
            <a:r>
              <a:rPr lang="sv-SE" dirty="0" smtClean="0"/>
              <a:t> </a:t>
            </a:r>
            <a:r>
              <a:rPr lang="sv-SE" dirty="0" smtClean="0"/>
              <a:t>2</a:t>
            </a:r>
            <a:br>
              <a:rPr lang="sv-SE" dirty="0" smtClean="0"/>
            </a:br>
            <a:endParaRPr lang="sv-SE" dirty="0"/>
          </a:p>
        </p:txBody>
      </p:sp>
      <p:sp>
        <p:nvSpPr>
          <p:cNvPr id="3" name="Subtitle 2"/>
          <p:cNvSpPr>
            <a:spLocks noGrp="1"/>
          </p:cNvSpPr>
          <p:nvPr>
            <p:ph type="subTitle" idx="1"/>
          </p:nvPr>
        </p:nvSpPr>
        <p:spPr/>
        <p:txBody>
          <a:bodyPr/>
          <a:lstStyle/>
          <a:p>
            <a:r>
              <a:rPr lang="sv-SE" dirty="0" err="1" smtClean="0"/>
              <a:t>Extending</a:t>
            </a:r>
            <a:r>
              <a:rPr lang="sv-SE" dirty="0" smtClean="0"/>
              <a:t> </a:t>
            </a:r>
            <a:r>
              <a:rPr lang="sv-SE" dirty="0" err="1" smtClean="0"/>
              <a:t>inverter</a:t>
            </a:r>
            <a:r>
              <a:rPr lang="sv-SE" dirty="0" smtClean="0"/>
              <a:t> </a:t>
            </a:r>
            <a:r>
              <a:rPr lang="sv-SE" dirty="0" err="1" smtClean="0"/>
              <a:t>delay</a:t>
            </a:r>
            <a:r>
              <a:rPr lang="sv-SE" dirty="0" smtClean="0"/>
              <a:t> </a:t>
            </a:r>
            <a:r>
              <a:rPr lang="sv-SE" dirty="0" err="1" smtClean="0"/>
              <a:t>optimization</a:t>
            </a:r>
            <a:r>
              <a:rPr lang="sv-SE" dirty="0" smtClean="0"/>
              <a:t> </a:t>
            </a:r>
            <a:r>
              <a:rPr lang="sv-SE" dirty="0" err="1" smtClean="0"/>
              <a:t>to</a:t>
            </a:r>
            <a:r>
              <a:rPr lang="sv-SE" dirty="0" smtClean="0"/>
              <a:t> </a:t>
            </a:r>
            <a:r>
              <a:rPr lang="sv-SE" dirty="0" err="1" smtClean="0"/>
              <a:t>other</a:t>
            </a:r>
            <a:r>
              <a:rPr lang="sv-SE" dirty="0" smtClean="0"/>
              <a:t> </a:t>
            </a:r>
            <a:r>
              <a:rPr lang="sv-SE" dirty="0" err="1" smtClean="0"/>
              <a:t>types</a:t>
            </a:r>
            <a:r>
              <a:rPr lang="sv-SE" dirty="0" smtClean="0"/>
              <a:t> </a:t>
            </a:r>
            <a:r>
              <a:rPr lang="sv-SE" dirty="0" err="1" smtClean="0"/>
              <a:t>of</a:t>
            </a:r>
            <a:r>
              <a:rPr lang="sv-SE" dirty="0" smtClean="0"/>
              <a:t> gates</a:t>
            </a:r>
            <a:endParaRPr lang="sv-SE" dirty="0"/>
          </a:p>
        </p:txBody>
      </p:sp>
    </p:spTree>
    <p:extLst>
      <p:ext uri="{BB962C8B-B14F-4D97-AF65-F5344CB8AC3E}">
        <p14:creationId xmlns:p14="http://schemas.microsoft.com/office/powerpoint/2010/main" val="8216543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Logic gate propagation delay model</a:t>
            </a:r>
            <a:endParaRPr lang="sv-SE" dirty="0"/>
          </a:p>
        </p:txBody>
      </p:sp>
      <p:sp>
        <p:nvSpPr>
          <p:cNvPr id="4" name="Date Placeholder 3"/>
          <p:cNvSpPr>
            <a:spLocks noGrp="1"/>
          </p:cNvSpPr>
          <p:nvPr>
            <p:ph type="dt" sz="half" idx="10"/>
          </p:nvPr>
        </p:nvSpPr>
        <p:spPr/>
        <p:txBody>
          <a:bodyPr/>
          <a:lstStyle/>
          <a:p>
            <a:r>
              <a:rPr lang="sv-SE" dirty="0" smtClean="0"/>
              <a:t>2018-09-18</a:t>
            </a:r>
            <a:endParaRPr lang="sv-SE" dirty="0"/>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10</a:t>
            </a:fld>
            <a:endParaRPr lang="sv-SE" dirty="0"/>
          </a:p>
        </p:txBody>
      </p:sp>
      <p:sp>
        <p:nvSpPr>
          <p:cNvPr id="73" name="TextBox 72"/>
          <p:cNvSpPr txBox="1"/>
          <p:nvPr/>
        </p:nvSpPr>
        <p:spPr>
          <a:xfrm>
            <a:off x="1754322" y="1476000"/>
            <a:ext cx="6066404" cy="369332"/>
          </a:xfrm>
          <a:prstGeom prst="rect">
            <a:avLst/>
          </a:prstGeom>
          <a:noFill/>
        </p:spPr>
        <p:txBody>
          <a:bodyPr wrap="none" rtlCol="0">
            <a:spAutoFit/>
          </a:bodyPr>
          <a:lstStyle/>
          <a:p>
            <a:pPr algn="ctr"/>
            <a:r>
              <a:rPr lang="en-US" dirty="0" smtClean="0"/>
              <a:t>Now we want to apply the same model to any CMOS logic gate</a:t>
            </a:r>
            <a:endParaRPr lang="en-US" dirty="0"/>
          </a:p>
        </p:txBody>
      </p:sp>
      <p:grpSp>
        <p:nvGrpSpPr>
          <p:cNvPr id="65" name="Group 64"/>
          <p:cNvGrpSpPr>
            <a:grpSpLocks noChangeAspect="1"/>
          </p:cNvGrpSpPr>
          <p:nvPr/>
        </p:nvGrpSpPr>
        <p:grpSpPr>
          <a:xfrm>
            <a:off x="3294073" y="4077073"/>
            <a:ext cx="5352715" cy="1735864"/>
            <a:chOff x="3307866" y="3482471"/>
            <a:chExt cx="5058457" cy="1640437"/>
          </a:xfrm>
        </p:grpSpPr>
        <p:sp>
          <p:nvSpPr>
            <p:cNvPr id="66" name="Rectangle 30"/>
            <p:cNvSpPr>
              <a:spLocks noChangeArrowheads="1"/>
            </p:cNvSpPr>
            <p:nvPr/>
          </p:nvSpPr>
          <p:spPr bwMode="auto">
            <a:xfrm>
              <a:off x="3307866" y="3709779"/>
              <a:ext cx="317087"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IN</a:t>
              </a:r>
              <a:endParaRPr kumimoji="0" lang="en-US" b="0" i="0" u="none" strike="noStrike" cap="none" normalizeH="0" baseline="0" dirty="0" smtClean="0">
                <a:ln>
                  <a:noFill/>
                </a:ln>
                <a:solidFill>
                  <a:schemeClr val="tx1"/>
                </a:solidFill>
                <a:effectLst/>
                <a:latin typeface="Arial" pitchFamily="34" charset="0"/>
              </a:endParaRPr>
            </a:p>
          </p:txBody>
        </p:sp>
        <p:sp>
          <p:nvSpPr>
            <p:cNvPr id="67" name="Rectangle 29"/>
            <p:cNvSpPr>
              <a:spLocks noChangeArrowheads="1"/>
            </p:cNvSpPr>
            <p:nvPr/>
          </p:nvSpPr>
          <p:spPr bwMode="auto">
            <a:xfrm>
              <a:off x="7888196" y="3731551"/>
              <a:ext cx="478127"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OUT</a:t>
              </a:r>
              <a:endParaRPr kumimoji="0" lang="en-US" b="0" i="0" u="none" strike="noStrike" cap="none" normalizeH="0" baseline="0" dirty="0" smtClean="0">
                <a:ln>
                  <a:noFill/>
                </a:ln>
                <a:solidFill>
                  <a:schemeClr val="tx1"/>
                </a:solidFill>
                <a:effectLst/>
                <a:latin typeface="Arial" pitchFamily="34" charset="0"/>
              </a:endParaRPr>
            </a:p>
          </p:txBody>
        </p:sp>
        <p:sp>
          <p:nvSpPr>
            <p:cNvPr id="68" name="Rectangle 67"/>
            <p:cNvSpPr>
              <a:spLocks noChangeArrowheads="1"/>
            </p:cNvSpPr>
            <p:nvPr/>
          </p:nvSpPr>
          <p:spPr bwMode="auto">
            <a:xfrm>
              <a:off x="7888196" y="4797152"/>
              <a:ext cx="319584"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SS</a:t>
              </a:r>
              <a:endParaRPr kumimoji="0" lang="en-US" b="0" i="0" u="none" strike="noStrike" cap="none" normalizeH="0" baseline="0" dirty="0" smtClean="0">
                <a:ln>
                  <a:noFill/>
                </a:ln>
                <a:solidFill>
                  <a:schemeClr val="tx1"/>
                </a:solidFill>
                <a:effectLst/>
                <a:latin typeface="Arial" pitchFamily="34" charset="0"/>
              </a:endParaRPr>
            </a:p>
          </p:txBody>
        </p:sp>
        <p:sp>
          <p:nvSpPr>
            <p:cNvPr id="69" name="Rectangle 68"/>
            <p:cNvSpPr>
              <a:spLocks noChangeArrowheads="1"/>
            </p:cNvSpPr>
            <p:nvPr/>
          </p:nvSpPr>
          <p:spPr bwMode="auto">
            <a:xfrm>
              <a:off x="3662686" y="4285827"/>
              <a:ext cx="376509" cy="430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sv-SE" i="1" dirty="0" smtClean="0"/>
                <a:t>C</a:t>
              </a:r>
              <a:r>
                <a:rPr lang="sv-SE" i="1" baseline="-25000" dirty="0" smtClean="0"/>
                <a:t>IN</a:t>
              </a:r>
              <a:endParaRPr lang="en-US"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nvGrpSpPr>
            <p:cNvPr id="71" name="Group 70"/>
            <p:cNvGrpSpPr/>
            <p:nvPr/>
          </p:nvGrpSpPr>
          <p:grpSpPr>
            <a:xfrm>
              <a:off x="7004688" y="4369929"/>
              <a:ext cx="470637" cy="110625"/>
              <a:chOff x="2403454" y="2753789"/>
              <a:chExt cx="644161" cy="84110"/>
            </a:xfrm>
          </p:grpSpPr>
          <p:sp>
            <p:nvSpPr>
              <p:cNvPr id="137" name="Line 8"/>
              <p:cNvSpPr>
                <a:spLocks noChangeShapeType="1"/>
              </p:cNvSpPr>
              <p:nvPr/>
            </p:nvSpPr>
            <p:spPr bwMode="auto">
              <a:xfrm>
                <a:off x="2403454" y="2753789"/>
                <a:ext cx="64416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Line 7"/>
              <p:cNvSpPr>
                <a:spLocks noChangeShapeType="1"/>
              </p:cNvSpPr>
              <p:nvPr/>
            </p:nvSpPr>
            <p:spPr bwMode="auto">
              <a:xfrm>
                <a:off x="2403454" y="2837899"/>
                <a:ext cx="64416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2" name="Line 6"/>
            <p:cNvSpPr>
              <a:spLocks noChangeShapeType="1"/>
            </p:cNvSpPr>
            <p:nvPr/>
          </p:nvSpPr>
          <p:spPr bwMode="auto">
            <a:xfrm flipH="1">
              <a:off x="7239679" y="3902689"/>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6"/>
            <p:cNvSpPr>
              <a:spLocks noChangeShapeType="1"/>
            </p:cNvSpPr>
            <p:nvPr/>
          </p:nvSpPr>
          <p:spPr bwMode="auto">
            <a:xfrm flipH="1">
              <a:off x="7239675" y="4489823"/>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5" name="Group 74"/>
            <p:cNvGrpSpPr/>
            <p:nvPr/>
          </p:nvGrpSpPr>
          <p:grpSpPr>
            <a:xfrm>
              <a:off x="3994815" y="4369074"/>
              <a:ext cx="470637" cy="110625"/>
              <a:chOff x="2403454" y="2753789"/>
              <a:chExt cx="644161" cy="84110"/>
            </a:xfrm>
          </p:grpSpPr>
          <p:sp>
            <p:nvSpPr>
              <p:cNvPr id="107" name="Line 8"/>
              <p:cNvSpPr>
                <a:spLocks noChangeShapeType="1"/>
              </p:cNvSpPr>
              <p:nvPr/>
            </p:nvSpPr>
            <p:spPr bwMode="auto">
              <a:xfrm>
                <a:off x="2403454" y="2753789"/>
                <a:ext cx="64416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7"/>
              <p:cNvSpPr>
                <a:spLocks noChangeShapeType="1"/>
              </p:cNvSpPr>
              <p:nvPr/>
            </p:nvSpPr>
            <p:spPr bwMode="auto">
              <a:xfrm>
                <a:off x="2403454" y="2837899"/>
                <a:ext cx="64416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 name="Line 6"/>
            <p:cNvSpPr>
              <a:spLocks noChangeShapeType="1"/>
            </p:cNvSpPr>
            <p:nvPr/>
          </p:nvSpPr>
          <p:spPr bwMode="auto">
            <a:xfrm flipH="1">
              <a:off x="4229806" y="3901843"/>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6"/>
            <p:cNvSpPr>
              <a:spLocks noChangeShapeType="1"/>
            </p:cNvSpPr>
            <p:nvPr/>
          </p:nvSpPr>
          <p:spPr bwMode="auto">
            <a:xfrm flipH="1">
              <a:off x="4229802" y="4488977"/>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31"/>
            <p:cNvSpPr>
              <a:spLocks noChangeShapeType="1"/>
            </p:cNvSpPr>
            <p:nvPr/>
          </p:nvSpPr>
          <p:spPr bwMode="auto">
            <a:xfrm flipV="1">
              <a:off x="3677079" y="4947730"/>
              <a:ext cx="41147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35"/>
            <p:cNvSpPr>
              <a:spLocks noChangeShapeType="1"/>
            </p:cNvSpPr>
            <p:nvPr/>
          </p:nvSpPr>
          <p:spPr bwMode="auto">
            <a:xfrm flipV="1">
              <a:off x="6097011" y="3899491"/>
              <a:ext cx="1692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43"/>
            <p:cNvSpPr>
              <a:spLocks noChangeShapeType="1"/>
            </p:cNvSpPr>
            <p:nvPr/>
          </p:nvSpPr>
          <p:spPr bwMode="auto">
            <a:xfrm flipH="1">
              <a:off x="5844959" y="4005064"/>
              <a:ext cx="0" cy="936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Rectangle 27"/>
            <p:cNvSpPr>
              <a:spLocks noChangeArrowheads="1"/>
            </p:cNvSpPr>
            <p:nvPr/>
          </p:nvSpPr>
          <p:spPr bwMode="auto">
            <a:xfrm>
              <a:off x="3307866" y="4797152"/>
              <a:ext cx="319584"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SS</a:t>
              </a:r>
              <a:endParaRPr kumimoji="0" lang="en-US" b="0" i="0" u="none" strike="noStrike" cap="none" normalizeH="0" baseline="0" dirty="0" smtClean="0">
                <a:ln>
                  <a:noFill/>
                </a:ln>
                <a:solidFill>
                  <a:schemeClr val="tx1"/>
                </a:solidFill>
                <a:effectLst/>
                <a:latin typeface="Arial" pitchFamily="34" charset="0"/>
              </a:endParaRPr>
            </a:p>
          </p:txBody>
        </p:sp>
        <p:sp>
          <p:nvSpPr>
            <p:cNvPr id="83" name="Line 31"/>
            <p:cNvSpPr>
              <a:spLocks noChangeShapeType="1"/>
            </p:cNvSpPr>
            <p:nvPr/>
          </p:nvSpPr>
          <p:spPr bwMode="auto">
            <a:xfrm flipV="1">
              <a:off x="3677079" y="3895819"/>
              <a:ext cx="72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16"/>
            <p:cNvSpPr>
              <a:spLocks noChangeShapeType="1"/>
            </p:cNvSpPr>
            <p:nvPr/>
          </p:nvSpPr>
          <p:spPr bwMode="auto">
            <a:xfrm flipH="1">
              <a:off x="5771904" y="3895819"/>
              <a:ext cx="325108" cy="16938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85" name="Line 15"/>
            <p:cNvSpPr>
              <a:spLocks noChangeAspect="1" noChangeShapeType="1"/>
            </p:cNvSpPr>
            <p:nvPr/>
          </p:nvSpPr>
          <p:spPr bwMode="auto">
            <a:xfrm>
              <a:off x="5868000" y="3852000"/>
              <a:ext cx="180000" cy="243733"/>
            </a:xfrm>
            <a:prstGeom prst="line">
              <a:avLst/>
            </a:prstGeom>
            <a:noFill/>
            <a:ln w="19050">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2000"/>
            </a:p>
          </p:txBody>
        </p:sp>
        <p:sp>
          <p:nvSpPr>
            <p:cNvPr id="86" name="Rectangle 9"/>
            <p:cNvSpPr>
              <a:spLocks noChangeArrowheads="1"/>
            </p:cNvSpPr>
            <p:nvPr/>
          </p:nvSpPr>
          <p:spPr bwMode="auto">
            <a:xfrm>
              <a:off x="7555856" y="4285827"/>
              <a:ext cx="571403" cy="430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sv-SE" i="1" dirty="0" smtClean="0"/>
                <a:t>C</a:t>
              </a:r>
              <a:r>
                <a:rPr lang="sv-SE" i="1" baseline="-25000" dirty="0" smtClean="0"/>
                <a:t>par</a:t>
              </a:r>
              <a:endParaRPr lang="sv-SE" i="1" baseline="-25000" dirty="0"/>
            </a:p>
          </p:txBody>
        </p:sp>
        <p:grpSp>
          <p:nvGrpSpPr>
            <p:cNvPr id="87" name="Group 86"/>
            <p:cNvGrpSpPr/>
            <p:nvPr/>
          </p:nvGrpSpPr>
          <p:grpSpPr>
            <a:xfrm>
              <a:off x="6254756" y="3482471"/>
              <a:ext cx="765516" cy="525020"/>
              <a:chOff x="6254756" y="3482471"/>
              <a:chExt cx="765516" cy="525020"/>
            </a:xfrm>
          </p:grpSpPr>
          <p:sp>
            <p:nvSpPr>
              <p:cNvPr id="105" name="Rectangle 104"/>
              <p:cNvSpPr/>
              <p:nvPr/>
            </p:nvSpPr>
            <p:spPr>
              <a:xfrm>
                <a:off x="6385513" y="3791491"/>
                <a:ext cx="504000" cy="21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endParaRPr lang="sv-SE" dirty="0">
                  <a:solidFill>
                    <a:schemeClr val="tx1"/>
                  </a:solidFill>
                </a:endParaRPr>
              </a:p>
            </p:txBody>
          </p:sp>
          <p:sp>
            <p:nvSpPr>
              <p:cNvPr id="106" name="Rectangle 9"/>
              <p:cNvSpPr>
                <a:spLocks noChangeArrowheads="1"/>
              </p:cNvSpPr>
              <p:nvPr/>
            </p:nvSpPr>
            <p:spPr bwMode="auto">
              <a:xfrm rot="10800000" flipV="1">
                <a:off x="6254756" y="3482471"/>
                <a:ext cx="765516" cy="3529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i="1" dirty="0" err="1" smtClean="0">
                    <a:solidFill>
                      <a:srgbClr val="FF0000"/>
                    </a:solidFill>
                    <a:latin typeface="Calibri" pitchFamily="34" charset="0"/>
                    <a:ea typeface="Calibri" pitchFamily="34" charset="0"/>
                    <a:cs typeface="Geneva" pitchFamily="34" charset="0"/>
                  </a:rPr>
                  <a:t>R</a:t>
                </a:r>
                <a:r>
                  <a:rPr lang="en-US" i="1" baseline="-25000" dirty="0" err="1">
                    <a:solidFill>
                      <a:srgbClr val="FF0000"/>
                    </a:solidFill>
                  </a:rPr>
                  <a:t>eff</a:t>
                </a:r>
                <a:endParaRPr lang="en-US" i="1" dirty="0">
                  <a:solidFill>
                    <a:srgbClr val="FF0000"/>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rgbClr val="FF0000"/>
                  </a:solidFill>
                  <a:effectLst/>
                  <a:latin typeface="Arial" pitchFamily="34" charset="0"/>
                </a:endParaRPr>
              </a:p>
            </p:txBody>
          </p:sp>
        </p:grpSp>
        <p:grpSp>
          <p:nvGrpSpPr>
            <p:cNvPr id="88" name="Group 87"/>
            <p:cNvGrpSpPr/>
            <p:nvPr/>
          </p:nvGrpSpPr>
          <p:grpSpPr>
            <a:xfrm>
              <a:off x="4755455" y="3883543"/>
              <a:ext cx="1040673" cy="1058322"/>
              <a:chOff x="4841782" y="3883543"/>
              <a:chExt cx="1040673" cy="1058322"/>
            </a:xfrm>
          </p:grpSpPr>
          <p:sp>
            <p:nvSpPr>
              <p:cNvPr id="89" name="Line 43"/>
              <p:cNvSpPr>
                <a:spLocks noChangeShapeType="1"/>
              </p:cNvSpPr>
              <p:nvPr/>
            </p:nvSpPr>
            <p:spPr bwMode="auto">
              <a:xfrm flipH="1">
                <a:off x="5342455" y="3892369"/>
                <a:ext cx="0" cy="46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Line 35"/>
              <p:cNvSpPr>
                <a:spLocks noChangeShapeType="1"/>
              </p:cNvSpPr>
              <p:nvPr/>
            </p:nvSpPr>
            <p:spPr bwMode="auto">
              <a:xfrm flipH="1">
                <a:off x="5342455" y="4473865"/>
                <a:ext cx="0" cy="46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32"/>
              <p:cNvSpPr>
                <a:spLocks noChangeShapeType="1"/>
              </p:cNvSpPr>
              <p:nvPr/>
            </p:nvSpPr>
            <p:spPr bwMode="auto">
              <a:xfrm flipH="1">
                <a:off x="5342455" y="3883543"/>
                <a:ext cx="54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16"/>
              <p:cNvSpPr>
                <a:spLocks noChangeShapeType="1"/>
              </p:cNvSpPr>
              <p:nvPr/>
            </p:nvSpPr>
            <p:spPr bwMode="auto">
              <a:xfrm flipH="1">
                <a:off x="5043837" y="4366945"/>
                <a:ext cx="597236" cy="117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15"/>
              <p:cNvSpPr>
                <a:spLocks noChangeShapeType="1"/>
              </p:cNvSpPr>
              <p:nvPr/>
            </p:nvSpPr>
            <p:spPr bwMode="auto">
              <a:xfrm flipH="1">
                <a:off x="5193146" y="4472331"/>
                <a:ext cx="29861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27"/>
              <p:cNvSpPr>
                <a:spLocks noChangeArrowheads="1"/>
              </p:cNvSpPr>
              <p:nvPr/>
            </p:nvSpPr>
            <p:spPr bwMode="auto">
              <a:xfrm rot="10800000" flipV="1">
                <a:off x="4841782" y="4304128"/>
                <a:ext cx="32060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lang="en-US" baseline="-30000" dirty="0" smtClean="0">
                    <a:solidFill>
                      <a:srgbClr val="000000"/>
                    </a:solidFill>
                    <a:latin typeface="Calibri" pitchFamily="34" charset="0"/>
                    <a:ea typeface="Calibri" pitchFamily="34" charset="0"/>
                    <a:cs typeface="Geneva" pitchFamily="34" charset="0"/>
                  </a:rPr>
                  <a:t>DD</a:t>
                </a:r>
                <a:endParaRPr kumimoji="0" lang="en-US" b="0" i="0" u="none" strike="noStrike" cap="none" normalizeH="0" baseline="0" dirty="0" smtClean="0">
                  <a:ln>
                    <a:noFill/>
                  </a:ln>
                  <a:solidFill>
                    <a:schemeClr val="tx1"/>
                  </a:solidFill>
                  <a:effectLst/>
                  <a:latin typeface="Arial" pitchFamily="34" charset="0"/>
                </a:endParaRPr>
              </a:p>
            </p:txBody>
          </p:sp>
        </p:grpSp>
      </p:grpSp>
      <p:sp>
        <p:nvSpPr>
          <p:cNvPr id="159" name="TextBox 158"/>
          <p:cNvSpPr txBox="1"/>
          <p:nvPr/>
        </p:nvSpPr>
        <p:spPr>
          <a:xfrm>
            <a:off x="3563888" y="2348880"/>
            <a:ext cx="4770053" cy="1200329"/>
          </a:xfrm>
          <a:prstGeom prst="rect">
            <a:avLst/>
          </a:prstGeom>
          <a:noFill/>
        </p:spPr>
        <p:txBody>
          <a:bodyPr wrap="square" rtlCol="0">
            <a:spAutoFit/>
          </a:bodyPr>
          <a:lstStyle/>
          <a:p>
            <a:r>
              <a:rPr lang="en-US" dirty="0" smtClean="0">
                <a:solidFill>
                  <a:srgbClr val="FF0000"/>
                </a:solidFill>
              </a:rPr>
              <a:t>Note that already here </a:t>
            </a:r>
            <a:r>
              <a:rPr lang="en-US" dirty="0" err="1" smtClean="0">
                <a:solidFill>
                  <a:srgbClr val="FF0000"/>
                </a:solidFill>
              </a:rPr>
              <a:t>R</a:t>
            </a:r>
            <a:r>
              <a:rPr lang="en-US" baseline="-25000" dirty="0" err="1" smtClean="0">
                <a:solidFill>
                  <a:srgbClr val="FF0000"/>
                </a:solidFill>
              </a:rPr>
              <a:t>eff</a:t>
            </a:r>
            <a:r>
              <a:rPr lang="en-US" dirty="0" smtClean="0">
                <a:solidFill>
                  <a:srgbClr val="FF0000"/>
                </a:solidFill>
              </a:rPr>
              <a:t> is placed to the right of the </a:t>
            </a:r>
            <a:r>
              <a:rPr lang="en-US" dirty="0" smtClean="0">
                <a:solidFill>
                  <a:srgbClr val="FF0000"/>
                </a:solidFill>
              </a:rPr>
              <a:t>switch, which means we assume the the n-net path and p-net path worst-case resistances are the same. </a:t>
            </a:r>
          </a:p>
        </p:txBody>
      </p:sp>
      <p:cxnSp>
        <p:nvCxnSpPr>
          <p:cNvPr id="115" name="Straight Connector 114"/>
          <p:cNvCxnSpPr/>
          <p:nvPr/>
        </p:nvCxnSpPr>
        <p:spPr>
          <a:xfrm flipV="1">
            <a:off x="1685717" y="2204864"/>
            <a:ext cx="0" cy="3034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1555846" y="2132856"/>
            <a:ext cx="221785" cy="1651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29" idx="3"/>
          </p:cNvCxnSpPr>
          <p:nvPr/>
        </p:nvCxnSpPr>
        <p:spPr>
          <a:xfrm flipH="1" flipV="1">
            <a:off x="1678136" y="2203811"/>
            <a:ext cx="0" cy="31376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623077" y="1988840"/>
            <a:ext cx="1123664" cy="369332"/>
          </a:xfrm>
          <a:prstGeom prst="rect">
            <a:avLst/>
          </a:prstGeom>
        </p:spPr>
        <p:txBody>
          <a:bodyPr wrap="square">
            <a:spAutoFit/>
          </a:bodyPr>
          <a:lstStyle/>
          <a:p>
            <a:pPr algn="ctr"/>
            <a:r>
              <a:rPr lang="sv-SE" dirty="0" smtClean="0">
                <a:solidFill>
                  <a:schemeClr val="tx1"/>
                </a:solidFill>
              </a:rPr>
              <a:t>VDD</a:t>
            </a:r>
          </a:p>
        </p:txBody>
      </p:sp>
      <p:sp>
        <p:nvSpPr>
          <p:cNvPr id="120" name="Rectangle 119"/>
          <p:cNvSpPr/>
          <p:nvPr/>
        </p:nvSpPr>
        <p:spPr>
          <a:xfrm>
            <a:off x="623077" y="5254234"/>
            <a:ext cx="1123664" cy="369332"/>
          </a:xfrm>
          <a:prstGeom prst="rect">
            <a:avLst/>
          </a:prstGeom>
        </p:spPr>
        <p:txBody>
          <a:bodyPr wrap="square">
            <a:spAutoFit/>
          </a:bodyPr>
          <a:lstStyle/>
          <a:p>
            <a:pPr algn="ctr"/>
            <a:r>
              <a:rPr lang="sv-SE" dirty="0" smtClean="0">
                <a:solidFill>
                  <a:schemeClr val="tx1"/>
                </a:solidFill>
              </a:rPr>
              <a:t>VSS</a:t>
            </a:r>
          </a:p>
        </p:txBody>
      </p:sp>
      <p:cxnSp>
        <p:nvCxnSpPr>
          <p:cNvPr id="121" name="Straight Connector 120"/>
          <p:cNvCxnSpPr/>
          <p:nvPr/>
        </p:nvCxnSpPr>
        <p:spPr>
          <a:xfrm flipV="1">
            <a:off x="1498136" y="2095660"/>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95536" y="3833747"/>
            <a:ext cx="490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902421" y="3138161"/>
            <a:ext cx="0" cy="13911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02421" y="3141115"/>
            <a:ext cx="45185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2421" y="4529333"/>
            <a:ext cx="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1267737" y="2897663"/>
            <a:ext cx="158544" cy="455559"/>
            <a:chOff x="1317112" y="3358195"/>
            <a:chExt cx="158544" cy="455559"/>
          </a:xfrm>
        </p:grpSpPr>
        <p:sp>
          <p:nvSpPr>
            <p:cNvPr id="127" name="Line 39"/>
            <p:cNvSpPr>
              <a:spLocks noChangeShapeType="1"/>
            </p:cNvSpPr>
            <p:nvPr/>
          </p:nvSpPr>
          <p:spPr bwMode="auto">
            <a:xfrm flipV="1">
              <a:off x="1474408" y="3358195"/>
              <a:ext cx="1248" cy="455559"/>
            </a:xfrm>
            <a:prstGeom prst="line">
              <a:avLst/>
            </a:prstGeom>
            <a:no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38"/>
            <p:cNvSpPr>
              <a:spLocks noChangeArrowheads="1"/>
            </p:cNvSpPr>
            <p:nvPr/>
          </p:nvSpPr>
          <p:spPr bwMode="auto">
            <a:xfrm>
              <a:off x="1317112" y="3513974"/>
              <a:ext cx="144000" cy="144000"/>
            </a:xfrm>
            <a:prstGeom prst="ellipse">
              <a:avLst/>
            </a:prstGeom>
            <a:solidFill>
              <a:srgbClr val="FFFFFF"/>
            </a:solid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9" name="Isosceles Triangle 128"/>
          <p:cNvSpPr/>
          <p:nvPr/>
        </p:nvSpPr>
        <p:spPr>
          <a:xfrm rot="10800000">
            <a:off x="1577336" y="5341434"/>
            <a:ext cx="216000" cy="180000"/>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0" name="Rectangle 129"/>
          <p:cNvSpPr/>
          <p:nvPr/>
        </p:nvSpPr>
        <p:spPr>
          <a:xfrm>
            <a:off x="25298" y="3501008"/>
            <a:ext cx="1123664" cy="369332"/>
          </a:xfrm>
          <a:prstGeom prst="rect">
            <a:avLst/>
          </a:prstGeom>
        </p:spPr>
        <p:txBody>
          <a:bodyPr wrap="square">
            <a:spAutoFit/>
          </a:bodyPr>
          <a:lstStyle/>
          <a:p>
            <a:r>
              <a:rPr lang="sv-SE" dirty="0" err="1" smtClean="0">
                <a:solidFill>
                  <a:srgbClr val="FF0000"/>
                </a:solidFill>
              </a:rPr>
              <a:t>One</a:t>
            </a:r>
            <a:r>
              <a:rPr lang="sv-SE" dirty="0" smtClean="0">
                <a:solidFill>
                  <a:srgbClr val="FF0000"/>
                </a:solidFill>
              </a:rPr>
              <a:t> input</a:t>
            </a:r>
          </a:p>
        </p:txBody>
      </p:sp>
      <p:sp>
        <p:nvSpPr>
          <p:cNvPr id="131" name="Rectangle 130"/>
          <p:cNvSpPr/>
          <p:nvPr/>
        </p:nvSpPr>
        <p:spPr>
          <a:xfrm>
            <a:off x="2339752" y="3491716"/>
            <a:ext cx="583333" cy="369332"/>
          </a:xfrm>
          <a:prstGeom prst="rect">
            <a:avLst/>
          </a:prstGeom>
          <a:solidFill>
            <a:schemeClr val="bg1"/>
          </a:solidFill>
        </p:spPr>
        <p:txBody>
          <a:bodyPr wrap="square" lIns="72000" rIns="72000">
            <a:spAutoFit/>
          </a:bodyPr>
          <a:lstStyle/>
          <a:p>
            <a:r>
              <a:rPr lang="sv-SE" dirty="0" smtClean="0"/>
              <a:t>OUT</a:t>
            </a:r>
            <a:endParaRPr lang="sv-SE" dirty="0" smtClean="0">
              <a:solidFill>
                <a:schemeClr val="tx1"/>
              </a:solidFill>
            </a:endParaRPr>
          </a:p>
        </p:txBody>
      </p:sp>
      <p:sp>
        <p:nvSpPr>
          <p:cNvPr id="140" name="Rectangle 139"/>
          <p:cNvSpPr/>
          <p:nvPr/>
        </p:nvSpPr>
        <p:spPr>
          <a:xfrm>
            <a:off x="35496" y="3980419"/>
            <a:ext cx="457837" cy="369332"/>
          </a:xfrm>
          <a:prstGeom prst="rect">
            <a:avLst/>
          </a:prstGeom>
        </p:spPr>
        <p:txBody>
          <a:bodyPr wrap="square">
            <a:spAutoFit/>
          </a:bodyPr>
          <a:lstStyle/>
          <a:p>
            <a:r>
              <a:rPr lang="sv-SE" i="1" dirty="0" smtClean="0"/>
              <a:t>C</a:t>
            </a:r>
            <a:r>
              <a:rPr lang="sv-SE" i="1" baseline="-25000" dirty="0" smtClean="0"/>
              <a:t>IN</a:t>
            </a:r>
            <a:endParaRPr lang="sv-SE" i="1" baseline="-25000" dirty="0" smtClean="0">
              <a:solidFill>
                <a:schemeClr val="tx1"/>
              </a:solidFill>
            </a:endParaRPr>
          </a:p>
        </p:txBody>
      </p:sp>
      <p:grpSp>
        <p:nvGrpSpPr>
          <p:cNvPr id="174" name="Group 173"/>
          <p:cNvGrpSpPr>
            <a:grpSpLocks noChangeAspect="1"/>
          </p:cNvGrpSpPr>
          <p:nvPr/>
        </p:nvGrpSpPr>
        <p:grpSpPr>
          <a:xfrm>
            <a:off x="455236" y="3833747"/>
            <a:ext cx="323597" cy="720000"/>
            <a:chOff x="4729189" y="2595397"/>
            <a:chExt cx="520699" cy="1158548"/>
          </a:xfrm>
        </p:grpSpPr>
        <p:cxnSp>
          <p:nvCxnSpPr>
            <p:cNvPr id="175" name="Straight Connector 174"/>
            <p:cNvCxnSpPr/>
            <p:nvPr/>
          </p:nvCxnSpPr>
          <p:spPr>
            <a:xfrm rot="5400000" flipV="1">
              <a:off x="4989539" y="2934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flipV="1">
              <a:off x="4989539" y="2807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4753531" y="2831406"/>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4753531" y="343042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79" name="Isosceles Triangle 178"/>
            <p:cNvSpPr/>
            <p:nvPr/>
          </p:nvSpPr>
          <p:spPr>
            <a:xfrm rot="10800000">
              <a:off x="4892940" y="3578919"/>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80" name="Straight Connector 179"/>
          <p:cNvCxnSpPr/>
          <p:nvPr/>
        </p:nvCxnSpPr>
        <p:spPr>
          <a:xfrm>
            <a:off x="1678136" y="3833747"/>
            <a:ext cx="120371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1210136" y="2457032"/>
            <a:ext cx="1712581" cy="1260000"/>
            <a:chOff x="1260000" y="2665222"/>
            <a:chExt cx="1712581" cy="1260000"/>
          </a:xfrm>
        </p:grpSpPr>
        <p:sp>
          <p:nvSpPr>
            <p:cNvPr id="182" name="Rectangle 181"/>
            <p:cNvSpPr/>
            <p:nvPr/>
          </p:nvSpPr>
          <p:spPr>
            <a:xfrm>
              <a:off x="1937342" y="3005830"/>
              <a:ext cx="10352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3" name="Rounded Rectangle 182"/>
            <p:cNvSpPr/>
            <p:nvPr/>
          </p:nvSpPr>
          <p:spPr>
            <a:xfrm>
              <a:off x="1260000" y="2665222"/>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smtClean="0">
                  <a:solidFill>
                    <a:schemeClr val="tx1"/>
                  </a:solidFill>
                </a:rPr>
                <a:t>pMOS</a:t>
              </a:r>
              <a:endParaRPr lang="sv-SE" sz="1600" dirty="0" smtClean="0">
                <a:solidFill>
                  <a:schemeClr val="tx1"/>
                </a:solidFill>
              </a:endParaRPr>
            </a:p>
            <a:p>
              <a:pPr algn="ctr"/>
              <a:r>
                <a:rPr lang="sv-SE" sz="1600" dirty="0" smtClean="0">
                  <a:solidFill>
                    <a:schemeClr val="tx1"/>
                  </a:solidFill>
                </a:rPr>
                <a:t>pull-</a:t>
              </a:r>
              <a:r>
                <a:rPr lang="sv-SE" sz="1600" dirty="0" err="1" smtClean="0">
                  <a:solidFill>
                    <a:schemeClr val="tx1"/>
                  </a:solidFill>
                </a:rPr>
                <a:t>up</a:t>
              </a:r>
              <a:endParaRPr lang="sv-SE" sz="1600" dirty="0" smtClean="0">
                <a:solidFill>
                  <a:schemeClr val="tx1"/>
                </a:solidFill>
              </a:endParaRPr>
            </a:p>
            <a:p>
              <a:pPr algn="ctr"/>
              <a:r>
                <a:rPr lang="sv-SE" sz="1600" dirty="0" err="1" smtClean="0">
                  <a:solidFill>
                    <a:schemeClr val="tx1"/>
                  </a:solidFill>
                </a:rPr>
                <a:t>network</a:t>
              </a:r>
              <a:endParaRPr lang="sv-SE" sz="1600" dirty="0" smtClean="0">
                <a:solidFill>
                  <a:schemeClr val="tx1"/>
                </a:solidFill>
              </a:endParaRPr>
            </a:p>
          </p:txBody>
        </p:sp>
      </p:grpSp>
      <p:grpSp>
        <p:nvGrpSpPr>
          <p:cNvPr id="184" name="Group 183"/>
          <p:cNvGrpSpPr/>
          <p:nvPr/>
        </p:nvGrpSpPr>
        <p:grpSpPr>
          <a:xfrm>
            <a:off x="1210136" y="3931810"/>
            <a:ext cx="1712949" cy="1260000"/>
            <a:chOff x="1259632" y="4140000"/>
            <a:chExt cx="1712949" cy="1260000"/>
          </a:xfrm>
        </p:grpSpPr>
        <p:sp>
          <p:nvSpPr>
            <p:cNvPr id="185" name="Rectangle 184"/>
            <p:cNvSpPr/>
            <p:nvPr/>
          </p:nvSpPr>
          <p:spPr>
            <a:xfrm>
              <a:off x="1937342" y="4438853"/>
              <a:ext cx="10352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6" name="Rounded Rectangle 185"/>
            <p:cNvSpPr/>
            <p:nvPr/>
          </p:nvSpPr>
          <p:spPr>
            <a:xfrm>
              <a:off x="1259632" y="414000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dirty="0" err="1">
                  <a:solidFill>
                    <a:schemeClr val="tx1"/>
                  </a:solidFill>
                </a:rPr>
                <a:t>n</a:t>
              </a:r>
              <a:r>
                <a:rPr lang="sv-SE" sz="1600" dirty="0" err="1" smtClean="0">
                  <a:solidFill>
                    <a:schemeClr val="tx1"/>
                  </a:solidFill>
                </a:rPr>
                <a:t>MOS</a:t>
              </a:r>
              <a:endParaRPr lang="sv-SE" sz="1600" dirty="0" smtClean="0">
                <a:solidFill>
                  <a:schemeClr val="tx1"/>
                </a:solidFill>
              </a:endParaRPr>
            </a:p>
            <a:p>
              <a:pPr algn="ctr"/>
              <a:r>
                <a:rPr lang="sv-SE" sz="1600" dirty="0" smtClean="0">
                  <a:solidFill>
                    <a:schemeClr val="tx1"/>
                  </a:solidFill>
                </a:rPr>
                <a:t>pull-down</a:t>
              </a:r>
            </a:p>
            <a:p>
              <a:pPr algn="ctr"/>
              <a:r>
                <a:rPr lang="sv-SE" sz="1600" dirty="0" err="1" smtClean="0">
                  <a:solidFill>
                    <a:schemeClr val="tx1"/>
                  </a:solidFill>
                </a:rPr>
                <a:t>network</a:t>
              </a:r>
              <a:endParaRPr lang="sv-SE" sz="1600" dirty="0" smtClean="0">
                <a:solidFill>
                  <a:schemeClr val="tx1"/>
                </a:solidFill>
              </a:endParaRPr>
            </a:p>
          </p:txBody>
        </p:sp>
      </p:grpSp>
      <p:sp>
        <p:nvSpPr>
          <p:cNvPr id="187" name="Rectangle 186"/>
          <p:cNvSpPr/>
          <p:nvPr/>
        </p:nvSpPr>
        <p:spPr>
          <a:xfrm>
            <a:off x="2601995" y="3980419"/>
            <a:ext cx="529845" cy="369332"/>
          </a:xfrm>
          <a:prstGeom prst="rect">
            <a:avLst/>
          </a:prstGeom>
        </p:spPr>
        <p:txBody>
          <a:bodyPr wrap="square">
            <a:spAutoFit/>
          </a:bodyPr>
          <a:lstStyle/>
          <a:p>
            <a:r>
              <a:rPr lang="sv-SE" i="1" dirty="0" smtClean="0"/>
              <a:t>C</a:t>
            </a:r>
            <a:r>
              <a:rPr lang="sv-SE" i="1" baseline="-25000" dirty="0" smtClean="0"/>
              <a:t>par</a:t>
            </a:r>
            <a:endParaRPr lang="sv-SE" i="1" baseline="-25000" dirty="0" smtClean="0">
              <a:solidFill>
                <a:schemeClr val="tx1"/>
              </a:solidFill>
            </a:endParaRPr>
          </a:p>
        </p:txBody>
      </p:sp>
      <p:grpSp>
        <p:nvGrpSpPr>
          <p:cNvPr id="188" name="Group 187"/>
          <p:cNvGrpSpPr>
            <a:grpSpLocks noChangeAspect="1"/>
          </p:cNvGrpSpPr>
          <p:nvPr/>
        </p:nvGrpSpPr>
        <p:grpSpPr>
          <a:xfrm>
            <a:off x="2339752" y="3833828"/>
            <a:ext cx="323597" cy="720000"/>
            <a:chOff x="4729189" y="2595397"/>
            <a:chExt cx="520699" cy="1158548"/>
          </a:xfrm>
        </p:grpSpPr>
        <p:cxnSp>
          <p:nvCxnSpPr>
            <p:cNvPr id="189" name="Straight Connector 188"/>
            <p:cNvCxnSpPr/>
            <p:nvPr/>
          </p:nvCxnSpPr>
          <p:spPr>
            <a:xfrm rot="5400000" flipV="1">
              <a:off x="4989539" y="2934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flipV="1">
              <a:off x="4989539" y="2807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4753531" y="2831406"/>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a:off x="4753531" y="343042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93" name="Isosceles Triangle 192"/>
            <p:cNvSpPr/>
            <p:nvPr/>
          </p:nvSpPr>
          <p:spPr>
            <a:xfrm rot="10800000">
              <a:off x="4892940" y="3578919"/>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94" name="Rectangle 193"/>
          <p:cNvSpPr/>
          <p:nvPr/>
        </p:nvSpPr>
        <p:spPr>
          <a:xfrm>
            <a:off x="2987824" y="3635732"/>
            <a:ext cx="529845" cy="369332"/>
          </a:xfrm>
          <a:prstGeom prst="rect">
            <a:avLst/>
          </a:prstGeom>
        </p:spPr>
        <p:txBody>
          <a:bodyPr wrap="square">
            <a:spAutoFit/>
          </a:bodyPr>
          <a:lstStyle/>
          <a:p>
            <a:r>
              <a:rPr lang="sv-SE" i="1" dirty="0" smtClean="0"/>
              <a:t>C</a:t>
            </a:r>
            <a:r>
              <a:rPr lang="sv-SE" i="1" baseline="-25000" dirty="0"/>
              <a:t>L</a:t>
            </a:r>
            <a:endParaRPr lang="sv-SE" i="1" baseline="-25000" dirty="0" smtClean="0">
              <a:solidFill>
                <a:schemeClr val="tx1"/>
              </a:solidFill>
            </a:endParaRPr>
          </a:p>
        </p:txBody>
      </p:sp>
      <p:sp>
        <p:nvSpPr>
          <p:cNvPr id="3" name="TextBox 2"/>
          <p:cNvSpPr txBox="1"/>
          <p:nvPr/>
        </p:nvSpPr>
        <p:spPr>
          <a:xfrm>
            <a:off x="2555776" y="5877272"/>
            <a:ext cx="6282320" cy="646331"/>
          </a:xfrm>
          <a:prstGeom prst="rect">
            <a:avLst/>
          </a:prstGeom>
          <a:noFill/>
        </p:spPr>
        <p:txBody>
          <a:bodyPr wrap="none" rtlCol="0">
            <a:spAutoFit/>
          </a:bodyPr>
          <a:lstStyle/>
          <a:p>
            <a:r>
              <a:rPr lang="en-US" i="1" dirty="0" smtClean="0"/>
              <a:t>C</a:t>
            </a:r>
            <a:r>
              <a:rPr lang="en-US" i="1" baseline="-25000" dirty="0" smtClean="0"/>
              <a:t>IN</a:t>
            </a:r>
            <a:r>
              <a:rPr lang="en-US" dirty="0" smtClean="0"/>
              <a:t> is the input capacitance for </a:t>
            </a:r>
            <a:r>
              <a:rPr lang="en-US" dirty="0" smtClean="0">
                <a:solidFill>
                  <a:srgbClr val="FF0000"/>
                </a:solidFill>
              </a:rPr>
              <a:t>one of the inputs </a:t>
            </a:r>
            <a:r>
              <a:rPr lang="en-US" dirty="0" smtClean="0"/>
              <a:t>to the logic gate</a:t>
            </a:r>
          </a:p>
          <a:p>
            <a:r>
              <a:rPr lang="en-US" i="1" dirty="0" err="1" smtClean="0"/>
              <a:t>C</a:t>
            </a:r>
            <a:r>
              <a:rPr lang="en-US" i="1" baseline="-25000" dirty="0" err="1" smtClean="0"/>
              <a:t>par</a:t>
            </a:r>
            <a:r>
              <a:rPr lang="en-US" dirty="0" smtClean="0"/>
              <a:t> is the total parasitic capacitance at the gate output </a:t>
            </a:r>
            <a:endParaRPr lang="en-US" dirty="0"/>
          </a:p>
        </p:txBody>
      </p:sp>
    </p:spTree>
    <p:extLst>
      <p:ext uri="{BB962C8B-B14F-4D97-AF65-F5344CB8AC3E}">
        <p14:creationId xmlns:p14="http://schemas.microsoft.com/office/powerpoint/2010/main" val="33201340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070671174"/>
              </p:ext>
            </p:extLst>
          </p:nvPr>
        </p:nvGraphicFramePr>
        <p:xfrm>
          <a:off x="3563888" y="3284984"/>
          <a:ext cx="4775200" cy="820737"/>
        </p:xfrm>
        <a:graphic>
          <a:graphicData uri="http://schemas.openxmlformats.org/presentationml/2006/ole">
            <mc:AlternateContent xmlns:mc="http://schemas.openxmlformats.org/markup-compatibility/2006">
              <mc:Choice xmlns:v="urn:schemas-microsoft-com:vml" Requires="v">
                <p:oleObj spid="_x0000_s4116" name="Equation" r:id="rId3" imgW="3098520" imgH="533160" progId="Equation.3">
                  <p:embed/>
                </p:oleObj>
              </mc:Choice>
              <mc:Fallback>
                <p:oleObj name="Equation" r:id="rId3" imgW="3098520" imgH="533160" progId="Equation.3">
                  <p:embed/>
                  <p:pic>
                    <p:nvPicPr>
                      <p:cNvPr id="0" name=""/>
                      <p:cNvPicPr>
                        <a:picLocks noChangeAspect="1" noChangeArrowheads="1"/>
                      </p:cNvPicPr>
                      <p:nvPr/>
                    </p:nvPicPr>
                    <p:blipFill>
                      <a:blip r:embed="rId4"/>
                      <a:srcRect/>
                      <a:stretch>
                        <a:fillRect/>
                      </a:stretch>
                    </p:blipFill>
                    <p:spPr bwMode="auto">
                      <a:xfrm>
                        <a:off x="3563888" y="3284984"/>
                        <a:ext cx="47752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sv-SE" dirty="0" smtClean="0"/>
              <a:t>Logic gate propagation delay model</a:t>
            </a:r>
            <a:endParaRPr lang="sv-SE" dirty="0"/>
          </a:p>
        </p:txBody>
      </p:sp>
      <p:sp>
        <p:nvSpPr>
          <p:cNvPr id="4" name="Date Placeholder 3"/>
          <p:cNvSpPr>
            <a:spLocks noGrp="1"/>
          </p:cNvSpPr>
          <p:nvPr>
            <p:ph type="dt" sz="half" idx="10"/>
          </p:nvPr>
        </p:nvSpPr>
        <p:spPr/>
        <p:txBody>
          <a:bodyPr/>
          <a:lstStyle/>
          <a:p>
            <a:r>
              <a:rPr lang="sv-SE" smtClean="0"/>
              <a:t>2018-09-18</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11</a:t>
            </a:fld>
            <a:endParaRPr lang="sv-SE"/>
          </a:p>
        </p:txBody>
      </p:sp>
      <p:sp>
        <p:nvSpPr>
          <p:cNvPr id="73" name="TextBox 72"/>
          <p:cNvSpPr txBox="1"/>
          <p:nvPr/>
        </p:nvSpPr>
        <p:spPr>
          <a:xfrm>
            <a:off x="1763688" y="1268760"/>
            <a:ext cx="6066404" cy="369332"/>
          </a:xfrm>
          <a:prstGeom prst="rect">
            <a:avLst/>
          </a:prstGeom>
          <a:noFill/>
        </p:spPr>
        <p:txBody>
          <a:bodyPr wrap="none" rtlCol="0">
            <a:spAutoFit/>
          </a:bodyPr>
          <a:lstStyle/>
          <a:p>
            <a:pPr algn="ctr"/>
            <a:r>
              <a:rPr lang="en-US" dirty="0" smtClean="0"/>
              <a:t>Now we want to apply the same model to any CMOS logic gate</a:t>
            </a:r>
            <a:endParaRPr lang="en-US" dirty="0"/>
          </a:p>
        </p:txBody>
      </p:sp>
      <p:grpSp>
        <p:nvGrpSpPr>
          <p:cNvPr id="65" name="Group 64"/>
          <p:cNvGrpSpPr>
            <a:grpSpLocks noChangeAspect="1"/>
          </p:cNvGrpSpPr>
          <p:nvPr/>
        </p:nvGrpSpPr>
        <p:grpSpPr>
          <a:xfrm>
            <a:off x="3131840" y="4077071"/>
            <a:ext cx="5616623" cy="2000891"/>
            <a:chOff x="3307866" y="3482471"/>
            <a:chExt cx="5307858" cy="1890895"/>
          </a:xfrm>
        </p:grpSpPr>
        <p:sp>
          <p:nvSpPr>
            <p:cNvPr id="66" name="Rectangle 30"/>
            <p:cNvSpPr>
              <a:spLocks noChangeArrowheads="1"/>
            </p:cNvSpPr>
            <p:nvPr/>
          </p:nvSpPr>
          <p:spPr bwMode="auto">
            <a:xfrm>
              <a:off x="3307866" y="3709779"/>
              <a:ext cx="317087"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IN</a:t>
              </a:r>
              <a:endParaRPr kumimoji="0" lang="en-US" b="0" i="0" u="none" strike="noStrike" cap="none" normalizeH="0" baseline="0" dirty="0" smtClean="0">
                <a:ln>
                  <a:noFill/>
                </a:ln>
                <a:solidFill>
                  <a:schemeClr val="tx1"/>
                </a:solidFill>
                <a:effectLst/>
                <a:latin typeface="Arial" pitchFamily="34" charset="0"/>
              </a:endParaRPr>
            </a:p>
          </p:txBody>
        </p:sp>
        <p:sp>
          <p:nvSpPr>
            <p:cNvPr id="67" name="Rectangle 29"/>
            <p:cNvSpPr>
              <a:spLocks noChangeArrowheads="1"/>
            </p:cNvSpPr>
            <p:nvPr/>
          </p:nvSpPr>
          <p:spPr bwMode="auto">
            <a:xfrm>
              <a:off x="7526933" y="3550521"/>
              <a:ext cx="478127"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OUT</a:t>
              </a:r>
              <a:endParaRPr kumimoji="0" lang="en-US" b="0" i="0" u="none" strike="noStrike" cap="none" normalizeH="0" baseline="0" dirty="0" smtClean="0">
                <a:ln>
                  <a:noFill/>
                </a:ln>
                <a:solidFill>
                  <a:schemeClr val="tx1"/>
                </a:solidFill>
                <a:effectLst/>
                <a:latin typeface="Arial" pitchFamily="34" charset="0"/>
              </a:endParaRPr>
            </a:p>
          </p:txBody>
        </p:sp>
        <p:sp>
          <p:nvSpPr>
            <p:cNvPr id="68" name="Rectangle 67"/>
            <p:cNvSpPr>
              <a:spLocks noChangeArrowheads="1"/>
            </p:cNvSpPr>
            <p:nvPr/>
          </p:nvSpPr>
          <p:spPr bwMode="auto">
            <a:xfrm>
              <a:off x="7594983" y="5047610"/>
              <a:ext cx="319584"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SS</a:t>
              </a:r>
              <a:endParaRPr kumimoji="0" lang="en-US" b="0" i="0" u="none" strike="noStrike" cap="none" normalizeH="0" baseline="0" dirty="0" smtClean="0">
                <a:ln>
                  <a:noFill/>
                </a:ln>
                <a:solidFill>
                  <a:schemeClr val="tx1"/>
                </a:solidFill>
                <a:effectLst/>
                <a:latin typeface="Arial" pitchFamily="34" charset="0"/>
              </a:endParaRPr>
            </a:p>
          </p:txBody>
        </p:sp>
        <p:sp>
          <p:nvSpPr>
            <p:cNvPr id="69" name="Rectangle 68"/>
            <p:cNvSpPr>
              <a:spLocks noChangeArrowheads="1"/>
            </p:cNvSpPr>
            <p:nvPr/>
          </p:nvSpPr>
          <p:spPr bwMode="auto">
            <a:xfrm>
              <a:off x="3698947" y="4285827"/>
              <a:ext cx="376509" cy="430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i="1" dirty="0" smtClean="0">
                  <a:solidFill>
                    <a:srgbClr val="000000"/>
                  </a:solidFill>
                  <a:latin typeface="Calibri" pitchFamily="34" charset="0"/>
                </a:rPr>
                <a:t>C</a:t>
              </a:r>
              <a:r>
                <a:rPr lang="en-US" i="1" baseline="-25000" dirty="0" smtClean="0">
                  <a:solidFill>
                    <a:srgbClr val="000000"/>
                  </a:solidFill>
                  <a:latin typeface="Calibri" pitchFamily="34" charset="0"/>
                </a:rPr>
                <a:t>IN</a:t>
              </a:r>
              <a:endParaRPr lang="en-US" i="1" baseline="-25000"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nvGrpSpPr>
            <p:cNvPr id="71" name="Group 70"/>
            <p:cNvGrpSpPr/>
            <p:nvPr/>
          </p:nvGrpSpPr>
          <p:grpSpPr>
            <a:xfrm>
              <a:off x="7004688" y="4369929"/>
              <a:ext cx="470637" cy="110625"/>
              <a:chOff x="2403454" y="2753789"/>
              <a:chExt cx="644161" cy="84110"/>
            </a:xfrm>
          </p:grpSpPr>
          <p:sp>
            <p:nvSpPr>
              <p:cNvPr id="137" name="Line 8"/>
              <p:cNvSpPr>
                <a:spLocks noChangeShapeType="1"/>
              </p:cNvSpPr>
              <p:nvPr/>
            </p:nvSpPr>
            <p:spPr bwMode="auto">
              <a:xfrm>
                <a:off x="2403454" y="2753789"/>
                <a:ext cx="64416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Line 7"/>
              <p:cNvSpPr>
                <a:spLocks noChangeShapeType="1"/>
              </p:cNvSpPr>
              <p:nvPr/>
            </p:nvSpPr>
            <p:spPr bwMode="auto">
              <a:xfrm>
                <a:off x="2403454" y="2837899"/>
                <a:ext cx="64416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2" name="Line 6"/>
            <p:cNvSpPr>
              <a:spLocks noChangeShapeType="1"/>
            </p:cNvSpPr>
            <p:nvPr/>
          </p:nvSpPr>
          <p:spPr bwMode="auto">
            <a:xfrm flipH="1">
              <a:off x="7239679" y="3902689"/>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6"/>
            <p:cNvSpPr>
              <a:spLocks noChangeShapeType="1"/>
            </p:cNvSpPr>
            <p:nvPr/>
          </p:nvSpPr>
          <p:spPr bwMode="auto">
            <a:xfrm flipH="1">
              <a:off x="7239675" y="4521652"/>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5" name="Group 74"/>
            <p:cNvGrpSpPr/>
            <p:nvPr/>
          </p:nvGrpSpPr>
          <p:grpSpPr>
            <a:xfrm>
              <a:off x="3994815" y="4369074"/>
              <a:ext cx="470637" cy="110625"/>
              <a:chOff x="2403454" y="2753789"/>
              <a:chExt cx="644161" cy="84110"/>
            </a:xfrm>
          </p:grpSpPr>
          <p:sp>
            <p:nvSpPr>
              <p:cNvPr id="107" name="Line 8"/>
              <p:cNvSpPr>
                <a:spLocks noChangeShapeType="1"/>
              </p:cNvSpPr>
              <p:nvPr/>
            </p:nvSpPr>
            <p:spPr bwMode="auto">
              <a:xfrm>
                <a:off x="2403454" y="2753789"/>
                <a:ext cx="64416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7"/>
              <p:cNvSpPr>
                <a:spLocks noChangeShapeType="1"/>
              </p:cNvSpPr>
              <p:nvPr/>
            </p:nvSpPr>
            <p:spPr bwMode="auto">
              <a:xfrm>
                <a:off x="2403454" y="2837899"/>
                <a:ext cx="64416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 name="Line 6"/>
            <p:cNvSpPr>
              <a:spLocks noChangeShapeType="1"/>
            </p:cNvSpPr>
            <p:nvPr/>
          </p:nvSpPr>
          <p:spPr bwMode="auto">
            <a:xfrm flipH="1">
              <a:off x="4229806" y="3901843"/>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6"/>
            <p:cNvSpPr>
              <a:spLocks noChangeShapeType="1"/>
            </p:cNvSpPr>
            <p:nvPr/>
          </p:nvSpPr>
          <p:spPr bwMode="auto">
            <a:xfrm flipH="1">
              <a:off x="4229802" y="4521652"/>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31"/>
            <p:cNvSpPr>
              <a:spLocks noChangeShapeType="1"/>
            </p:cNvSpPr>
            <p:nvPr/>
          </p:nvSpPr>
          <p:spPr bwMode="auto">
            <a:xfrm flipV="1">
              <a:off x="3677079" y="4979559"/>
              <a:ext cx="493864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35"/>
            <p:cNvSpPr>
              <a:spLocks noChangeShapeType="1"/>
            </p:cNvSpPr>
            <p:nvPr/>
          </p:nvSpPr>
          <p:spPr bwMode="auto">
            <a:xfrm flipV="1">
              <a:off x="6097010" y="3890768"/>
              <a:ext cx="245066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43"/>
            <p:cNvSpPr>
              <a:spLocks noChangeShapeType="1"/>
            </p:cNvSpPr>
            <p:nvPr/>
          </p:nvSpPr>
          <p:spPr bwMode="auto">
            <a:xfrm flipH="1">
              <a:off x="5844959" y="4043559"/>
              <a:ext cx="0" cy="936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Rectangle 27"/>
            <p:cNvSpPr>
              <a:spLocks noChangeArrowheads="1"/>
            </p:cNvSpPr>
            <p:nvPr/>
          </p:nvSpPr>
          <p:spPr bwMode="auto">
            <a:xfrm>
              <a:off x="3307866" y="4797152"/>
              <a:ext cx="319584"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SS</a:t>
              </a:r>
              <a:endParaRPr kumimoji="0" lang="en-US" b="0" i="0" u="none" strike="noStrike" cap="none" normalizeH="0" baseline="0" dirty="0" smtClean="0">
                <a:ln>
                  <a:noFill/>
                </a:ln>
                <a:solidFill>
                  <a:schemeClr val="tx1"/>
                </a:solidFill>
                <a:effectLst/>
                <a:latin typeface="Arial" pitchFamily="34" charset="0"/>
              </a:endParaRPr>
            </a:p>
          </p:txBody>
        </p:sp>
        <p:sp>
          <p:nvSpPr>
            <p:cNvPr id="83" name="Line 31"/>
            <p:cNvSpPr>
              <a:spLocks noChangeShapeType="1"/>
            </p:cNvSpPr>
            <p:nvPr/>
          </p:nvSpPr>
          <p:spPr bwMode="auto">
            <a:xfrm flipV="1">
              <a:off x="3677079" y="3895819"/>
              <a:ext cx="72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16"/>
            <p:cNvSpPr>
              <a:spLocks noChangeShapeType="1"/>
            </p:cNvSpPr>
            <p:nvPr/>
          </p:nvSpPr>
          <p:spPr bwMode="auto">
            <a:xfrm flipH="1">
              <a:off x="5771904" y="3895819"/>
              <a:ext cx="325108" cy="16938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85" name="Line 15"/>
            <p:cNvSpPr>
              <a:spLocks noChangeAspect="1" noChangeShapeType="1"/>
            </p:cNvSpPr>
            <p:nvPr/>
          </p:nvSpPr>
          <p:spPr bwMode="auto">
            <a:xfrm>
              <a:off x="5868000" y="3852000"/>
              <a:ext cx="180000" cy="243733"/>
            </a:xfrm>
            <a:prstGeom prst="line">
              <a:avLst/>
            </a:prstGeom>
            <a:noFill/>
            <a:ln w="19050">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2000"/>
            </a:p>
          </p:txBody>
        </p:sp>
        <p:sp>
          <p:nvSpPr>
            <p:cNvPr id="86" name="Rectangle 9"/>
            <p:cNvSpPr>
              <a:spLocks noChangeArrowheads="1"/>
            </p:cNvSpPr>
            <p:nvPr/>
          </p:nvSpPr>
          <p:spPr bwMode="auto">
            <a:xfrm>
              <a:off x="7555856" y="4285827"/>
              <a:ext cx="571403" cy="430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i="1" dirty="0" err="1" smtClean="0">
                  <a:solidFill>
                    <a:srgbClr val="000000"/>
                  </a:solidFill>
                  <a:latin typeface="Calibri" pitchFamily="34" charset="0"/>
                </a:rPr>
                <a:t>C</a:t>
              </a:r>
              <a:r>
                <a:rPr lang="en-US" i="1" baseline="-25000" dirty="0" err="1" smtClean="0">
                  <a:solidFill>
                    <a:srgbClr val="000000"/>
                  </a:solidFill>
                  <a:latin typeface="Calibri" pitchFamily="34" charset="0"/>
                </a:rPr>
                <a:t>par</a:t>
              </a:r>
              <a:endParaRPr lang="en-US" i="1" baseline="-25000" dirty="0">
                <a:latin typeface="Arial" pitchFamily="34" charset="0"/>
              </a:endParaRPr>
            </a:p>
          </p:txBody>
        </p:sp>
        <p:grpSp>
          <p:nvGrpSpPr>
            <p:cNvPr id="87" name="Group 86"/>
            <p:cNvGrpSpPr/>
            <p:nvPr/>
          </p:nvGrpSpPr>
          <p:grpSpPr>
            <a:xfrm>
              <a:off x="6254756" y="3482471"/>
              <a:ext cx="765516" cy="525020"/>
              <a:chOff x="6254756" y="3482471"/>
              <a:chExt cx="765516" cy="525020"/>
            </a:xfrm>
          </p:grpSpPr>
          <p:sp>
            <p:nvSpPr>
              <p:cNvPr id="105" name="Rectangle 104"/>
              <p:cNvSpPr/>
              <p:nvPr/>
            </p:nvSpPr>
            <p:spPr>
              <a:xfrm>
                <a:off x="6385513" y="3791491"/>
                <a:ext cx="504000" cy="21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endParaRPr lang="sv-SE" dirty="0">
                  <a:solidFill>
                    <a:schemeClr val="tx1"/>
                  </a:solidFill>
                </a:endParaRPr>
              </a:p>
            </p:txBody>
          </p:sp>
          <p:sp>
            <p:nvSpPr>
              <p:cNvPr id="106" name="Rectangle 9"/>
              <p:cNvSpPr>
                <a:spLocks noChangeArrowheads="1"/>
              </p:cNvSpPr>
              <p:nvPr/>
            </p:nvSpPr>
            <p:spPr bwMode="auto">
              <a:xfrm rot="10800000" flipV="1">
                <a:off x="6254756" y="3482471"/>
                <a:ext cx="765516" cy="3529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i="1" dirty="0" err="1" smtClean="0">
                    <a:solidFill>
                      <a:srgbClr val="000000"/>
                    </a:solidFill>
                    <a:latin typeface="Calibri" pitchFamily="34" charset="0"/>
                    <a:ea typeface="Calibri" pitchFamily="34" charset="0"/>
                    <a:cs typeface="Geneva" pitchFamily="34" charset="0"/>
                  </a:rPr>
                  <a:t>R</a:t>
                </a:r>
                <a:r>
                  <a:rPr lang="en-US" i="1" baseline="-25000" dirty="0" err="1" smtClean="0">
                    <a:solidFill>
                      <a:srgbClr val="000000"/>
                    </a:solidFill>
                    <a:latin typeface="Calibri" pitchFamily="34" charset="0"/>
                    <a:ea typeface="Calibri" pitchFamily="34" charset="0"/>
                    <a:cs typeface="Geneva" pitchFamily="34" charset="0"/>
                  </a:rPr>
                  <a:t>eff</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grpSp>
          <p:nvGrpSpPr>
            <p:cNvPr id="88" name="Group 87"/>
            <p:cNvGrpSpPr/>
            <p:nvPr/>
          </p:nvGrpSpPr>
          <p:grpSpPr>
            <a:xfrm>
              <a:off x="4755455" y="3890767"/>
              <a:ext cx="1040673" cy="1088793"/>
              <a:chOff x="4841782" y="3890767"/>
              <a:chExt cx="1040673" cy="1088793"/>
            </a:xfrm>
          </p:grpSpPr>
          <p:sp>
            <p:nvSpPr>
              <p:cNvPr id="89" name="Line 43"/>
              <p:cNvSpPr>
                <a:spLocks noChangeShapeType="1"/>
              </p:cNvSpPr>
              <p:nvPr/>
            </p:nvSpPr>
            <p:spPr bwMode="auto">
              <a:xfrm flipH="1">
                <a:off x="5342455" y="3890767"/>
                <a:ext cx="0" cy="46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Line 35"/>
              <p:cNvSpPr>
                <a:spLocks noChangeShapeType="1"/>
              </p:cNvSpPr>
              <p:nvPr/>
            </p:nvSpPr>
            <p:spPr bwMode="auto">
              <a:xfrm flipH="1">
                <a:off x="5342455" y="4511560"/>
                <a:ext cx="0" cy="46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32"/>
              <p:cNvSpPr>
                <a:spLocks noChangeShapeType="1"/>
              </p:cNvSpPr>
              <p:nvPr/>
            </p:nvSpPr>
            <p:spPr bwMode="auto">
              <a:xfrm flipH="1">
                <a:off x="5342455" y="3890767"/>
                <a:ext cx="54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16"/>
              <p:cNvSpPr>
                <a:spLocks noChangeShapeType="1"/>
              </p:cNvSpPr>
              <p:nvPr/>
            </p:nvSpPr>
            <p:spPr bwMode="auto">
              <a:xfrm flipH="1">
                <a:off x="5043837" y="4366945"/>
                <a:ext cx="597236" cy="117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15"/>
              <p:cNvSpPr>
                <a:spLocks noChangeShapeType="1"/>
              </p:cNvSpPr>
              <p:nvPr/>
            </p:nvSpPr>
            <p:spPr bwMode="auto">
              <a:xfrm flipH="1">
                <a:off x="5193146" y="4472331"/>
                <a:ext cx="29861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27"/>
              <p:cNvSpPr>
                <a:spLocks noChangeArrowheads="1"/>
              </p:cNvSpPr>
              <p:nvPr/>
            </p:nvSpPr>
            <p:spPr bwMode="auto">
              <a:xfrm rot="10800000" flipV="1">
                <a:off x="4841782" y="4304128"/>
                <a:ext cx="32060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lang="en-US" baseline="-30000" dirty="0" smtClean="0">
                    <a:solidFill>
                      <a:srgbClr val="000000"/>
                    </a:solidFill>
                    <a:latin typeface="Calibri" pitchFamily="34" charset="0"/>
                    <a:ea typeface="Calibri" pitchFamily="34" charset="0"/>
                    <a:cs typeface="Geneva" pitchFamily="34" charset="0"/>
                  </a:rPr>
                  <a:t>DD</a:t>
                </a:r>
                <a:endParaRPr kumimoji="0" lang="en-US" b="0" i="0" u="none" strike="noStrike" cap="none" normalizeH="0" baseline="0" dirty="0" smtClean="0">
                  <a:ln>
                    <a:noFill/>
                  </a:ln>
                  <a:solidFill>
                    <a:schemeClr val="tx1"/>
                  </a:solidFill>
                  <a:effectLst/>
                  <a:latin typeface="Arial" pitchFamily="34" charset="0"/>
                </a:endParaRPr>
              </a:p>
            </p:txBody>
          </p:sp>
        </p:grpSp>
      </p:grpSp>
      <p:cxnSp>
        <p:nvCxnSpPr>
          <p:cNvPr id="50" name="Straight Connector 49"/>
          <p:cNvCxnSpPr/>
          <p:nvPr/>
        </p:nvCxnSpPr>
        <p:spPr>
          <a:xfrm flipV="1">
            <a:off x="1685717" y="2204864"/>
            <a:ext cx="0" cy="3034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1555846" y="2132856"/>
            <a:ext cx="221785" cy="1651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51" idx="3"/>
          </p:cNvCxnSpPr>
          <p:nvPr/>
        </p:nvCxnSpPr>
        <p:spPr>
          <a:xfrm flipH="1" flipV="1">
            <a:off x="1678136" y="2203811"/>
            <a:ext cx="0" cy="31376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623077" y="1988840"/>
            <a:ext cx="1123664" cy="369332"/>
          </a:xfrm>
          <a:prstGeom prst="rect">
            <a:avLst/>
          </a:prstGeom>
        </p:spPr>
        <p:txBody>
          <a:bodyPr wrap="square">
            <a:spAutoFit/>
          </a:bodyPr>
          <a:lstStyle/>
          <a:p>
            <a:pPr algn="ctr"/>
            <a:r>
              <a:rPr lang="sv-SE" dirty="0" smtClean="0">
                <a:solidFill>
                  <a:schemeClr val="tx1"/>
                </a:solidFill>
              </a:rPr>
              <a:t>VDD</a:t>
            </a:r>
          </a:p>
        </p:txBody>
      </p:sp>
      <p:sp>
        <p:nvSpPr>
          <p:cNvPr id="134" name="Rectangle 133"/>
          <p:cNvSpPr/>
          <p:nvPr/>
        </p:nvSpPr>
        <p:spPr>
          <a:xfrm>
            <a:off x="623077" y="5254234"/>
            <a:ext cx="1123664" cy="369332"/>
          </a:xfrm>
          <a:prstGeom prst="rect">
            <a:avLst/>
          </a:prstGeom>
        </p:spPr>
        <p:txBody>
          <a:bodyPr wrap="square">
            <a:spAutoFit/>
          </a:bodyPr>
          <a:lstStyle/>
          <a:p>
            <a:pPr algn="ctr"/>
            <a:r>
              <a:rPr lang="sv-SE" dirty="0" smtClean="0">
                <a:solidFill>
                  <a:schemeClr val="tx1"/>
                </a:solidFill>
              </a:rPr>
              <a:t>VSS</a:t>
            </a:r>
          </a:p>
        </p:txBody>
      </p:sp>
      <p:cxnSp>
        <p:nvCxnSpPr>
          <p:cNvPr id="135" name="Straight Connector 134"/>
          <p:cNvCxnSpPr/>
          <p:nvPr/>
        </p:nvCxnSpPr>
        <p:spPr>
          <a:xfrm flipV="1">
            <a:off x="1498136" y="2095660"/>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95536" y="3833747"/>
            <a:ext cx="490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902421" y="3138161"/>
            <a:ext cx="0" cy="13911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02421" y="3141115"/>
            <a:ext cx="45185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2421" y="4529333"/>
            <a:ext cx="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1267737" y="2897663"/>
            <a:ext cx="158544" cy="455559"/>
            <a:chOff x="1317112" y="3358195"/>
            <a:chExt cx="158544" cy="455559"/>
          </a:xfrm>
        </p:grpSpPr>
        <p:sp>
          <p:nvSpPr>
            <p:cNvPr id="146" name="Line 39"/>
            <p:cNvSpPr>
              <a:spLocks noChangeShapeType="1"/>
            </p:cNvSpPr>
            <p:nvPr/>
          </p:nvSpPr>
          <p:spPr bwMode="auto">
            <a:xfrm flipV="1">
              <a:off x="1474408" y="3358195"/>
              <a:ext cx="1248" cy="455559"/>
            </a:xfrm>
            <a:prstGeom prst="line">
              <a:avLst/>
            </a:prstGeom>
            <a:no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Oval 38"/>
            <p:cNvSpPr>
              <a:spLocks noChangeArrowheads="1"/>
            </p:cNvSpPr>
            <p:nvPr/>
          </p:nvSpPr>
          <p:spPr bwMode="auto">
            <a:xfrm>
              <a:off x="1317112" y="3513974"/>
              <a:ext cx="144000" cy="144000"/>
            </a:xfrm>
            <a:prstGeom prst="ellipse">
              <a:avLst/>
            </a:prstGeom>
            <a:solidFill>
              <a:srgbClr val="FFFFFF"/>
            </a:solid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1" name="Isosceles Triangle 150"/>
          <p:cNvSpPr/>
          <p:nvPr/>
        </p:nvSpPr>
        <p:spPr>
          <a:xfrm rot="10800000">
            <a:off x="1577336" y="5341434"/>
            <a:ext cx="216000" cy="180000"/>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9" name="TextBox 158"/>
          <p:cNvSpPr txBox="1"/>
          <p:nvPr/>
        </p:nvSpPr>
        <p:spPr>
          <a:xfrm>
            <a:off x="2987824" y="1772816"/>
            <a:ext cx="5783750" cy="1477328"/>
          </a:xfrm>
          <a:prstGeom prst="rect">
            <a:avLst/>
          </a:prstGeom>
          <a:noFill/>
        </p:spPr>
        <p:txBody>
          <a:bodyPr wrap="square" rtlCol="0">
            <a:spAutoFit/>
          </a:bodyPr>
          <a:lstStyle/>
          <a:p>
            <a:r>
              <a:rPr lang="en-US" dirty="0" smtClean="0"/>
              <a:t>Assume all pull-up/down paths have same resistance </a:t>
            </a:r>
            <a:r>
              <a:rPr lang="en-US" i="1" dirty="0" err="1" smtClean="0"/>
              <a:t>R</a:t>
            </a:r>
            <a:r>
              <a:rPr lang="en-US" i="1" baseline="-25000" dirty="0" err="1" smtClean="0"/>
              <a:t>eff</a:t>
            </a:r>
            <a:r>
              <a:rPr lang="en-US" dirty="0" smtClean="0"/>
              <a:t>. Obviously, the logic gate will have larger RC product than the inverter! What is the delay with load </a:t>
            </a:r>
            <a:r>
              <a:rPr lang="en-US" i="1" dirty="0" smtClean="0"/>
              <a:t>C </a:t>
            </a:r>
            <a:r>
              <a:rPr lang="en-US" i="1" baseline="-25000" dirty="0" smtClean="0"/>
              <a:t>L</a:t>
            </a:r>
            <a:r>
              <a:rPr lang="en-US" i="1" dirty="0" smtClean="0"/>
              <a:t> </a:t>
            </a:r>
            <a:r>
              <a:rPr lang="en-US" dirty="0" smtClean="0"/>
              <a:t>from </a:t>
            </a:r>
            <a:r>
              <a:rPr lang="en-US" dirty="0" smtClean="0">
                <a:solidFill>
                  <a:srgbClr val="FF0000"/>
                </a:solidFill>
              </a:rPr>
              <a:t>one of the inputs to the logic </a:t>
            </a:r>
            <a:r>
              <a:rPr lang="en-US" dirty="0" smtClean="0">
                <a:solidFill>
                  <a:srgbClr val="FF0000"/>
                </a:solidFill>
              </a:rPr>
              <a:t>gate</a:t>
            </a:r>
            <a:r>
              <a:rPr lang="en-US" dirty="0" smtClean="0"/>
              <a:t>?</a:t>
            </a:r>
            <a:endParaRPr lang="en-US" dirty="0" smtClean="0"/>
          </a:p>
          <a:p>
            <a:r>
              <a:rPr lang="en-US" dirty="0" smtClean="0"/>
              <a:t>As before, normalize to process time constant tau!</a:t>
            </a:r>
            <a:endParaRPr lang="en-US" dirty="0"/>
          </a:p>
        </p:txBody>
      </p:sp>
      <p:sp>
        <p:nvSpPr>
          <p:cNvPr id="80" name="Rectangle 79"/>
          <p:cNvSpPr/>
          <p:nvPr/>
        </p:nvSpPr>
        <p:spPr>
          <a:xfrm>
            <a:off x="107504" y="3501008"/>
            <a:ext cx="1123664" cy="369332"/>
          </a:xfrm>
          <a:prstGeom prst="rect">
            <a:avLst/>
          </a:prstGeom>
        </p:spPr>
        <p:txBody>
          <a:bodyPr wrap="square">
            <a:spAutoFit/>
          </a:bodyPr>
          <a:lstStyle/>
          <a:p>
            <a:r>
              <a:rPr lang="sv-SE" dirty="0" err="1" smtClean="0">
                <a:solidFill>
                  <a:srgbClr val="FF0000"/>
                </a:solidFill>
              </a:rPr>
              <a:t>One</a:t>
            </a:r>
            <a:r>
              <a:rPr lang="sv-SE" dirty="0" smtClean="0">
                <a:solidFill>
                  <a:srgbClr val="FF0000"/>
                </a:solidFill>
              </a:rPr>
              <a:t> Input</a:t>
            </a:r>
          </a:p>
        </p:txBody>
      </p:sp>
      <p:sp>
        <p:nvSpPr>
          <p:cNvPr id="90" name="Rectangle 89"/>
          <p:cNvSpPr/>
          <p:nvPr/>
        </p:nvSpPr>
        <p:spPr>
          <a:xfrm>
            <a:off x="2339752" y="3491716"/>
            <a:ext cx="583333" cy="369332"/>
          </a:xfrm>
          <a:prstGeom prst="rect">
            <a:avLst/>
          </a:prstGeom>
          <a:solidFill>
            <a:schemeClr val="bg1"/>
          </a:solidFill>
        </p:spPr>
        <p:txBody>
          <a:bodyPr wrap="square" lIns="72000" rIns="72000">
            <a:spAutoFit/>
          </a:bodyPr>
          <a:lstStyle/>
          <a:p>
            <a:r>
              <a:rPr lang="sv-SE" dirty="0" smtClean="0"/>
              <a:t>OUT</a:t>
            </a:r>
            <a:endParaRPr lang="sv-SE" dirty="0" smtClean="0">
              <a:solidFill>
                <a:schemeClr val="tx1"/>
              </a:solidFill>
            </a:endParaRPr>
          </a:p>
        </p:txBody>
      </p:sp>
      <p:sp>
        <p:nvSpPr>
          <p:cNvPr id="91" name="Rectangle 90"/>
          <p:cNvSpPr/>
          <p:nvPr/>
        </p:nvSpPr>
        <p:spPr>
          <a:xfrm>
            <a:off x="35496" y="3980419"/>
            <a:ext cx="457837" cy="369332"/>
          </a:xfrm>
          <a:prstGeom prst="rect">
            <a:avLst/>
          </a:prstGeom>
        </p:spPr>
        <p:txBody>
          <a:bodyPr wrap="square">
            <a:spAutoFit/>
          </a:bodyPr>
          <a:lstStyle/>
          <a:p>
            <a:r>
              <a:rPr lang="sv-SE" i="1" dirty="0" smtClean="0"/>
              <a:t>C</a:t>
            </a:r>
            <a:r>
              <a:rPr lang="sv-SE" i="1" baseline="-25000" dirty="0" smtClean="0"/>
              <a:t>IN</a:t>
            </a:r>
            <a:endParaRPr lang="sv-SE" i="1" baseline="-25000" dirty="0" smtClean="0">
              <a:solidFill>
                <a:schemeClr val="tx1"/>
              </a:solidFill>
            </a:endParaRPr>
          </a:p>
        </p:txBody>
      </p:sp>
      <p:grpSp>
        <p:nvGrpSpPr>
          <p:cNvPr id="92" name="Group 91"/>
          <p:cNvGrpSpPr>
            <a:grpSpLocks noChangeAspect="1"/>
          </p:cNvGrpSpPr>
          <p:nvPr/>
        </p:nvGrpSpPr>
        <p:grpSpPr>
          <a:xfrm>
            <a:off x="455236" y="3833747"/>
            <a:ext cx="323597" cy="720000"/>
            <a:chOff x="4729189" y="2595397"/>
            <a:chExt cx="520699" cy="1158548"/>
          </a:xfrm>
        </p:grpSpPr>
        <p:cxnSp>
          <p:nvCxnSpPr>
            <p:cNvPr id="93" name="Straight Connector 92"/>
            <p:cNvCxnSpPr/>
            <p:nvPr/>
          </p:nvCxnSpPr>
          <p:spPr>
            <a:xfrm rot="5400000" flipV="1">
              <a:off x="4989539" y="2934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V="1">
              <a:off x="4989539" y="2807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4753531" y="2831406"/>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4753531" y="343042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9" name="Isosceles Triangle 108"/>
            <p:cNvSpPr/>
            <p:nvPr/>
          </p:nvSpPr>
          <p:spPr>
            <a:xfrm rot="10800000">
              <a:off x="4892940" y="3578919"/>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32" name="Straight Connector 131"/>
          <p:cNvCxnSpPr/>
          <p:nvPr/>
        </p:nvCxnSpPr>
        <p:spPr>
          <a:xfrm>
            <a:off x="1678136" y="3833747"/>
            <a:ext cx="120371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1210136" y="2457032"/>
            <a:ext cx="1712581" cy="1260000"/>
            <a:chOff x="1260000" y="2665222"/>
            <a:chExt cx="1712581" cy="1260000"/>
          </a:xfrm>
        </p:grpSpPr>
        <p:sp>
          <p:nvSpPr>
            <p:cNvPr id="127" name="Rectangle 126"/>
            <p:cNvSpPr/>
            <p:nvPr/>
          </p:nvSpPr>
          <p:spPr>
            <a:xfrm>
              <a:off x="1937342" y="3005830"/>
              <a:ext cx="10352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8" name="Rounded Rectangle 127"/>
            <p:cNvSpPr/>
            <p:nvPr/>
          </p:nvSpPr>
          <p:spPr>
            <a:xfrm>
              <a:off x="1260000" y="2665222"/>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smtClean="0">
                  <a:solidFill>
                    <a:schemeClr val="tx1"/>
                  </a:solidFill>
                </a:rPr>
                <a:t>pMOS</a:t>
              </a:r>
              <a:endParaRPr lang="sv-SE" sz="1600" dirty="0" smtClean="0">
                <a:solidFill>
                  <a:schemeClr val="tx1"/>
                </a:solidFill>
              </a:endParaRPr>
            </a:p>
            <a:p>
              <a:pPr algn="ctr"/>
              <a:r>
                <a:rPr lang="sv-SE" sz="1600" dirty="0" smtClean="0">
                  <a:solidFill>
                    <a:schemeClr val="tx1"/>
                  </a:solidFill>
                </a:rPr>
                <a:t>pull-</a:t>
              </a:r>
              <a:r>
                <a:rPr lang="sv-SE" sz="1600" dirty="0" err="1" smtClean="0">
                  <a:solidFill>
                    <a:schemeClr val="tx1"/>
                  </a:solidFill>
                </a:rPr>
                <a:t>up</a:t>
              </a:r>
              <a:endParaRPr lang="sv-SE" sz="1600" dirty="0" smtClean="0">
                <a:solidFill>
                  <a:schemeClr val="tx1"/>
                </a:solidFill>
              </a:endParaRPr>
            </a:p>
            <a:p>
              <a:pPr algn="ctr"/>
              <a:r>
                <a:rPr lang="sv-SE" sz="1600" dirty="0" err="1" smtClean="0">
                  <a:solidFill>
                    <a:schemeClr val="tx1"/>
                  </a:solidFill>
                </a:rPr>
                <a:t>network</a:t>
              </a:r>
              <a:endParaRPr lang="sv-SE" sz="1600" dirty="0" smtClean="0">
                <a:solidFill>
                  <a:schemeClr val="tx1"/>
                </a:solidFill>
              </a:endParaRPr>
            </a:p>
          </p:txBody>
        </p:sp>
      </p:grpSp>
      <p:grpSp>
        <p:nvGrpSpPr>
          <p:cNvPr id="129" name="Group 128"/>
          <p:cNvGrpSpPr/>
          <p:nvPr/>
        </p:nvGrpSpPr>
        <p:grpSpPr>
          <a:xfrm>
            <a:off x="1210136" y="3931810"/>
            <a:ext cx="1712949" cy="1260000"/>
            <a:chOff x="1259632" y="4140000"/>
            <a:chExt cx="1712949" cy="1260000"/>
          </a:xfrm>
        </p:grpSpPr>
        <p:sp>
          <p:nvSpPr>
            <p:cNvPr id="130" name="Rectangle 129"/>
            <p:cNvSpPr/>
            <p:nvPr/>
          </p:nvSpPr>
          <p:spPr>
            <a:xfrm>
              <a:off x="1937342" y="4438853"/>
              <a:ext cx="10352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1" name="Rounded Rectangle 130"/>
            <p:cNvSpPr/>
            <p:nvPr/>
          </p:nvSpPr>
          <p:spPr>
            <a:xfrm>
              <a:off x="1259632" y="414000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dirty="0" err="1">
                  <a:solidFill>
                    <a:schemeClr val="tx1"/>
                  </a:solidFill>
                </a:rPr>
                <a:t>n</a:t>
              </a:r>
              <a:r>
                <a:rPr lang="sv-SE" sz="1600" dirty="0" err="1" smtClean="0">
                  <a:solidFill>
                    <a:schemeClr val="tx1"/>
                  </a:solidFill>
                </a:rPr>
                <a:t>MOS</a:t>
              </a:r>
              <a:endParaRPr lang="sv-SE" sz="1600" dirty="0" smtClean="0">
                <a:solidFill>
                  <a:schemeClr val="tx1"/>
                </a:solidFill>
              </a:endParaRPr>
            </a:p>
            <a:p>
              <a:pPr algn="ctr"/>
              <a:r>
                <a:rPr lang="sv-SE" sz="1600" dirty="0" smtClean="0">
                  <a:solidFill>
                    <a:schemeClr val="tx1"/>
                  </a:solidFill>
                </a:rPr>
                <a:t>pull-down</a:t>
              </a:r>
            </a:p>
            <a:p>
              <a:pPr algn="ctr"/>
              <a:r>
                <a:rPr lang="sv-SE" sz="1600" dirty="0" err="1" smtClean="0">
                  <a:solidFill>
                    <a:schemeClr val="tx1"/>
                  </a:solidFill>
                </a:rPr>
                <a:t>network</a:t>
              </a:r>
              <a:endParaRPr lang="sv-SE" sz="1600" dirty="0" smtClean="0">
                <a:solidFill>
                  <a:schemeClr val="tx1"/>
                </a:solidFill>
              </a:endParaRPr>
            </a:p>
          </p:txBody>
        </p:sp>
      </p:grpSp>
      <p:sp>
        <p:nvSpPr>
          <p:cNvPr id="111" name="Rectangle 110"/>
          <p:cNvSpPr/>
          <p:nvPr/>
        </p:nvSpPr>
        <p:spPr>
          <a:xfrm>
            <a:off x="2601995" y="3980419"/>
            <a:ext cx="529845" cy="369332"/>
          </a:xfrm>
          <a:prstGeom prst="rect">
            <a:avLst/>
          </a:prstGeom>
        </p:spPr>
        <p:txBody>
          <a:bodyPr wrap="square">
            <a:spAutoFit/>
          </a:bodyPr>
          <a:lstStyle/>
          <a:p>
            <a:r>
              <a:rPr lang="sv-SE" i="1" dirty="0" smtClean="0"/>
              <a:t>C</a:t>
            </a:r>
            <a:r>
              <a:rPr lang="sv-SE" i="1" baseline="-25000" dirty="0" smtClean="0"/>
              <a:t>par</a:t>
            </a:r>
            <a:endParaRPr lang="sv-SE" i="1" baseline="-25000" dirty="0" smtClean="0">
              <a:solidFill>
                <a:schemeClr val="tx1"/>
              </a:solidFill>
            </a:endParaRPr>
          </a:p>
        </p:txBody>
      </p:sp>
      <p:grpSp>
        <p:nvGrpSpPr>
          <p:cNvPr id="112" name="Group 111"/>
          <p:cNvGrpSpPr>
            <a:grpSpLocks noChangeAspect="1"/>
          </p:cNvGrpSpPr>
          <p:nvPr/>
        </p:nvGrpSpPr>
        <p:grpSpPr>
          <a:xfrm>
            <a:off x="2339752" y="3833828"/>
            <a:ext cx="323597" cy="720000"/>
            <a:chOff x="4729189" y="2595397"/>
            <a:chExt cx="520699" cy="1158548"/>
          </a:xfrm>
        </p:grpSpPr>
        <p:cxnSp>
          <p:nvCxnSpPr>
            <p:cNvPr id="113" name="Straight Connector 112"/>
            <p:cNvCxnSpPr/>
            <p:nvPr/>
          </p:nvCxnSpPr>
          <p:spPr>
            <a:xfrm rot="5400000" flipV="1">
              <a:off x="4989539" y="2934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flipV="1">
              <a:off x="4989539" y="2807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4753531" y="2831406"/>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4753531" y="343042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7" name="Isosceles Triangle 116"/>
            <p:cNvSpPr/>
            <p:nvPr/>
          </p:nvSpPr>
          <p:spPr>
            <a:xfrm rot="10800000">
              <a:off x="4892940" y="3578919"/>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36" name="Rectangle 135"/>
          <p:cNvSpPr/>
          <p:nvPr/>
        </p:nvSpPr>
        <p:spPr>
          <a:xfrm>
            <a:off x="2987824" y="3635732"/>
            <a:ext cx="529845" cy="369332"/>
          </a:xfrm>
          <a:prstGeom prst="rect">
            <a:avLst/>
          </a:prstGeom>
        </p:spPr>
        <p:txBody>
          <a:bodyPr wrap="square">
            <a:spAutoFit/>
          </a:bodyPr>
          <a:lstStyle/>
          <a:p>
            <a:r>
              <a:rPr lang="sv-SE" i="1" dirty="0" smtClean="0"/>
              <a:t>C</a:t>
            </a:r>
            <a:r>
              <a:rPr lang="sv-SE" i="1" baseline="-25000" dirty="0"/>
              <a:t>L</a:t>
            </a:r>
            <a:endParaRPr lang="sv-SE" i="1" baseline="-25000" dirty="0" smtClean="0">
              <a:solidFill>
                <a:schemeClr val="tx1"/>
              </a:solidFill>
            </a:endParaRPr>
          </a:p>
        </p:txBody>
      </p:sp>
      <p:grpSp>
        <p:nvGrpSpPr>
          <p:cNvPr id="101" name="Group 100"/>
          <p:cNvGrpSpPr/>
          <p:nvPr/>
        </p:nvGrpSpPr>
        <p:grpSpPr>
          <a:xfrm>
            <a:off x="8460432" y="4509120"/>
            <a:ext cx="470637" cy="1152127"/>
            <a:chOff x="5544246" y="3106829"/>
            <a:chExt cx="470637" cy="1152127"/>
          </a:xfrm>
        </p:grpSpPr>
        <p:sp>
          <p:nvSpPr>
            <p:cNvPr id="102" name="Line 8"/>
            <p:cNvSpPr>
              <a:spLocks noChangeShapeType="1"/>
            </p:cNvSpPr>
            <p:nvPr/>
          </p:nvSpPr>
          <p:spPr bwMode="auto">
            <a:xfrm>
              <a:off x="5544246" y="3692216"/>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7"/>
            <p:cNvSpPr>
              <a:spLocks noChangeShapeType="1"/>
            </p:cNvSpPr>
            <p:nvPr/>
          </p:nvSpPr>
          <p:spPr bwMode="auto">
            <a:xfrm>
              <a:off x="5544246" y="3802841"/>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6"/>
            <p:cNvSpPr>
              <a:spLocks noChangeShapeType="1"/>
            </p:cNvSpPr>
            <p:nvPr/>
          </p:nvSpPr>
          <p:spPr bwMode="auto">
            <a:xfrm>
              <a:off x="5760270" y="3106829"/>
              <a:ext cx="0" cy="57606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6"/>
            <p:cNvSpPr>
              <a:spLocks noChangeShapeType="1"/>
            </p:cNvSpPr>
            <p:nvPr/>
          </p:nvSpPr>
          <p:spPr bwMode="auto">
            <a:xfrm flipH="1">
              <a:off x="5779564" y="3801049"/>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2" name="Rectangle 121"/>
          <p:cNvSpPr/>
          <p:nvPr/>
        </p:nvSpPr>
        <p:spPr>
          <a:xfrm>
            <a:off x="8028384" y="4869160"/>
            <a:ext cx="607338" cy="369332"/>
          </a:xfrm>
          <a:prstGeom prst="rect">
            <a:avLst/>
          </a:prstGeom>
          <a:noFill/>
          <a:ln>
            <a:noFill/>
          </a:ln>
        </p:spPr>
        <p:txBody>
          <a:bodyPr wrap="square">
            <a:spAutoFit/>
          </a:bodyPr>
          <a:lstStyle/>
          <a:p>
            <a:pPr algn="ctr"/>
            <a:r>
              <a:rPr lang="sv-SE" i="1" dirty="0"/>
              <a:t>C</a:t>
            </a:r>
            <a:r>
              <a:rPr lang="sv-SE" i="1" baseline="-25000" dirty="0" smtClean="0"/>
              <a:t>L</a:t>
            </a:r>
            <a:endParaRPr lang="sv-SE" i="1" dirty="0" smtClean="0">
              <a:solidFill>
                <a:schemeClr val="tx1"/>
              </a:solidFill>
            </a:endParaRPr>
          </a:p>
        </p:txBody>
      </p:sp>
      <p:cxnSp>
        <p:nvCxnSpPr>
          <p:cNvPr id="11" name="Straight Connector 10"/>
          <p:cNvCxnSpPr/>
          <p:nvPr/>
        </p:nvCxnSpPr>
        <p:spPr>
          <a:xfrm>
            <a:off x="8100392" y="4149080"/>
            <a:ext cx="0" cy="18002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flipV="1">
            <a:off x="7092280" y="3717032"/>
            <a:ext cx="216024" cy="1152128"/>
          </a:xfrm>
          <a:prstGeom prst="straightConnector1">
            <a:avLst/>
          </a:prstGeom>
          <a:ln w="28575">
            <a:solidFill>
              <a:srgbClr val="FF0000"/>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8028384" y="3717032"/>
            <a:ext cx="576064" cy="1224136"/>
          </a:xfrm>
          <a:prstGeom prst="straightConnector1">
            <a:avLst/>
          </a:prstGeom>
          <a:ln w="28575">
            <a:solidFill>
              <a:srgbClr val="FF0000"/>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95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Logic gate propagation delay model</a:t>
            </a:r>
            <a:endParaRPr lang="sv-SE" dirty="0"/>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a:xfrm>
            <a:off x="6553200" y="6381328"/>
            <a:ext cx="2133600" cy="365125"/>
          </a:xfrm>
        </p:spPr>
        <p:txBody>
          <a:bodyPr/>
          <a:lstStyle/>
          <a:p>
            <a:fld id="{112B585A-C521-441E-B402-A9F7912DA359}" type="slidenum">
              <a:rPr lang="sv-SE" smtClean="0"/>
              <a:t>12</a:t>
            </a:fld>
            <a:endParaRPr lang="sv-SE"/>
          </a:p>
        </p:txBody>
      </p:sp>
      <p:sp>
        <p:nvSpPr>
          <p:cNvPr id="73" name="TextBox 72"/>
          <p:cNvSpPr txBox="1"/>
          <p:nvPr/>
        </p:nvSpPr>
        <p:spPr>
          <a:xfrm>
            <a:off x="951010" y="1476000"/>
            <a:ext cx="7673069" cy="369332"/>
          </a:xfrm>
          <a:prstGeom prst="rect">
            <a:avLst/>
          </a:prstGeom>
          <a:noFill/>
        </p:spPr>
        <p:txBody>
          <a:bodyPr wrap="none" rtlCol="0">
            <a:spAutoFit/>
          </a:bodyPr>
          <a:lstStyle/>
          <a:p>
            <a:pPr algn="ctr"/>
            <a:r>
              <a:rPr lang="en-US" dirty="0" smtClean="0"/>
              <a:t>To simplify, we suggest sizing MOSFETs for equal effective resistances, i.e. </a:t>
            </a:r>
            <a:r>
              <a:rPr lang="en-US" i="1" dirty="0" err="1" smtClean="0"/>
              <a:t>R</a:t>
            </a:r>
            <a:r>
              <a:rPr lang="en-US" i="1" baseline="-25000" dirty="0" err="1" smtClean="0"/>
              <a:t>eff</a:t>
            </a:r>
            <a:r>
              <a:rPr lang="en-US" dirty="0" smtClean="0"/>
              <a:t>=</a:t>
            </a:r>
            <a:r>
              <a:rPr lang="en-US" i="1" dirty="0" smtClean="0"/>
              <a:t>R</a:t>
            </a:r>
            <a:endParaRPr lang="en-US" i="1" dirty="0"/>
          </a:p>
        </p:txBody>
      </p:sp>
      <p:sp>
        <p:nvSpPr>
          <p:cNvPr id="159" name="TextBox 158"/>
          <p:cNvSpPr txBox="1"/>
          <p:nvPr/>
        </p:nvSpPr>
        <p:spPr>
          <a:xfrm>
            <a:off x="3347864" y="1916832"/>
            <a:ext cx="5058085" cy="369332"/>
          </a:xfrm>
          <a:prstGeom prst="rect">
            <a:avLst/>
          </a:prstGeom>
          <a:noFill/>
        </p:spPr>
        <p:txBody>
          <a:bodyPr wrap="square" rtlCol="0">
            <a:spAutoFit/>
          </a:bodyPr>
          <a:lstStyle/>
          <a:p>
            <a:r>
              <a:rPr lang="en-US" dirty="0" smtClean="0"/>
              <a:t>Consider one delay term at a time!</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509835326"/>
              </p:ext>
            </p:extLst>
          </p:nvPr>
        </p:nvGraphicFramePr>
        <p:xfrm>
          <a:off x="3491880" y="2276872"/>
          <a:ext cx="4274383" cy="1224136"/>
        </p:xfrm>
        <a:graphic>
          <a:graphicData uri="http://schemas.openxmlformats.org/presentationml/2006/ole">
            <mc:AlternateContent xmlns:mc="http://schemas.openxmlformats.org/markup-compatibility/2006">
              <mc:Choice xmlns:v="urn:schemas-microsoft-com:vml" Requires="v">
                <p:oleObj spid="_x0000_s5159" name="Equation" r:id="rId3" imgW="2400300" imgH="685800" progId="Equation.3">
                  <p:embed/>
                </p:oleObj>
              </mc:Choice>
              <mc:Fallback>
                <p:oleObj name="Equation" r:id="rId3" imgW="2400300" imgH="685800" progId="Equation.3">
                  <p:embed/>
                  <p:pic>
                    <p:nvPicPr>
                      <p:cNvPr id="0" name=""/>
                      <p:cNvPicPr>
                        <a:picLocks noChangeAspect="1" noChangeArrowheads="1"/>
                      </p:cNvPicPr>
                      <p:nvPr/>
                    </p:nvPicPr>
                    <p:blipFill>
                      <a:blip r:embed="rId4"/>
                      <a:srcRect/>
                      <a:stretch>
                        <a:fillRect/>
                      </a:stretch>
                    </p:blipFill>
                    <p:spPr bwMode="auto">
                      <a:xfrm>
                        <a:off x="3491880" y="2276872"/>
                        <a:ext cx="4274383" cy="1224136"/>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69974380"/>
              </p:ext>
            </p:extLst>
          </p:nvPr>
        </p:nvGraphicFramePr>
        <p:xfrm>
          <a:off x="3563888" y="3429000"/>
          <a:ext cx="4516926" cy="1152128"/>
        </p:xfrm>
        <a:graphic>
          <a:graphicData uri="http://schemas.openxmlformats.org/presentationml/2006/ole">
            <mc:AlternateContent xmlns:mc="http://schemas.openxmlformats.org/markup-compatibility/2006">
              <mc:Choice xmlns:v="urn:schemas-microsoft-com:vml" Requires="v">
                <p:oleObj spid="_x0000_s5160" name="Equation" r:id="rId5" imgW="2540000" imgH="647700" progId="Equation.3">
                  <p:embed/>
                </p:oleObj>
              </mc:Choice>
              <mc:Fallback>
                <p:oleObj name="Equation" r:id="rId5" imgW="2540000" imgH="647700" progId="Equation.3">
                  <p:embed/>
                  <p:pic>
                    <p:nvPicPr>
                      <p:cNvPr id="0" name=""/>
                      <p:cNvPicPr>
                        <a:picLocks noChangeAspect="1" noChangeArrowheads="1"/>
                      </p:cNvPicPr>
                      <p:nvPr/>
                    </p:nvPicPr>
                    <p:blipFill>
                      <a:blip r:embed="rId6"/>
                      <a:srcRect/>
                      <a:stretch>
                        <a:fillRect/>
                      </a:stretch>
                    </p:blipFill>
                    <p:spPr bwMode="auto">
                      <a:xfrm>
                        <a:off x="3563888" y="3429000"/>
                        <a:ext cx="4516926" cy="1152128"/>
                      </a:xfrm>
                      <a:prstGeom prst="rect">
                        <a:avLst/>
                      </a:prstGeom>
                      <a:noFill/>
                      <a:ln>
                        <a:noFill/>
                      </a:ln>
                      <a:extLst/>
                    </p:spPr>
                  </p:pic>
                </p:oleObj>
              </mc:Fallback>
            </mc:AlternateContent>
          </a:graphicData>
        </a:graphic>
      </p:graphicFrame>
      <p:cxnSp>
        <p:nvCxnSpPr>
          <p:cNvPr id="80" name="Straight Connector 79"/>
          <p:cNvCxnSpPr/>
          <p:nvPr/>
        </p:nvCxnSpPr>
        <p:spPr>
          <a:xfrm flipV="1">
            <a:off x="1685717" y="2204864"/>
            <a:ext cx="0" cy="3034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555846" y="2132856"/>
            <a:ext cx="221785" cy="1651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35968" y="3491716"/>
            <a:ext cx="1123664" cy="369332"/>
          </a:xfrm>
          <a:prstGeom prst="rect">
            <a:avLst/>
          </a:prstGeom>
        </p:spPr>
        <p:txBody>
          <a:bodyPr wrap="square">
            <a:spAutoFit/>
          </a:bodyPr>
          <a:lstStyle/>
          <a:p>
            <a:r>
              <a:rPr lang="sv-SE" dirty="0" err="1" smtClean="0">
                <a:solidFill>
                  <a:srgbClr val="FF0000"/>
                </a:solidFill>
              </a:rPr>
              <a:t>One</a:t>
            </a:r>
            <a:r>
              <a:rPr lang="sv-SE" dirty="0" smtClean="0">
                <a:solidFill>
                  <a:srgbClr val="FF0000"/>
                </a:solidFill>
              </a:rPr>
              <a:t> Input</a:t>
            </a:r>
          </a:p>
        </p:txBody>
      </p:sp>
      <p:cxnSp>
        <p:nvCxnSpPr>
          <p:cNvPr id="94" name="Straight Connector 93"/>
          <p:cNvCxnSpPr/>
          <p:nvPr/>
        </p:nvCxnSpPr>
        <p:spPr>
          <a:xfrm flipV="1">
            <a:off x="1678136" y="2203810"/>
            <a:ext cx="0" cy="70551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1678136" y="3373902"/>
            <a:ext cx="0" cy="91969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623077" y="1988840"/>
            <a:ext cx="1123664" cy="369332"/>
          </a:xfrm>
          <a:prstGeom prst="rect">
            <a:avLst/>
          </a:prstGeom>
        </p:spPr>
        <p:txBody>
          <a:bodyPr wrap="square">
            <a:spAutoFit/>
          </a:bodyPr>
          <a:lstStyle/>
          <a:p>
            <a:pPr algn="ctr"/>
            <a:r>
              <a:rPr lang="sv-SE" dirty="0" smtClean="0">
                <a:solidFill>
                  <a:schemeClr val="tx1"/>
                </a:solidFill>
              </a:rPr>
              <a:t>VDD</a:t>
            </a:r>
          </a:p>
        </p:txBody>
      </p:sp>
      <p:sp>
        <p:nvSpPr>
          <p:cNvPr id="111" name="Rectangle 110"/>
          <p:cNvSpPr/>
          <p:nvPr/>
        </p:nvSpPr>
        <p:spPr>
          <a:xfrm>
            <a:off x="623077" y="5254234"/>
            <a:ext cx="1123664" cy="369332"/>
          </a:xfrm>
          <a:prstGeom prst="rect">
            <a:avLst/>
          </a:prstGeom>
        </p:spPr>
        <p:txBody>
          <a:bodyPr wrap="square">
            <a:spAutoFit/>
          </a:bodyPr>
          <a:lstStyle/>
          <a:p>
            <a:pPr algn="ctr"/>
            <a:r>
              <a:rPr lang="sv-SE" dirty="0" smtClean="0">
                <a:solidFill>
                  <a:schemeClr val="tx1"/>
                </a:solidFill>
              </a:rPr>
              <a:t>VSS</a:t>
            </a:r>
          </a:p>
        </p:txBody>
      </p:sp>
      <p:cxnSp>
        <p:nvCxnSpPr>
          <p:cNvPr id="112" name="Straight Connector 111"/>
          <p:cNvCxnSpPr/>
          <p:nvPr/>
        </p:nvCxnSpPr>
        <p:spPr>
          <a:xfrm flipV="1">
            <a:off x="1498136" y="2095660"/>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2339752" y="3491716"/>
            <a:ext cx="583333" cy="369332"/>
          </a:xfrm>
          <a:prstGeom prst="rect">
            <a:avLst/>
          </a:prstGeom>
          <a:solidFill>
            <a:schemeClr val="bg1"/>
          </a:solidFill>
        </p:spPr>
        <p:txBody>
          <a:bodyPr wrap="square" lIns="72000" rIns="72000">
            <a:spAutoFit/>
          </a:bodyPr>
          <a:lstStyle/>
          <a:p>
            <a:r>
              <a:rPr lang="sv-SE" dirty="0" smtClean="0"/>
              <a:t>OUT</a:t>
            </a:r>
            <a:endParaRPr lang="sv-SE" dirty="0" smtClean="0">
              <a:solidFill>
                <a:schemeClr val="tx1"/>
              </a:solidFill>
            </a:endParaRPr>
          </a:p>
        </p:txBody>
      </p:sp>
      <p:cxnSp>
        <p:nvCxnSpPr>
          <p:cNvPr id="114" name="Straight Connector 113"/>
          <p:cNvCxnSpPr/>
          <p:nvPr/>
        </p:nvCxnSpPr>
        <p:spPr>
          <a:xfrm>
            <a:off x="395536" y="3833747"/>
            <a:ext cx="490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902421" y="3138161"/>
            <a:ext cx="0" cy="13911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902421" y="3141115"/>
            <a:ext cx="45185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902421" y="4529333"/>
            <a:ext cx="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Line 42"/>
          <p:cNvSpPr>
            <a:spLocks noChangeShapeType="1"/>
          </p:cNvSpPr>
          <p:nvPr/>
        </p:nvSpPr>
        <p:spPr bwMode="auto">
          <a:xfrm flipV="1">
            <a:off x="1425033" y="4300930"/>
            <a:ext cx="1248" cy="456807"/>
          </a:xfrm>
          <a:prstGeom prst="line">
            <a:avLst/>
          </a:prstGeom>
          <a:no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1" name="Group 120"/>
          <p:cNvGrpSpPr/>
          <p:nvPr/>
        </p:nvGrpSpPr>
        <p:grpSpPr>
          <a:xfrm>
            <a:off x="1267737" y="2897663"/>
            <a:ext cx="158544" cy="455559"/>
            <a:chOff x="1317112" y="3358195"/>
            <a:chExt cx="158544" cy="455559"/>
          </a:xfrm>
        </p:grpSpPr>
        <p:sp>
          <p:nvSpPr>
            <p:cNvPr id="122" name="Line 39"/>
            <p:cNvSpPr>
              <a:spLocks noChangeShapeType="1"/>
            </p:cNvSpPr>
            <p:nvPr/>
          </p:nvSpPr>
          <p:spPr bwMode="auto">
            <a:xfrm flipV="1">
              <a:off x="1474408" y="3358195"/>
              <a:ext cx="1248" cy="455559"/>
            </a:xfrm>
            <a:prstGeom prst="line">
              <a:avLst/>
            </a:prstGeom>
            <a:no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38"/>
            <p:cNvSpPr>
              <a:spLocks noChangeArrowheads="1"/>
            </p:cNvSpPr>
            <p:nvPr/>
          </p:nvSpPr>
          <p:spPr bwMode="auto">
            <a:xfrm>
              <a:off x="1317112" y="3513974"/>
              <a:ext cx="144000" cy="144000"/>
            </a:xfrm>
            <a:prstGeom prst="ellipse">
              <a:avLst/>
            </a:prstGeom>
            <a:solidFill>
              <a:srgbClr val="FFFFFF"/>
            </a:solid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 name="Freeform 41"/>
          <p:cNvSpPr>
            <a:spLocks/>
          </p:cNvSpPr>
          <p:nvPr/>
        </p:nvSpPr>
        <p:spPr bwMode="auto">
          <a:xfrm>
            <a:off x="1530196" y="2897663"/>
            <a:ext cx="147940" cy="751361"/>
          </a:xfrm>
          <a:custGeom>
            <a:avLst/>
            <a:gdLst/>
            <a:ahLst/>
            <a:cxnLst>
              <a:cxn ang="0">
                <a:pos x="50" y="234"/>
              </a:cxn>
              <a:cxn ang="0">
                <a:pos x="50" y="142"/>
              </a:cxn>
              <a:cxn ang="0">
                <a:pos x="0" y="142"/>
              </a:cxn>
              <a:cxn ang="0">
                <a:pos x="0" y="0"/>
              </a:cxn>
              <a:cxn ang="0">
                <a:pos x="50" y="0"/>
              </a:cxn>
            </a:cxnLst>
            <a:rect l="0" t="0" r="r" b="b"/>
            <a:pathLst>
              <a:path w="50" h="234">
                <a:moveTo>
                  <a:pt x="50" y="234"/>
                </a:moveTo>
                <a:lnTo>
                  <a:pt x="50" y="142"/>
                </a:lnTo>
                <a:lnTo>
                  <a:pt x="0" y="142"/>
                </a:lnTo>
                <a:lnTo>
                  <a:pt x="0" y="0"/>
                </a:lnTo>
                <a:lnTo>
                  <a:pt x="50" y="0"/>
                </a:lnTo>
              </a:path>
            </a:pathLst>
          </a:custGeom>
          <a:no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1"/>
          <p:cNvSpPr>
            <a:spLocks/>
          </p:cNvSpPr>
          <p:nvPr/>
        </p:nvSpPr>
        <p:spPr bwMode="auto">
          <a:xfrm>
            <a:off x="1530196" y="4300930"/>
            <a:ext cx="147940" cy="751361"/>
          </a:xfrm>
          <a:custGeom>
            <a:avLst/>
            <a:gdLst/>
            <a:ahLst/>
            <a:cxnLst>
              <a:cxn ang="0">
                <a:pos x="50" y="234"/>
              </a:cxn>
              <a:cxn ang="0">
                <a:pos x="50" y="142"/>
              </a:cxn>
              <a:cxn ang="0">
                <a:pos x="0" y="142"/>
              </a:cxn>
              <a:cxn ang="0">
                <a:pos x="0" y="0"/>
              </a:cxn>
              <a:cxn ang="0">
                <a:pos x="50" y="0"/>
              </a:cxn>
            </a:cxnLst>
            <a:rect l="0" t="0" r="r" b="b"/>
            <a:pathLst>
              <a:path w="50" h="234">
                <a:moveTo>
                  <a:pt x="50" y="234"/>
                </a:moveTo>
                <a:lnTo>
                  <a:pt x="50" y="142"/>
                </a:lnTo>
                <a:lnTo>
                  <a:pt x="0" y="142"/>
                </a:lnTo>
                <a:lnTo>
                  <a:pt x="0" y="0"/>
                </a:lnTo>
                <a:lnTo>
                  <a:pt x="50" y="0"/>
                </a:lnTo>
              </a:path>
            </a:pathLst>
          </a:custGeom>
          <a:noFill/>
          <a:ln w="2857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26" name="Straight Connector 125"/>
          <p:cNvCxnSpPr/>
          <p:nvPr/>
        </p:nvCxnSpPr>
        <p:spPr>
          <a:xfrm flipV="1">
            <a:off x="1678136" y="4803861"/>
            <a:ext cx="0" cy="70551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7" name="Isosceles Triangle 126"/>
          <p:cNvSpPr/>
          <p:nvPr/>
        </p:nvSpPr>
        <p:spPr>
          <a:xfrm rot="10800000">
            <a:off x="1577336" y="5341434"/>
            <a:ext cx="216000" cy="180000"/>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0" name="Group 159"/>
          <p:cNvGrpSpPr/>
          <p:nvPr/>
        </p:nvGrpSpPr>
        <p:grpSpPr>
          <a:xfrm>
            <a:off x="1210136" y="3931810"/>
            <a:ext cx="1712949" cy="1260000"/>
            <a:chOff x="1259632" y="4140000"/>
            <a:chExt cx="1712949" cy="1260000"/>
          </a:xfrm>
        </p:grpSpPr>
        <p:sp>
          <p:nvSpPr>
            <p:cNvPr id="161" name="Rectangle 160"/>
            <p:cNvSpPr/>
            <p:nvPr/>
          </p:nvSpPr>
          <p:spPr>
            <a:xfrm>
              <a:off x="1937342" y="4438853"/>
              <a:ext cx="10352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Rounded Rectangle 161"/>
            <p:cNvSpPr/>
            <p:nvPr/>
          </p:nvSpPr>
          <p:spPr>
            <a:xfrm>
              <a:off x="1259632" y="414000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dirty="0" err="1">
                  <a:solidFill>
                    <a:schemeClr val="tx1"/>
                  </a:solidFill>
                </a:rPr>
                <a:t>n</a:t>
              </a:r>
              <a:r>
                <a:rPr lang="sv-SE" sz="1600" dirty="0" err="1" smtClean="0">
                  <a:solidFill>
                    <a:schemeClr val="tx1"/>
                  </a:solidFill>
                </a:rPr>
                <a:t>MOS</a:t>
              </a:r>
              <a:endParaRPr lang="sv-SE" sz="1600" dirty="0" smtClean="0">
                <a:solidFill>
                  <a:schemeClr val="tx1"/>
                </a:solidFill>
              </a:endParaRPr>
            </a:p>
            <a:p>
              <a:pPr algn="ctr"/>
              <a:r>
                <a:rPr lang="sv-SE" sz="1600" dirty="0" smtClean="0">
                  <a:solidFill>
                    <a:schemeClr val="tx1"/>
                  </a:solidFill>
                </a:rPr>
                <a:t>pull-down</a:t>
              </a:r>
            </a:p>
            <a:p>
              <a:pPr algn="ctr"/>
              <a:r>
                <a:rPr lang="sv-SE" sz="1600" dirty="0" err="1" smtClean="0">
                  <a:solidFill>
                    <a:schemeClr val="tx1"/>
                  </a:solidFill>
                </a:rPr>
                <a:t>network</a:t>
              </a:r>
              <a:endParaRPr lang="sv-SE" sz="1600" dirty="0" smtClean="0">
                <a:solidFill>
                  <a:schemeClr val="tx1"/>
                </a:solidFill>
              </a:endParaRPr>
            </a:p>
          </p:txBody>
        </p:sp>
      </p:grpSp>
      <p:grpSp>
        <p:nvGrpSpPr>
          <p:cNvPr id="166" name="Group 165"/>
          <p:cNvGrpSpPr>
            <a:grpSpLocks noChangeAspect="1"/>
          </p:cNvGrpSpPr>
          <p:nvPr/>
        </p:nvGrpSpPr>
        <p:grpSpPr>
          <a:xfrm>
            <a:off x="455236" y="3833747"/>
            <a:ext cx="323597" cy="720000"/>
            <a:chOff x="4729189" y="2595397"/>
            <a:chExt cx="520699" cy="1158548"/>
          </a:xfrm>
        </p:grpSpPr>
        <p:cxnSp>
          <p:nvCxnSpPr>
            <p:cNvPr id="167" name="Straight Connector 166"/>
            <p:cNvCxnSpPr/>
            <p:nvPr/>
          </p:nvCxnSpPr>
          <p:spPr>
            <a:xfrm rot="5400000" flipV="1">
              <a:off x="4989539" y="2934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flipV="1">
              <a:off x="4989539" y="2807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4753531" y="2831406"/>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4753531" y="343042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71" name="Isosceles Triangle 170"/>
            <p:cNvSpPr/>
            <p:nvPr/>
          </p:nvSpPr>
          <p:spPr>
            <a:xfrm rot="10800000">
              <a:off x="4892940" y="3578919"/>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72" name="Rectangle 171"/>
          <p:cNvSpPr/>
          <p:nvPr/>
        </p:nvSpPr>
        <p:spPr>
          <a:xfrm>
            <a:off x="2601995" y="3980419"/>
            <a:ext cx="529845" cy="369332"/>
          </a:xfrm>
          <a:prstGeom prst="rect">
            <a:avLst/>
          </a:prstGeom>
        </p:spPr>
        <p:txBody>
          <a:bodyPr wrap="square">
            <a:spAutoFit/>
          </a:bodyPr>
          <a:lstStyle/>
          <a:p>
            <a:r>
              <a:rPr lang="sv-SE" i="1" dirty="0" smtClean="0"/>
              <a:t>C</a:t>
            </a:r>
            <a:r>
              <a:rPr lang="sv-SE" i="1" baseline="-25000" dirty="0" smtClean="0"/>
              <a:t>par</a:t>
            </a:r>
            <a:endParaRPr lang="sv-SE" i="1" baseline="-25000" dirty="0" smtClean="0">
              <a:solidFill>
                <a:schemeClr val="tx1"/>
              </a:solidFill>
            </a:endParaRPr>
          </a:p>
        </p:txBody>
      </p:sp>
      <p:grpSp>
        <p:nvGrpSpPr>
          <p:cNvPr id="173" name="Group 172"/>
          <p:cNvGrpSpPr>
            <a:grpSpLocks noChangeAspect="1"/>
          </p:cNvGrpSpPr>
          <p:nvPr/>
        </p:nvGrpSpPr>
        <p:grpSpPr>
          <a:xfrm>
            <a:off x="2339752" y="3833828"/>
            <a:ext cx="323597" cy="720000"/>
            <a:chOff x="4729189" y="2595397"/>
            <a:chExt cx="520699" cy="1158548"/>
          </a:xfrm>
        </p:grpSpPr>
        <p:cxnSp>
          <p:nvCxnSpPr>
            <p:cNvPr id="174" name="Straight Connector 173"/>
            <p:cNvCxnSpPr/>
            <p:nvPr/>
          </p:nvCxnSpPr>
          <p:spPr>
            <a:xfrm rot="5400000" flipV="1">
              <a:off x="4989539" y="2934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flipV="1">
              <a:off x="4989539" y="2807065"/>
              <a:ext cx="0" cy="52069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4753531" y="2831406"/>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4753531" y="343042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78" name="Isosceles Triangle 177"/>
            <p:cNvSpPr/>
            <p:nvPr/>
          </p:nvSpPr>
          <p:spPr>
            <a:xfrm rot="10800000">
              <a:off x="4892940" y="3578919"/>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00" name="Straight Connector 99"/>
          <p:cNvCxnSpPr/>
          <p:nvPr/>
        </p:nvCxnSpPr>
        <p:spPr>
          <a:xfrm>
            <a:off x="1678136" y="3833747"/>
            <a:ext cx="120371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3131840" y="4725144"/>
            <a:ext cx="5760640" cy="1200329"/>
          </a:xfrm>
          <a:prstGeom prst="rect">
            <a:avLst/>
          </a:prstGeom>
          <a:noFill/>
        </p:spPr>
        <p:txBody>
          <a:bodyPr wrap="square" rtlCol="0">
            <a:spAutoFit/>
          </a:bodyPr>
          <a:lstStyle/>
          <a:p>
            <a:r>
              <a:rPr lang="en-US" dirty="0" smtClean="0"/>
              <a:t>This method conveniently separates the driving strength of a logic gate in terms of its </a:t>
            </a:r>
            <a:r>
              <a:rPr lang="en-US" b="1" dirty="0" smtClean="0"/>
              <a:t>logical effort</a:t>
            </a:r>
            <a:r>
              <a:rPr lang="en-US" dirty="0" smtClean="0"/>
              <a:t>, </a:t>
            </a:r>
            <a:r>
              <a:rPr lang="en-US" b="1" i="1" dirty="0" smtClean="0"/>
              <a:t>g</a:t>
            </a:r>
            <a:r>
              <a:rPr lang="en-US" dirty="0" smtClean="0"/>
              <a:t>, and its external load in terms of its </a:t>
            </a:r>
            <a:r>
              <a:rPr lang="en-US" b="1" dirty="0" smtClean="0"/>
              <a:t>electrical effort, </a:t>
            </a:r>
            <a:r>
              <a:rPr lang="en-US" b="1" i="1" dirty="0" smtClean="0"/>
              <a:t>h</a:t>
            </a:r>
            <a:r>
              <a:rPr lang="en-US" dirty="0" smtClean="0"/>
              <a:t>. And all with respect to the properties of the inverter.</a:t>
            </a:r>
          </a:p>
        </p:txBody>
      </p:sp>
      <p:sp>
        <p:nvSpPr>
          <p:cNvPr id="199" name="Date Placeholder 3"/>
          <p:cNvSpPr>
            <a:spLocks noGrp="1"/>
          </p:cNvSpPr>
          <p:nvPr>
            <p:ph type="dt" sz="half" idx="10"/>
          </p:nvPr>
        </p:nvSpPr>
        <p:spPr>
          <a:xfrm>
            <a:off x="457200" y="6356350"/>
            <a:ext cx="2133600" cy="365125"/>
          </a:xfrm>
        </p:spPr>
        <p:txBody>
          <a:bodyPr/>
          <a:lstStyle/>
          <a:p>
            <a:r>
              <a:rPr lang="sv-SE" smtClean="0"/>
              <a:t>2018-09-18</a:t>
            </a:r>
            <a:endParaRPr lang="sv-SE"/>
          </a:p>
        </p:txBody>
      </p:sp>
      <p:grpSp>
        <p:nvGrpSpPr>
          <p:cNvPr id="77" name="Group 76"/>
          <p:cNvGrpSpPr/>
          <p:nvPr/>
        </p:nvGrpSpPr>
        <p:grpSpPr>
          <a:xfrm>
            <a:off x="1210136" y="2457032"/>
            <a:ext cx="1712581" cy="1260000"/>
            <a:chOff x="1260000" y="2665222"/>
            <a:chExt cx="1712581" cy="1260000"/>
          </a:xfrm>
        </p:grpSpPr>
        <p:sp>
          <p:nvSpPr>
            <p:cNvPr id="78" name="Rectangle 77"/>
            <p:cNvSpPr/>
            <p:nvPr/>
          </p:nvSpPr>
          <p:spPr>
            <a:xfrm>
              <a:off x="1937342" y="3005830"/>
              <a:ext cx="10352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ounded Rectangle 78"/>
            <p:cNvSpPr/>
            <p:nvPr/>
          </p:nvSpPr>
          <p:spPr>
            <a:xfrm>
              <a:off x="1260000" y="2665222"/>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smtClean="0">
                  <a:solidFill>
                    <a:schemeClr val="tx1"/>
                  </a:solidFill>
                </a:rPr>
                <a:t>pMOS</a:t>
              </a:r>
              <a:endParaRPr lang="sv-SE" sz="1600" dirty="0" smtClean="0">
                <a:solidFill>
                  <a:schemeClr val="tx1"/>
                </a:solidFill>
              </a:endParaRPr>
            </a:p>
            <a:p>
              <a:pPr algn="ctr"/>
              <a:r>
                <a:rPr lang="sv-SE" sz="1600" dirty="0" smtClean="0">
                  <a:solidFill>
                    <a:schemeClr val="tx1"/>
                  </a:solidFill>
                </a:rPr>
                <a:t>pull-</a:t>
              </a:r>
              <a:r>
                <a:rPr lang="sv-SE" sz="1600" dirty="0" err="1" smtClean="0">
                  <a:solidFill>
                    <a:schemeClr val="tx1"/>
                  </a:solidFill>
                </a:rPr>
                <a:t>up</a:t>
              </a:r>
              <a:endParaRPr lang="sv-SE" sz="1600" dirty="0" smtClean="0">
                <a:solidFill>
                  <a:schemeClr val="tx1"/>
                </a:solidFill>
              </a:endParaRPr>
            </a:p>
            <a:p>
              <a:pPr algn="ctr"/>
              <a:r>
                <a:rPr lang="sv-SE" sz="1600" dirty="0" err="1" smtClean="0">
                  <a:solidFill>
                    <a:schemeClr val="tx1"/>
                  </a:solidFill>
                </a:rPr>
                <a:t>network</a:t>
              </a:r>
              <a:endParaRPr lang="sv-SE" sz="1600" dirty="0" smtClean="0">
                <a:solidFill>
                  <a:schemeClr val="tx1"/>
                </a:solidFill>
              </a:endParaRPr>
            </a:p>
          </p:txBody>
        </p:sp>
      </p:grpSp>
      <p:sp>
        <p:nvSpPr>
          <p:cNvPr id="81" name="Rectangle 80"/>
          <p:cNvSpPr/>
          <p:nvPr/>
        </p:nvSpPr>
        <p:spPr>
          <a:xfrm>
            <a:off x="2987824" y="3635732"/>
            <a:ext cx="529845" cy="369332"/>
          </a:xfrm>
          <a:prstGeom prst="rect">
            <a:avLst/>
          </a:prstGeom>
        </p:spPr>
        <p:txBody>
          <a:bodyPr wrap="square">
            <a:spAutoFit/>
          </a:bodyPr>
          <a:lstStyle/>
          <a:p>
            <a:r>
              <a:rPr lang="sv-SE" i="1" dirty="0" smtClean="0"/>
              <a:t>C</a:t>
            </a:r>
            <a:r>
              <a:rPr lang="sv-SE" i="1" baseline="-25000" dirty="0"/>
              <a:t>L</a:t>
            </a:r>
            <a:endParaRPr lang="sv-SE" i="1" baseline="-25000" dirty="0" smtClean="0">
              <a:solidFill>
                <a:schemeClr val="tx1"/>
              </a:solidFill>
            </a:endParaRPr>
          </a:p>
        </p:txBody>
      </p:sp>
      <p:sp>
        <p:nvSpPr>
          <p:cNvPr id="118" name="Rectangle 117"/>
          <p:cNvSpPr/>
          <p:nvPr/>
        </p:nvSpPr>
        <p:spPr>
          <a:xfrm>
            <a:off x="35496" y="3980419"/>
            <a:ext cx="457837" cy="369332"/>
          </a:xfrm>
          <a:prstGeom prst="rect">
            <a:avLst/>
          </a:prstGeom>
        </p:spPr>
        <p:txBody>
          <a:bodyPr wrap="square">
            <a:spAutoFit/>
          </a:bodyPr>
          <a:lstStyle/>
          <a:p>
            <a:r>
              <a:rPr lang="sv-SE" i="1" dirty="0" smtClean="0"/>
              <a:t>C</a:t>
            </a:r>
            <a:r>
              <a:rPr lang="sv-SE" i="1" baseline="-25000" dirty="0" smtClean="0"/>
              <a:t>IN</a:t>
            </a:r>
            <a:endParaRPr lang="sv-SE" i="1" baseline="-25000" dirty="0" smtClean="0">
              <a:solidFill>
                <a:schemeClr val="tx1"/>
              </a:solidFill>
            </a:endParaRPr>
          </a:p>
        </p:txBody>
      </p:sp>
      <p:sp>
        <p:nvSpPr>
          <p:cNvPr id="3" name="TextBox 2"/>
          <p:cNvSpPr txBox="1"/>
          <p:nvPr/>
        </p:nvSpPr>
        <p:spPr>
          <a:xfrm>
            <a:off x="8023180" y="3573016"/>
            <a:ext cx="1120820" cy="369332"/>
          </a:xfrm>
          <a:prstGeom prst="rect">
            <a:avLst/>
          </a:prstGeom>
          <a:noFill/>
        </p:spPr>
        <p:txBody>
          <a:bodyPr wrap="none" rtlCol="0">
            <a:spAutoFit/>
          </a:bodyPr>
          <a:lstStyle/>
          <a:p>
            <a:r>
              <a:rPr lang="en-US" dirty="0" smtClean="0">
                <a:solidFill>
                  <a:srgbClr val="FF0000"/>
                </a:solidFill>
              </a:rPr>
              <a:t>One input</a:t>
            </a:r>
            <a:endParaRPr lang="en-US" dirty="0">
              <a:solidFill>
                <a:srgbClr val="FF0000"/>
              </a:solidFill>
            </a:endParaRPr>
          </a:p>
        </p:txBody>
      </p:sp>
      <p:sp>
        <p:nvSpPr>
          <p:cNvPr id="55" name="TextBox 54"/>
          <p:cNvSpPr txBox="1"/>
          <p:nvPr/>
        </p:nvSpPr>
        <p:spPr>
          <a:xfrm>
            <a:off x="8031045" y="2348880"/>
            <a:ext cx="1037777" cy="646331"/>
          </a:xfrm>
          <a:prstGeom prst="rect">
            <a:avLst/>
          </a:prstGeom>
          <a:noFill/>
        </p:spPr>
        <p:txBody>
          <a:bodyPr wrap="none" rtlCol="0">
            <a:spAutoFit/>
          </a:bodyPr>
          <a:lstStyle/>
          <a:p>
            <a:r>
              <a:rPr lang="en-US" dirty="0" smtClean="0">
                <a:solidFill>
                  <a:srgbClr val="FF0000"/>
                </a:solidFill>
              </a:rPr>
              <a:t>Same for</a:t>
            </a:r>
          </a:p>
          <a:p>
            <a:r>
              <a:rPr lang="en-US" dirty="0">
                <a:solidFill>
                  <a:srgbClr val="FF0000"/>
                </a:solidFill>
              </a:rPr>
              <a:t>a</a:t>
            </a:r>
            <a:r>
              <a:rPr lang="en-US" dirty="0" smtClean="0">
                <a:solidFill>
                  <a:srgbClr val="FF0000"/>
                </a:solidFill>
              </a:rPr>
              <a:t>ll inputs</a:t>
            </a:r>
            <a:endParaRPr lang="en-US" dirty="0">
              <a:solidFill>
                <a:srgbClr val="FF0000"/>
              </a:solidFill>
            </a:endParaRPr>
          </a:p>
        </p:txBody>
      </p:sp>
    </p:spTree>
    <p:extLst>
      <p:ext uri="{BB962C8B-B14F-4D97-AF65-F5344CB8AC3E}">
        <p14:creationId xmlns:p14="http://schemas.microsoft.com/office/powerpoint/2010/main" val="26106751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on resistances/scaling</a:t>
            </a:r>
            <a:endParaRPr lang="en-US" dirty="0"/>
          </a:p>
        </p:txBody>
      </p:sp>
      <p:sp>
        <p:nvSpPr>
          <p:cNvPr id="3" name="Content Placeholder 2"/>
          <p:cNvSpPr>
            <a:spLocks noGrp="1"/>
          </p:cNvSpPr>
          <p:nvPr>
            <p:ph idx="1"/>
          </p:nvPr>
        </p:nvSpPr>
        <p:spPr/>
        <p:txBody>
          <a:bodyPr>
            <a:normAutofit lnSpcReduction="10000"/>
          </a:bodyPr>
          <a:lstStyle/>
          <a:p>
            <a:r>
              <a:rPr lang="en-US" dirty="0" smtClean="0"/>
              <a:t>Make all paths have the same resistance:</a:t>
            </a:r>
          </a:p>
          <a:p>
            <a:pPr lvl="1"/>
            <a:r>
              <a:rPr lang="en-US" dirty="0"/>
              <a:t>Parallel paths: </a:t>
            </a:r>
          </a:p>
          <a:p>
            <a:pPr lvl="2"/>
            <a:r>
              <a:rPr lang="en-US" dirty="0"/>
              <a:t>Assume that only one of any parallel path is conducting at a </a:t>
            </a:r>
            <a:r>
              <a:rPr lang="en-US" dirty="0" smtClean="0"/>
              <a:t>time</a:t>
            </a:r>
          </a:p>
          <a:p>
            <a:pPr lvl="1"/>
            <a:r>
              <a:rPr lang="en-US" dirty="0" smtClean="0"/>
              <a:t>Serial paths</a:t>
            </a:r>
          </a:p>
          <a:p>
            <a:pPr lvl="2"/>
            <a:r>
              <a:rPr lang="en-US" dirty="0" smtClean="0"/>
              <a:t>All transistors groups in series have to conduct for a path to be formed, but only one of any transistors in parallel within groups.</a:t>
            </a:r>
          </a:p>
          <a:p>
            <a:pPr lvl="2"/>
            <a:r>
              <a:rPr lang="en-US" dirty="0" smtClean="0"/>
              <a:t>As long as possible assign all transistors in series the same resistance (if there is no particular reason to do otherwise).</a:t>
            </a:r>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13</a:t>
            </a:fld>
            <a:endParaRPr lang="sv-SE"/>
          </a:p>
        </p:txBody>
      </p:sp>
    </p:spTree>
    <p:extLst>
      <p:ext uri="{BB962C8B-B14F-4D97-AF65-F5344CB8AC3E}">
        <p14:creationId xmlns:p14="http://schemas.microsoft.com/office/powerpoint/2010/main" val="35942910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Parasitic capacitances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All FETs have parasitic capacitances at drain and source</a:t>
            </a:r>
          </a:p>
          <a:p>
            <a:r>
              <a:rPr lang="en-US" dirty="0" smtClean="0"/>
              <a:t>Our simplified model is that only parasitic capacitances at the output node contribute to parasitic delay – not entirely true.</a:t>
            </a:r>
          </a:p>
          <a:p>
            <a:r>
              <a:rPr lang="en-US" dirty="0" smtClean="0"/>
              <a:t>Drain capacitances are proportional to </a:t>
            </a:r>
            <a:r>
              <a:rPr lang="en-US" b="1" dirty="0" smtClean="0"/>
              <a:t>transistor width </a:t>
            </a:r>
            <a:r>
              <a:rPr lang="en-US" dirty="0" smtClean="0"/>
              <a:t>&amp; proportional to </a:t>
            </a:r>
            <a:r>
              <a:rPr lang="en-US" b="1" dirty="0" smtClean="0"/>
              <a:t>gate capacitance</a:t>
            </a:r>
            <a:r>
              <a:rPr lang="en-US" dirty="0" smtClean="0"/>
              <a:t>.</a:t>
            </a:r>
          </a:p>
          <a:p>
            <a:r>
              <a:rPr lang="en-US" dirty="0" smtClean="0"/>
              <a:t>Approach to find parasitic delay p:</a:t>
            </a:r>
          </a:p>
          <a:p>
            <a:pPr lvl="1"/>
            <a:r>
              <a:rPr lang="en-US" dirty="0" smtClean="0"/>
              <a:t>Sum widths of all FETs connected to output node of gate. </a:t>
            </a:r>
          </a:p>
          <a:p>
            <a:pPr lvl="1"/>
            <a:r>
              <a:rPr lang="en-US" dirty="0" smtClean="0"/>
              <a:t>Divide by width of FETS connected to output node in inverter with same R.</a:t>
            </a:r>
          </a:p>
          <a:p>
            <a:pPr lvl="1"/>
            <a:r>
              <a:rPr lang="en-US" dirty="0" smtClean="0"/>
              <a:t>Multiply by </a:t>
            </a:r>
            <a:r>
              <a:rPr lang="en-US" dirty="0" err="1" smtClean="0"/>
              <a:t>p</a:t>
            </a:r>
            <a:r>
              <a:rPr lang="en-US" baseline="-25000" dirty="0" err="1" smtClean="0"/>
              <a:t>inv</a:t>
            </a:r>
            <a:r>
              <a:rPr lang="en-US" dirty="0" smtClean="0"/>
              <a:t> factor (C</a:t>
            </a:r>
            <a:r>
              <a:rPr lang="en-US" baseline="-25000" dirty="0" smtClean="0"/>
              <a:t>D</a:t>
            </a:r>
            <a:r>
              <a:rPr lang="en-US" dirty="0" smtClean="0"/>
              <a:t>/C</a:t>
            </a:r>
            <a:r>
              <a:rPr lang="en-US" baseline="-25000" dirty="0" smtClean="0"/>
              <a:t>G</a:t>
            </a:r>
            <a:r>
              <a:rPr lang="en-US" dirty="0" smtClean="0"/>
              <a:t>)</a:t>
            </a:r>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14</a:t>
            </a:fld>
            <a:endParaRPr lang="sv-SE"/>
          </a:p>
        </p:txBody>
      </p:sp>
    </p:spTree>
    <p:extLst>
      <p:ext uri="{BB962C8B-B14F-4D97-AF65-F5344CB8AC3E}">
        <p14:creationId xmlns:p14="http://schemas.microsoft.com/office/powerpoint/2010/main" val="36151404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complex gates for you to practice on (but not right now)</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15</a:t>
            </a:fld>
            <a:endParaRPr lang="sv-SE"/>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411760" y="1772816"/>
            <a:ext cx="4392487" cy="4032448"/>
          </a:xfrm>
          <a:prstGeom prst="rect">
            <a:avLst/>
          </a:prstGeom>
        </p:spPr>
      </p:pic>
      <p:sp>
        <p:nvSpPr>
          <p:cNvPr id="8" name="TextBox 7"/>
          <p:cNvSpPr txBox="1"/>
          <p:nvPr/>
        </p:nvSpPr>
        <p:spPr>
          <a:xfrm>
            <a:off x="6012160" y="4797152"/>
            <a:ext cx="2598150" cy="923330"/>
          </a:xfrm>
          <a:prstGeom prst="rect">
            <a:avLst/>
          </a:prstGeom>
          <a:noFill/>
        </p:spPr>
        <p:txBody>
          <a:bodyPr wrap="none" rtlCol="0">
            <a:spAutoFit/>
          </a:bodyPr>
          <a:lstStyle/>
          <a:p>
            <a:r>
              <a:rPr lang="en-US" dirty="0" smtClean="0"/>
              <a:t>I will post  the solution(s).</a:t>
            </a:r>
          </a:p>
          <a:p>
            <a:endParaRPr lang="en-US" dirty="0"/>
          </a:p>
          <a:p>
            <a:endParaRPr lang="en-US" dirty="0"/>
          </a:p>
        </p:txBody>
      </p:sp>
    </p:spTree>
    <p:extLst>
      <p:ext uri="{BB962C8B-B14F-4D97-AF65-F5344CB8AC3E}">
        <p14:creationId xmlns:p14="http://schemas.microsoft.com/office/powerpoint/2010/main" val="19832586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dirty="0" smtClean="0"/>
              <a:t>Solution 1 complex gate 1</a:t>
            </a:r>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dirty="0" err="1" smtClean="0"/>
              <a:t>Path</a:t>
            </a:r>
            <a:r>
              <a:rPr lang="sv-SE" dirty="0" smtClean="0"/>
              <a:t> </a:t>
            </a:r>
            <a:r>
              <a:rPr lang="sv-SE" dirty="0" err="1" smtClean="0"/>
              <a:t>delay</a:t>
            </a:r>
            <a:r>
              <a:rPr lang="sv-SE" dirty="0" smtClean="0"/>
              <a:t> </a:t>
            </a:r>
            <a:r>
              <a:rPr lang="sv-SE" dirty="0" err="1" smtClean="0"/>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16</a:t>
            </a:fld>
            <a:endParaRPr lang="sv-SE" dirty="0"/>
          </a:p>
        </p:txBody>
      </p:sp>
      <p:grpSp>
        <p:nvGrpSpPr>
          <p:cNvPr id="18" name="Group 17"/>
          <p:cNvGrpSpPr/>
          <p:nvPr/>
        </p:nvGrpSpPr>
        <p:grpSpPr>
          <a:xfrm>
            <a:off x="1259632" y="1772816"/>
            <a:ext cx="2560930" cy="4032448"/>
            <a:chOff x="2915816" y="1700808"/>
            <a:chExt cx="2560930" cy="4032448"/>
          </a:xfrm>
        </p:grpSpPr>
        <p:pic>
          <p:nvPicPr>
            <p:cNvPr id="7" name="Picture 6"/>
            <p:cNvPicPr/>
            <p:nvPr/>
          </p:nvPicPr>
          <p:blipFill rotWithShape="1">
            <a:blip r:embed="rId2">
              <a:extLst>
                <a:ext uri="{28A0092B-C50C-407E-A947-70E740481C1C}">
                  <a14:useLocalDpi xmlns:a14="http://schemas.microsoft.com/office/drawing/2010/main" val="0"/>
                </a:ext>
              </a:extLst>
            </a:blip>
            <a:srcRect r="62479" b="19535"/>
            <a:stretch/>
          </p:blipFill>
          <p:spPr>
            <a:xfrm>
              <a:off x="2915816" y="1700808"/>
              <a:ext cx="2520280" cy="4032448"/>
            </a:xfrm>
            <a:prstGeom prst="rect">
              <a:avLst/>
            </a:prstGeom>
          </p:spPr>
        </p:pic>
        <p:sp>
          <p:nvSpPr>
            <p:cNvPr id="8" name="TextBox 7"/>
            <p:cNvSpPr txBox="1"/>
            <p:nvPr/>
          </p:nvSpPr>
          <p:spPr>
            <a:xfrm>
              <a:off x="5292080" y="4293096"/>
              <a:ext cx="184666" cy="646331"/>
            </a:xfrm>
            <a:prstGeom prst="rect">
              <a:avLst/>
            </a:prstGeom>
            <a:noFill/>
          </p:spPr>
          <p:txBody>
            <a:bodyPr wrap="none" rtlCol="0">
              <a:spAutoFit/>
            </a:bodyPr>
            <a:lstStyle/>
            <a:p>
              <a:endParaRPr lang="en-US" dirty="0"/>
            </a:p>
            <a:p>
              <a:endParaRPr lang="en-US" dirty="0"/>
            </a:p>
          </p:txBody>
        </p:sp>
        <p:sp>
          <p:nvSpPr>
            <p:cNvPr id="10" name="TextBox 9"/>
            <p:cNvSpPr txBox="1"/>
            <p:nvPr/>
          </p:nvSpPr>
          <p:spPr>
            <a:xfrm>
              <a:off x="4427984" y="2852936"/>
              <a:ext cx="516149" cy="369332"/>
            </a:xfrm>
            <a:prstGeom prst="rect">
              <a:avLst/>
            </a:prstGeom>
            <a:noFill/>
          </p:spPr>
          <p:txBody>
            <a:bodyPr wrap="none" rtlCol="0">
              <a:spAutoFit/>
            </a:bodyPr>
            <a:lstStyle/>
            <a:p>
              <a:r>
                <a:rPr lang="en-US" dirty="0" smtClean="0">
                  <a:solidFill>
                    <a:srgbClr val="FF0000"/>
                  </a:solidFill>
                </a:rPr>
                <a:t>R/3</a:t>
              </a:r>
              <a:endParaRPr lang="en-US" dirty="0">
                <a:solidFill>
                  <a:srgbClr val="FF0000"/>
                </a:solidFill>
              </a:endParaRPr>
            </a:p>
          </p:txBody>
        </p:sp>
        <p:sp>
          <p:nvSpPr>
            <p:cNvPr id="11" name="TextBox 10"/>
            <p:cNvSpPr txBox="1"/>
            <p:nvPr/>
          </p:nvSpPr>
          <p:spPr>
            <a:xfrm>
              <a:off x="4139952" y="2132856"/>
              <a:ext cx="516149" cy="369332"/>
            </a:xfrm>
            <a:prstGeom prst="rect">
              <a:avLst/>
            </a:prstGeom>
            <a:noFill/>
          </p:spPr>
          <p:txBody>
            <a:bodyPr wrap="none" rtlCol="0">
              <a:spAutoFit/>
            </a:bodyPr>
            <a:lstStyle/>
            <a:p>
              <a:r>
                <a:rPr lang="en-US" dirty="0" smtClean="0">
                  <a:solidFill>
                    <a:srgbClr val="FF0000"/>
                  </a:solidFill>
                </a:rPr>
                <a:t>R/3</a:t>
              </a:r>
              <a:endParaRPr lang="en-US" dirty="0">
                <a:solidFill>
                  <a:srgbClr val="FF0000"/>
                </a:solidFill>
              </a:endParaRPr>
            </a:p>
          </p:txBody>
        </p:sp>
        <p:sp>
          <p:nvSpPr>
            <p:cNvPr id="12" name="TextBox 11"/>
            <p:cNvSpPr txBox="1"/>
            <p:nvPr/>
          </p:nvSpPr>
          <p:spPr>
            <a:xfrm>
              <a:off x="4427984" y="3429000"/>
              <a:ext cx="639688" cy="369332"/>
            </a:xfrm>
            <a:prstGeom prst="rect">
              <a:avLst/>
            </a:prstGeom>
            <a:noFill/>
          </p:spPr>
          <p:txBody>
            <a:bodyPr wrap="square" rtlCol="0">
              <a:spAutoFit/>
            </a:bodyPr>
            <a:lstStyle/>
            <a:p>
              <a:r>
                <a:rPr lang="en-US" dirty="0" smtClean="0">
                  <a:solidFill>
                    <a:srgbClr val="FF0000"/>
                  </a:solidFill>
                </a:rPr>
                <a:t>R/3</a:t>
              </a:r>
              <a:endParaRPr lang="en-US" dirty="0">
                <a:solidFill>
                  <a:srgbClr val="FF0000"/>
                </a:solidFill>
              </a:endParaRPr>
            </a:p>
          </p:txBody>
        </p:sp>
        <p:sp>
          <p:nvSpPr>
            <p:cNvPr id="13" name="TextBox 12"/>
            <p:cNvSpPr txBox="1"/>
            <p:nvPr/>
          </p:nvSpPr>
          <p:spPr>
            <a:xfrm>
              <a:off x="3635896" y="3212976"/>
              <a:ext cx="639688" cy="369332"/>
            </a:xfrm>
            <a:prstGeom prst="rect">
              <a:avLst/>
            </a:prstGeom>
            <a:noFill/>
          </p:spPr>
          <p:txBody>
            <a:bodyPr wrap="square" rtlCol="0">
              <a:spAutoFit/>
            </a:bodyPr>
            <a:lstStyle/>
            <a:p>
              <a:r>
                <a:rPr lang="en-US" dirty="0" smtClean="0">
                  <a:solidFill>
                    <a:srgbClr val="FF0000"/>
                  </a:solidFill>
                </a:rPr>
                <a:t>2R/3</a:t>
              </a:r>
              <a:endParaRPr lang="en-US" dirty="0">
                <a:solidFill>
                  <a:srgbClr val="FF0000"/>
                </a:solidFill>
              </a:endParaRPr>
            </a:p>
          </p:txBody>
        </p:sp>
        <p:sp>
          <p:nvSpPr>
            <p:cNvPr id="14" name="TextBox 13"/>
            <p:cNvSpPr txBox="1"/>
            <p:nvPr/>
          </p:nvSpPr>
          <p:spPr>
            <a:xfrm>
              <a:off x="3563888" y="4365104"/>
              <a:ext cx="639688" cy="369332"/>
            </a:xfrm>
            <a:prstGeom prst="rect">
              <a:avLst/>
            </a:prstGeom>
            <a:noFill/>
          </p:spPr>
          <p:txBody>
            <a:bodyPr wrap="square" rtlCol="0">
              <a:spAutoFit/>
            </a:bodyPr>
            <a:lstStyle/>
            <a:p>
              <a:r>
                <a:rPr lang="en-US" dirty="0">
                  <a:solidFill>
                    <a:srgbClr val="FF0000"/>
                  </a:solidFill>
                </a:rPr>
                <a:t>R</a:t>
              </a:r>
              <a:endParaRPr lang="en-US" dirty="0" smtClean="0">
                <a:solidFill>
                  <a:srgbClr val="FF0000"/>
                </a:solidFill>
              </a:endParaRPr>
            </a:p>
          </p:txBody>
        </p:sp>
        <p:sp>
          <p:nvSpPr>
            <p:cNvPr id="15" name="TextBox 14"/>
            <p:cNvSpPr txBox="1"/>
            <p:nvPr/>
          </p:nvSpPr>
          <p:spPr>
            <a:xfrm>
              <a:off x="4572000" y="4149080"/>
              <a:ext cx="639688" cy="369332"/>
            </a:xfrm>
            <a:prstGeom prst="rect">
              <a:avLst/>
            </a:prstGeom>
            <a:noFill/>
          </p:spPr>
          <p:txBody>
            <a:bodyPr wrap="square" rtlCol="0">
              <a:spAutoFit/>
            </a:bodyPr>
            <a:lstStyle/>
            <a:p>
              <a:r>
                <a:rPr lang="en-US" dirty="0" smtClean="0">
                  <a:solidFill>
                    <a:srgbClr val="FF0000"/>
                  </a:solidFill>
                </a:rPr>
                <a:t>R/2</a:t>
              </a:r>
            </a:p>
          </p:txBody>
        </p:sp>
        <p:sp>
          <p:nvSpPr>
            <p:cNvPr id="16" name="TextBox 15"/>
            <p:cNvSpPr txBox="1"/>
            <p:nvPr/>
          </p:nvSpPr>
          <p:spPr>
            <a:xfrm>
              <a:off x="4355976" y="4869160"/>
              <a:ext cx="639688" cy="369332"/>
            </a:xfrm>
            <a:prstGeom prst="rect">
              <a:avLst/>
            </a:prstGeom>
            <a:noFill/>
          </p:spPr>
          <p:txBody>
            <a:bodyPr wrap="square" rtlCol="0">
              <a:spAutoFit/>
            </a:bodyPr>
            <a:lstStyle/>
            <a:p>
              <a:r>
                <a:rPr lang="en-US" dirty="0" smtClean="0">
                  <a:solidFill>
                    <a:srgbClr val="FF0000"/>
                  </a:solidFill>
                </a:rPr>
                <a:t>R/2</a:t>
              </a:r>
            </a:p>
          </p:txBody>
        </p:sp>
      </p:grpSp>
      <p:sp>
        <p:nvSpPr>
          <p:cNvPr id="17" name="TextBox 16"/>
          <p:cNvSpPr txBox="1"/>
          <p:nvPr/>
        </p:nvSpPr>
        <p:spPr>
          <a:xfrm>
            <a:off x="3419872" y="4941168"/>
            <a:ext cx="639688" cy="369332"/>
          </a:xfrm>
          <a:prstGeom prst="rect">
            <a:avLst/>
          </a:prstGeom>
          <a:noFill/>
        </p:spPr>
        <p:txBody>
          <a:bodyPr wrap="square" rtlCol="0">
            <a:spAutoFit/>
          </a:bodyPr>
          <a:lstStyle/>
          <a:p>
            <a:r>
              <a:rPr lang="en-US" dirty="0" smtClean="0">
                <a:solidFill>
                  <a:srgbClr val="FF0000"/>
                </a:solidFill>
              </a:rPr>
              <a:t>R/2</a:t>
            </a:r>
          </a:p>
        </p:txBody>
      </p:sp>
      <p:sp>
        <p:nvSpPr>
          <p:cNvPr id="19" name="TextBox 18"/>
          <p:cNvSpPr txBox="1"/>
          <p:nvPr/>
        </p:nvSpPr>
        <p:spPr>
          <a:xfrm>
            <a:off x="899592" y="1340768"/>
            <a:ext cx="3239251" cy="646331"/>
          </a:xfrm>
          <a:prstGeom prst="rect">
            <a:avLst/>
          </a:prstGeom>
          <a:noFill/>
        </p:spPr>
        <p:txBody>
          <a:bodyPr wrap="none" rtlCol="0">
            <a:spAutoFit/>
          </a:bodyPr>
          <a:lstStyle/>
          <a:p>
            <a:r>
              <a:rPr lang="en-US" dirty="0" smtClean="0"/>
              <a:t>Resistances for equal worst-case </a:t>
            </a:r>
          </a:p>
          <a:p>
            <a:r>
              <a:rPr lang="en-US" dirty="0" smtClean="0"/>
              <a:t>path resistance R</a:t>
            </a:r>
            <a:endParaRPr lang="en-US" dirty="0"/>
          </a:p>
        </p:txBody>
      </p:sp>
      <p:grpSp>
        <p:nvGrpSpPr>
          <p:cNvPr id="32" name="Group 31"/>
          <p:cNvGrpSpPr/>
          <p:nvPr/>
        </p:nvGrpSpPr>
        <p:grpSpPr>
          <a:xfrm>
            <a:off x="3995936" y="1844824"/>
            <a:ext cx="2799928" cy="4032448"/>
            <a:chOff x="4860032" y="1844824"/>
            <a:chExt cx="2799928" cy="4032448"/>
          </a:xfrm>
        </p:grpSpPr>
        <p:grpSp>
          <p:nvGrpSpPr>
            <p:cNvPr id="20" name="Group 19"/>
            <p:cNvGrpSpPr/>
            <p:nvPr/>
          </p:nvGrpSpPr>
          <p:grpSpPr>
            <a:xfrm>
              <a:off x="4860032" y="1844824"/>
              <a:ext cx="2560930" cy="4032448"/>
              <a:chOff x="2915816" y="1700808"/>
              <a:chExt cx="2560930" cy="4032448"/>
            </a:xfrm>
          </p:grpSpPr>
          <p:pic>
            <p:nvPicPr>
              <p:cNvPr id="21" name="Picture 20"/>
              <p:cNvPicPr/>
              <p:nvPr/>
            </p:nvPicPr>
            <p:blipFill rotWithShape="1">
              <a:blip r:embed="rId2">
                <a:extLst>
                  <a:ext uri="{28A0092B-C50C-407E-A947-70E740481C1C}">
                    <a14:useLocalDpi xmlns:a14="http://schemas.microsoft.com/office/drawing/2010/main" val="0"/>
                  </a:ext>
                </a:extLst>
              </a:blip>
              <a:srcRect r="62479" b="19535"/>
              <a:stretch/>
            </p:blipFill>
            <p:spPr>
              <a:xfrm>
                <a:off x="2915816" y="1700808"/>
                <a:ext cx="2520280" cy="4032448"/>
              </a:xfrm>
              <a:prstGeom prst="rect">
                <a:avLst/>
              </a:prstGeom>
            </p:spPr>
          </p:pic>
          <p:sp>
            <p:nvSpPr>
              <p:cNvPr id="22" name="TextBox 21"/>
              <p:cNvSpPr txBox="1"/>
              <p:nvPr/>
            </p:nvSpPr>
            <p:spPr>
              <a:xfrm>
                <a:off x="5292080" y="4293096"/>
                <a:ext cx="184666" cy="646331"/>
              </a:xfrm>
              <a:prstGeom prst="rect">
                <a:avLst/>
              </a:prstGeom>
              <a:noFill/>
            </p:spPr>
            <p:txBody>
              <a:bodyPr wrap="none" rtlCol="0">
                <a:spAutoFit/>
              </a:bodyPr>
              <a:lstStyle/>
              <a:p>
                <a:endParaRPr lang="en-US" dirty="0"/>
              </a:p>
              <a:p>
                <a:endParaRPr lang="en-US" dirty="0"/>
              </a:p>
            </p:txBody>
          </p:sp>
          <p:sp>
            <p:nvSpPr>
              <p:cNvPr id="23" name="TextBox 22"/>
              <p:cNvSpPr txBox="1"/>
              <p:nvPr/>
            </p:nvSpPr>
            <p:spPr>
              <a:xfrm>
                <a:off x="4427984" y="2852936"/>
                <a:ext cx="507020" cy="369332"/>
              </a:xfrm>
              <a:prstGeom prst="rect">
                <a:avLst/>
              </a:prstGeom>
              <a:noFill/>
            </p:spPr>
            <p:txBody>
              <a:bodyPr wrap="none" rtlCol="0">
                <a:spAutoFit/>
              </a:bodyPr>
              <a:lstStyle/>
              <a:p>
                <a:r>
                  <a:rPr lang="en-US" dirty="0" smtClean="0">
                    <a:solidFill>
                      <a:schemeClr val="accent6">
                        <a:lumMod val="75000"/>
                      </a:schemeClr>
                    </a:solidFill>
                  </a:rPr>
                  <a:t>6W</a:t>
                </a:r>
                <a:endParaRPr lang="en-US" dirty="0">
                  <a:solidFill>
                    <a:schemeClr val="accent6">
                      <a:lumMod val="75000"/>
                    </a:schemeClr>
                  </a:solidFill>
                </a:endParaRPr>
              </a:p>
            </p:txBody>
          </p:sp>
          <p:sp>
            <p:nvSpPr>
              <p:cNvPr id="24" name="TextBox 23"/>
              <p:cNvSpPr txBox="1"/>
              <p:nvPr/>
            </p:nvSpPr>
            <p:spPr>
              <a:xfrm>
                <a:off x="4139952" y="2132856"/>
                <a:ext cx="507020" cy="369332"/>
              </a:xfrm>
              <a:prstGeom prst="rect">
                <a:avLst/>
              </a:prstGeom>
              <a:noFill/>
            </p:spPr>
            <p:txBody>
              <a:bodyPr wrap="none" rtlCol="0">
                <a:spAutoFit/>
              </a:bodyPr>
              <a:lstStyle/>
              <a:p>
                <a:r>
                  <a:rPr lang="en-US" dirty="0" smtClean="0">
                    <a:solidFill>
                      <a:schemeClr val="accent6">
                        <a:lumMod val="75000"/>
                      </a:schemeClr>
                    </a:solidFill>
                  </a:rPr>
                  <a:t>6W</a:t>
                </a:r>
                <a:endParaRPr lang="en-US" dirty="0">
                  <a:solidFill>
                    <a:schemeClr val="accent6">
                      <a:lumMod val="75000"/>
                    </a:schemeClr>
                  </a:solidFill>
                </a:endParaRPr>
              </a:p>
            </p:txBody>
          </p:sp>
          <p:sp>
            <p:nvSpPr>
              <p:cNvPr id="25" name="TextBox 24"/>
              <p:cNvSpPr txBox="1"/>
              <p:nvPr/>
            </p:nvSpPr>
            <p:spPr>
              <a:xfrm>
                <a:off x="4427984" y="3429000"/>
                <a:ext cx="639688" cy="369332"/>
              </a:xfrm>
              <a:prstGeom prst="rect">
                <a:avLst/>
              </a:prstGeom>
              <a:noFill/>
            </p:spPr>
            <p:txBody>
              <a:bodyPr wrap="square" rtlCol="0">
                <a:spAutoFit/>
              </a:bodyPr>
              <a:lstStyle/>
              <a:p>
                <a:r>
                  <a:rPr lang="en-US" dirty="0" smtClean="0">
                    <a:solidFill>
                      <a:schemeClr val="accent6">
                        <a:lumMod val="75000"/>
                      </a:schemeClr>
                    </a:solidFill>
                  </a:rPr>
                  <a:t>6W</a:t>
                </a:r>
                <a:endParaRPr lang="en-US" dirty="0">
                  <a:solidFill>
                    <a:schemeClr val="accent6">
                      <a:lumMod val="75000"/>
                    </a:schemeClr>
                  </a:solidFill>
                </a:endParaRPr>
              </a:p>
            </p:txBody>
          </p:sp>
          <p:sp>
            <p:nvSpPr>
              <p:cNvPr id="26" name="TextBox 25"/>
              <p:cNvSpPr txBox="1"/>
              <p:nvPr/>
            </p:nvSpPr>
            <p:spPr>
              <a:xfrm>
                <a:off x="3635896" y="3212976"/>
                <a:ext cx="639688" cy="369332"/>
              </a:xfrm>
              <a:prstGeom prst="rect">
                <a:avLst/>
              </a:prstGeom>
              <a:noFill/>
            </p:spPr>
            <p:txBody>
              <a:bodyPr wrap="square" rtlCol="0">
                <a:spAutoFit/>
              </a:bodyPr>
              <a:lstStyle/>
              <a:p>
                <a:r>
                  <a:rPr lang="en-US" dirty="0" smtClean="0">
                    <a:solidFill>
                      <a:schemeClr val="accent6">
                        <a:lumMod val="75000"/>
                      </a:schemeClr>
                    </a:solidFill>
                  </a:rPr>
                  <a:t>3W</a:t>
                </a:r>
                <a:endParaRPr lang="en-US" dirty="0">
                  <a:solidFill>
                    <a:schemeClr val="accent6">
                      <a:lumMod val="75000"/>
                    </a:schemeClr>
                  </a:solidFill>
                </a:endParaRPr>
              </a:p>
            </p:txBody>
          </p:sp>
          <p:sp>
            <p:nvSpPr>
              <p:cNvPr id="27" name="TextBox 26"/>
              <p:cNvSpPr txBox="1"/>
              <p:nvPr/>
            </p:nvSpPr>
            <p:spPr>
              <a:xfrm>
                <a:off x="3563888" y="4365104"/>
                <a:ext cx="639688" cy="369332"/>
              </a:xfrm>
              <a:prstGeom prst="rect">
                <a:avLst/>
              </a:prstGeom>
              <a:noFill/>
            </p:spPr>
            <p:txBody>
              <a:bodyPr wrap="square" rtlCol="0">
                <a:spAutoFit/>
              </a:bodyPr>
              <a:lstStyle/>
              <a:p>
                <a:r>
                  <a:rPr lang="en-US" dirty="0" smtClean="0">
                    <a:solidFill>
                      <a:schemeClr val="accent6">
                        <a:lumMod val="75000"/>
                      </a:schemeClr>
                    </a:solidFill>
                  </a:rPr>
                  <a:t>W</a:t>
                </a:r>
              </a:p>
            </p:txBody>
          </p:sp>
          <p:sp>
            <p:nvSpPr>
              <p:cNvPr id="28" name="TextBox 27"/>
              <p:cNvSpPr txBox="1"/>
              <p:nvPr/>
            </p:nvSpPr>
            <p:spPr>
              <a:xfrm>
                <a:off x="4572000" y="4149080"/>
                <a:ext cx="639688" cy="369332"/>
              </a:xfrm>
              <a:prstGeom prst="rect">
                <a:avLst/>
              </a:prstGeom>
              <a:noFill/>
            </p:spPr>
            <p:txBody>
              <a:bodyPr wrap="square" rtlCol="0">
                <a:spAutoFit/>
              </a:bodyPr>
              <a:lstStyle/>
              <a:p>
                <a:r>
                  <a:rPr lang="en-US" dirty="0" smtClean="0">
                    <a:solidFill>
                      <a:schemeClr val="accent6">
                        <a:lumMod val="75000"/>
                      </a:schemeClr>
                    </a:solidFill>
                  </a:rPr>
                  <a:t>2W</a:t>
                </a:r>
              </a:p>
            </p:txBody>
          </p:sp>
          <p:sp>
            <p:nvSpPr>
              <p:cNvPr id="29" name="TextBox 28"/>
              <p:cNvSpPr txBox="1"/>
              <p:nvPr/>
            </p:nvSpPr>
            <p:spPr>
              <a:xfrm>
                <a:off x="4355976" y="4869160"/>
                <a:ext cx="639688" cy="369332"/>
              </a:xfrm>
              <a:prstGeom prst="rect">
                <a:avLst/>
              </a:prstGeom>
              <a:noFill/>
            </p:spPr>
            <p:txBody>
              <a:bodyPr wrap="square" rtlCol="0">
                <a:spAutoFit/>
              </a:bodyPr>
              <a:lstStyle/>
              <a:p>
                <a:r>
                  <a:rPr lang="en-US" dirty="0" smtClean="0">
                    <a:solidFill>
                      <a:schemeClr val="accent6">
                        <a:lumMod val="75000"/>
                      </a:schemeClr>
                    </a:solidFill>
                  </a:rPr>
                  <a:t>2W</a:t>
                </a:r>
              </a:p>
            </p:txBody>
          </p:sp>
        </p:grpSp>
        <p:sp>
          <p:nvSpPr>
            <p:cNvPr id="30" name="TextBox 29"/>
            <p:cNvSpPr txBox="1"/>
            <p:nvPr/>
          </p:nvSpPr>
          <p:spPr>
            <a:xfrm>
              <a:off x="7020272" y="5013176"/>
              <a:ext cx="639688" cy="369332"/>
            </a:xfrm>
            <a:prstGeom prst="rect">
              <a:avLst/>
            </a:prstGeom>
            <a:noFill/>
          </p:spPr>
          <p:txBody>
            <a:bodyPr wrap="square" rtlCol="0">
              <a:spAutoFit/>
            </a:bodyPr>
            <a:lstStyle/>
            <a:p>
              <a:r>
                <a:rPr lang="en-US" dirty="0" smtClean="0">
                  <a:solidFill>
                    <a:schemeClr val="accent6">
                      <a:lumMod val="75000"/>
                    </a:schemeClr>
                  </a:solidFill>
                </a:rPr>
                <a:t>2W</a:t>
              </a:r>
            </a:p>
          </p:txBody>
        </p:sp>
      </p:grpSp>
      <p:sp>
        <p:nvSpPr>
          <p:cNvPr id="31" name="TextBox 30"/>
          <p:cNvSpPr txBox="1"/>
          <p:nvPr/>
        </p:nvSpPr>
        <p:spPr>
          <a:xfrm>
            <a:off x="4139952" y="1340768"/>
            <a:ext cx="2249334" cy="369332"/>
          </a:xfrm>
          <a:prstGeom prst="rect">
            <a:avLst/>
          </a:prstGeom>
          <a:noFill/>
        </p:spPr>
        <p:txBody>
          <a:bodyPr wrap="none" rtlCol="0">
            <a:spAutoFit/>
          </a:bodyPr>
          <a:lstStyle/>
          <a:p>
            <a:r>
              <a:rPr lang="en-US" dirty="0" smtClean="0"/>
              <a:t>Corresponding widths </a:t>
            </a:r>
            <a:endParaRPr lang="en-US" dirty="0"/>
          </a:p>
        </p:txBody>
      </p:sp>
      <p:sp>
        <p:nvSpPr>
          <p:cNvPr id="33" name="TextBox 32"/>
          <p:cNvSpPr txBox="1"/>
          <p:nvPr/>
        </p:nvSpPr>
        <p:spPr>
          <a:xfrm>
            <a:off x="6876256" y="2276872"/>
            <a:ext cx="2199040" cy="2308324"/>
          </a:xfrm>
          <a:prstGeom prst="rect">
            <a:avLst/>
          </a:prstGeom>
          <a:noFill/>
        </p:spPr>
        <p:txBody>
          <a:bodyPr wrap="none" rtlCol="0">
            <a:spAutoFit/>
          </a:bodyPr>
          <a:lstStyle/>
          <a:p>
            <a:r>
              <a:rPr lang="en-US" dirty="0" smtClean="0"/>
              <a:t>gc1 =  (6+2)/3 =8/3</a:t>
            </a:r>
          </a:p>
          <a:p>
            <a:r>
              <a:rPr lang="en-US" dirty="0"/>
              <a:t>g</a:t>
            </a:r>
            <a:r>
              <a:rPr lang="en-US" dirty="0" smtClean="0"/>
              <a:t>c2 =  (3+2)/3 =5/3</a:t>
            </a:r>
          </a:p>
          <a:p>
            <a:r>
              <a:rPr lang="en-US" dirty="0"/>
              <a:t>g</a:t>
            </a:r>
            <a:r>
              <a:rPr lang="en-US" dirty="0" smtClean="0"/>
              <a:t>p1 = (6+2)/3= 8/3</a:t>
            </a:r>
          </a:p>
          <a:p>
            <a:r>
              <a:rPr lang="en-US" dirty="0" smtClean="0"/>
              <a:t>gp2 = (6+1)/3 = 7/3</a:t>
            </a:r>
          </a:p>
          <a:p>
            <a:endParaRPr lang="en-US" dirty="0"/>
          </a:p>
          <a:p>
            <a:r>
              <a:rPr lang="en-US" dirty="0" smtClean="0"/>
              <a:t>p =(1+2+3+6)/3 </a:t>
            </a:r>
            <a:r>
              <a:rPr lang="en-US" dirty="0" err="1" smtClean="0"/>
              <a:t>pinv</a:t>
            </a:r>
            <a:r>
              <a:rPr lang="en-US" dirty="0" smtClean="0"/>
              <a:t>=</a:t>
            </a:r>
          </a:p>
          <a:p>
            <a:r>
              <a:rPr lang="en-US" dirty="0" smtClean="0"/>
              <a:t>12/3 </a:t>
            </a:r>
            <a:r>
              <a:rPr lang="en-US" dirty="0" err="1" smtClean="0"/>
              <a:t>pinv</a:t>
            </a:r>
            <a:r>
              <a:rPr lang="en-US" dirty="0" smtClean="0"/>
              <a:t> = 4 </a:t>
            </a:r>
            <a:r>
              <a:rPr lang="en-US" dirty="0" err="1" smtClean="0"/>
              <a:t>pinv</a:t>
            </a:r>
            <a:endParaRPr lang="en-US" dirty="0" smtClean="0"/>
          </a:p>
          <a:p>
            <a:endParaRPr lang="en-US" dirty="0"/>
          </a:p>
        </p:txBody>
      </p:sp>
    </p:spTree>
    <p:extLst>
      <p:ext uri="{BB962C8B-B14F-4D97-AF65-F5344CB8AC3E}">
        <p14:creationId xmlns:p14="http://schemas.microsoft.com/office/powerpoint/2010/main" val="6415406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dirty="0" smtClean="0"/>
              <a:t>Solution 2 complex gate 1</a:t>
            </a:r>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dirty="0" err="1" smtClean="0"/>
              <a:t>Path</a:t>
            </a:r>
            <a:r>
              <a:rPr lang="sv-SE" dirty="0" smtClean="0"/>
              <a:t> </a:t>
            </a:r>
            <a:r>
              <a:rPr lang="sv-SE" dirty="0" err="1" smtClean="0"/>
              <a:t>delay</a:t>
            </a:r>
            <a:r>
              <a:rPr lang="sv-SE" dirty="0" smtClean="0"/>
              <a:t> </a:t>
            </a:r>
            <a:r>
              <a:rPr lang="sv-SE" dirty="0" err="1" smtClean="0"/>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17</a:t>
            </a:fld>
            <a:endParaRPr lang="sv-SE" dirty="0"/>
          </a:p>
        </p:txBody>
      </p:sp>
      <p:grpSp>
        <p:nvGrpSpPr>
          <p:cNvPr id="18" name="Group 17"/>
          <p:cNvGrpSpPr/>
          <p:nvPr/>
        </p:nvGrpSpPr>
        <p:grpSpPr>
          <a:xfrm>
            <a:off x="1259632" y="1772816"/>
            <a:ext cx="2560930" cy="4032448"/>
            <a:chOff x="2915816" y="1700808"/>
            <a:chExt cx="2560930" cy="4032448"/>
          </a:xfrm>
        </p:grpSpPr>
        <p:pic>
          <p:nvPicPr>
            <p:cNvPr id="7" name="Picture 6"/>
            <p:cNvPicPr/>
            <p:nvPr/>
          </p:nvPicPr>
          <p:blipFill rotWithShape="1">
            <a:blip r:embed="rId2">
              <a:extLst>
                <a:ext uri="{28A0092B-C50C-407E-A947-70E740481C1C}">
                  <a14:useLocalDpi xmlns:a14="http://schemas.microsoft.com/office/drawing/2010/main" val="0"/>
                </a:ext>
              </a:extLst>
            </a:blip>
            <a:srcRect r="62479" b="19535"/>
            <a:stretch/>
          </p:blipFill>
          <p:spPr>
            <a:xfrm>
              <a:off x="2915816" y="1700808"/>
              <a:ext cx="2520280" cy="4032448"/>
            </a:xfrm>
            <a:prstGeom prst="rect">
              <a:avLst/>
            </a:prstGeom>
          </p:spPr>
        </p:pic>
        <p:sp>
          <p:nvSpPr>
            <p:cNvPr id="8" name="TextBox 7"/>
            <p:cNvSpPr txBox="1"/>
            <p:nvPr/>
          </p:nvSpPr>
          <p:spPr>
            <a:xfrm>
              <a:off x="5292080" y="4293096"/>
              <a:ext cx="184666" cy="646331"/>
            </a:xfrm>
            <a:prstGeom prst="rect">
              <a:avLst/>
            </a:prstGeom>
            <a:noFill/>
          </p:spPr>
          <p:txBody>
            <a:bodyPr wrap="none" rtlCol="0">
              <a:spAutoFit/>
            </a:bodyPr>
            <a:lstStyle/>
            <a:p>
              <a:endParaRPr lang="en-US" dirty="0"/>
            </a:p>
            <a:p>
              <a:endParaRPr lang="en-US" dirty="0"/>
            </a:p>
          </p:txBody>
        </p:sp>
        <p:sp>
          <p:nvSpPr>
            <p:cNvPr id="10" name="TextBox 9"/>
            <p:cNvSpPr txBox="1"/>
            <p:nvPr/>
          </p:nvSpPr>
          <p:spPr>
            <a:xfrm>
              <a:off x="4427984" y="2852936"/>
              <a:ext cx="518091" cy="369332"/>
            </a:xfrm>
            <a:prstGeom prst="rect">
              <a:avLst/>
            </a:prstGeom>
            <a:noFill/>
          </p:spPr>
          <p:txBody>
            <a:bodyPr wrap="none" rtlCol="0">
              <a:spAutoFit/>
            </a:bodyPr>
            <a:lstStyle/>
            <a:p>
              <a:r>
                <a:rPr lang="en-US" dirty="0" smtClean="0">
                  <a:solidFill>
                    <a:srgbClr val="FF0000"/>
                  </a:solidFill>
                </a:rPr>
                <a:t>R/4</a:t>
              </a:r>
              <a:endParaRPr lang="en-US" dirty="0">
                <a:solidFill>
                  <a:srgbClr val="FF0000"/>
                </a:solidFill>
              </a:endParaRPr>
            </a:p>
          </p:txBody>
        </p:sp>
        <p:sp>
          <p:nvSpPr>
            <p:cNvPr id="11" name="TextBox 10"/>
            <p:cNvSpPr txBox="1"/>
            <p:nvPr/>
          </p:nvSpPr>
          <p:spPr>
            <a:xfrm>
              <a:off x="4139952" y="2132856"/>
              <a:ext cx="516149" cy="369332"/>
            </a:xfrm>
            <a:prstGeom prst="rect">
              <a:avLst/>
            </a:prstGeom>
            <a:noFill/>
          </p:spPr>
          <p:txBody>
            <a:bodyPr wrap="none" rtlCol="0">
              <a:spAutoFit/>
            </a:bodyPr>
            <a:lstStyle/>
            <a:p>
              <a:r>
                <a:rPr lang="en-US" dirty="0" smtClean="0">
                  <a:solidFill>
                    <a:srgbClr val="FF0000"/>
                  </a:solidFill>
                </a:rPr>
                <a:t>R/2</a:t>
              </a:r>
              <a:endParaRPr lang="en-US" dirty="0">
                <a:solidFill>
                  <a:srgbClr val="FF0000"/>
                </a:solidFill>
              </a:endParaRPr>
            </a:p>
          </p:txBody>
        </p:sp>
        <p:sp>
          <p:nvSpPr>
            <p:cNvPr id="12" name="TextBox 11"/>
            <p:cNvSpPr txBox="1"/>
            <p:nvPr/>
          </p:nvSpPr>
          <p:spPr>
            <a:xfrm>
              <a:off x="4427984" y="3429000"/>
              <a:ext cx="639688" cy="369332"/>
            </a:xfrm>
            <a:prstGeom prst="rect">
              <a:avLst/>
            </a:prstGeom>
            <a:noFill/>
          </p:spPr>
          <p:txBody>
            <a:bodyPr wrap="square" rtlCol="0">
              <a:spAutoFit/>
            </a:bodyPr>
            <a:lstStyle/>
            <a:p>
              <a:r>
                <a:rPr lang="en-US" dirty="0" smtClean="0">
                  <a:solidFill>
                    <a:srgbClr val="FF0000"/>
                  </a:solidFill>
                </a:rPr>
                <a:t>R/4</a:t>
              </a:r>
              <a:endParaRPr lang="en-US" dirty="0">
                <a:solidFill>
                  <a:srgbClr val="FF0000"/>
                </a:solidFill>
              </a:endParaRPr>
            </a:p>
          </p:txBody>
        </p:sp>
        <p:sp>
          <p:nvSpPr>
            <p:cNvPr id="13" name="TextBox 12"/>
            <p:cNvSpPr txBox="1"/>
            <p:nvPr/>
          </p:nvSpPr>
          <p:spPr>
            <a:xfrm>
              <a:off x="3635896" y="3212976"/>
              <a:ext cx="639688" cy="369332"/>
            </a:xfrm>
            <a:prstGeom prst="rect">
              <a:avLst/>
            </a:prstGeom>
            <a:noFill/>
          </p:spPr>
          <p:txBody>
            <a:bodyPr wrap="square" rtlCol="0">
              <a:spAutoFit/>
            </a:bodyPr>
            <a:lstStyle/>
            <a:p>
              <a:r>
                <a:rPr lang="en-US" dirty="0" smtClean="0">
                  <a:solidFill>
                    <a:srgbClr val="FF0000"/>
                  </a:solidFill>
                </a:rPr>
                <a:t>R/2</a:t>
              </a:r>
              <a:endParaRPr lang="en-US" dirty="0">
                <a:solidFill>
                  <a:srgbClr val="FF0000"/>
                </a:solidFill>
              </a:endParaRPr>
            </a:p>
          </p:txBody>
        </p:sp>
        <p:sp>
          <p:nvSpPr>
            <p:cNvPr id="14" name="TextBox 13"/>
            <p:cNvSpPr txBox="1"/>
            <p:nvPr/>
          </p:nvSpPr>
          <p:spPr>
            <a:xfrm>
              <a:off x="3563888" y="4365104"/>
              <a:ext cx="639688" cy="369332"/>
            </a:xfrm>
            <a:prstGeom prst="rect">
              <a:avLst/>
            </a:prstGeom>
            <a:noFill/>
          </p:spPr>
          <p:txBody>
            <a:bodyPr wrap="square" rtlCol="0">
              <a:spAutoFit/>
            </a:bodyPr>
            <a:lstStyle/>
            <a:p>
              <a:r>
                <a:rPr lang="en-US" dirty="0">
                  <a:solidFill>
                    <a:srgbClr val="FF0000"/>
                  </a:solidFill>
                </a:rPr>
                <a:t>R</a:t>
              </a:r>
              <a:endParaRPr lang="en-US" dirty="0" smtClean="0">
                <a:solidFill>
                  <a:srgbClr val="FF0000"/>
                </a:solidFill>
              </a:endParaRPr>
            </a:p>
          </p:txBody>
        </p:sp>
        <p:sp>
          <p:nvSpPr>
            <p:cNvPr id="15" name="TextBox 14"/>
            <p:cNvSpPr txBox="1"/>
            <p:nvPr/>
          </p:nvSpPr>
          <p:spPr>
            <a:xfrm>
              <a:off x="4572000" y="4149080"/>
              <a:ext cx="639688" cy="369332"/>
            </a:xfrm>
            <a:prstGeom prst="rect">
              <a:avLst/>
            </a:prstGeom>
            <a:noFill/>
          </p:spPr>
          <p:txBody>
            <a:bodyPr wrap="square" rtlCol="0">
              <a:spAutoFit/>
            </a:bodyPr>
            <a:lstStyle/>
            <a:p>
              <a:r>
                <a:rPr lang="en-US" dirty="0" smtClean="0">
                  <a:solidFill>
                    <a:srgbClr val="FF0000"/>
                  </a:solidFill>
                </a:rPr>
                <a:t>R/2</a:t>
              </a:r>
            </a:p>
          </p:txBody>
        </p:sp>
        <p:sp>
          <p:nvSpPr>
            <p:cNvPr id="16" name="TextBox 15"/>
            <p:cNvSpPr txBox="1"/>
            <p:nvPr/>
          </p:nvSpPr>
          <p:spPr>
            <a:xfrm>
              <a:off x="4355976" y="4869160"/>
              <a:ext cx="639688" cy="369332"/>
            </a:xfrm>
            <a:prstGeom prst="rect">
              <a:avLst/>
            </a:prstGeom>
            <a:noFill/>
          </p:spPr>
          <p:txBody>
            <a:bodyPr wrap="square" rtlCol="0">
              <a:spAutoFit/>
            </a:bodyPr>
            <a:lstStyle/>
            <a:p>
              <a:r>
                <a:rPr lang="en-US" dirty="0" smtClean="0">
                  <a:solidFill>
                    <a:srgbClr val="FF0000"/>
                  </a:solidFill>
                </a:rPr>
                <a:t>R/2</a:t>
              </a:r>
            </a:p>
          </p:txBody>
        </p:sp>
      </p:grpSp>
      <p:sp>
        <p:nvSpPr>
          <p:cNvPr id="17" name="TextBox 16"/>
          <p:cNvSpPr txBox="1"/>
          <p:nvPr/>
        </p:nvSpPr>
        <p:spPr>
          <a:xfrm>
            <a:off x="3419872" y="4941168"/>
            <a:ext cx="639688" cy="369332"/>
          </a:xfrm>
          <a:prstGeom prst="rect">
            <a:avLst/>
          </a:prstGeom>
          <a:noFill/>
        </p:spPr>
        <p:txBody>
          <a:bodyPr wrap="square" rtlCol="0">
            <a:spAutoFit/>
          </a:bodyPr>
          <a:lstStyle/>
          <a:p>
            <a:r>
              <a:rPr lang="en-US" dirty="0" smtClean="0">
                <a:solidFill>
                  <a:srgbClr val="FF0000"/>
                </a:solidFill>
              </a:rPr>
              <a:t>R/2</a:t>
            </a:r>
          </a:p>
        </p:txBody>
      </p:sp>
      <p:sp>
        <p:nvSpPr>
          <p:cNvPr id="19" name="TextBox 18"/>
          <p:cNvSpPr txBox="1"/>
          <p:nvPr/>
        </p:nvSpPr>
        <p:spPr>
          <a:xfrm>
            <a:off x="899592" y="1124744"/>
            <a:ext cx="3239251" cy="646331"/>
          </a:xfrm>
          <a:prstGeom prst="rect">
            <a:avLst/>
          </a:prstGeom>
          <a:noFill/>
        </p:spPr>
        <p:txBody>
          <a:bodyPr wrap="none" rtlCol="0">
            <a:spAutoFit/>
          </a:bodyPr>
          <a:lstStyle/>
          <a:p>
            <a:r>
              <a:rPr lang="en-US" dirty="0" smtClean="0"/>
              <a:t>Resistances for equal worst-case </a:t>
            </a:r>
          </a:p>
          <a:p>
            <a:r>
              <a:rPr lang="en-US" dirty="0" smtClean="0"/>
              <a:t>path resistance R, p-net changed</a:t>
            </a:r>
            <a:endParaRPr lang="en-US" dirty="0"/>
          </a:p>
        </p:txBody>
      </p:sp>
      <p:grpSp>
        <p:nvGrpSpPr>
          <p:cNvPr id="32" name="Group 31"/>
          <p:cNvGrpSpPr/>
          <p:nvPr/>
        </p:nvGrpSpPr>
        <p:grpSpPr>
          <a:xfrm>
            <a:off x="3995936" y="1844824"/>
            <a:ext cx="2799928" cy="4032448"/>
            <a:chOff x="4860032" y="1844824"/>
            <a:chExt cx="2799928" cy="4032448"/>
          </a:xfrm>
        </p:grpSpPr>
        <p:grpSp>
          <p:nvGrpSpPr>
            <p:cNvPr id="20" name="Group 19"/>
            <p:cNvGrpSpPr/>
            <p:nvPr/>
          </p:nvGrpSpPr>
          <p:grpSpPr>
            <a:xfrm>
              <a:off x="4860032" y="1844824"/>
              <a:ext cx="2560930" cy="4032448"/>
              <a:chOff x="2915816" y="1700808"/>
              <a:chExt cx="2560930" cy="4032448"/>
            </a:xfrm>
          </p:grpSpPr>
          <p:pic>
            <p:nvPicPr>
              <p:cNvPr id="21" name="Picture 20"/>
              <p:cNvPicPr/>
              <p:nvPr/>
            </p:nvPicPr>
            <p:blipFill rotWithShape="1">
              <a:blip r:embed="rId2">
                <a:extLst>
                  <a:ext uri="{28A0092B-C50C-407E-A947-70E740481C1C}">
                    <a14:useLocalDpi xmlns:a14="http://schemas.microsoft.com/office/drawing/2010/main" val="0"/>
                  </a:ext>
                </a:extLst>
              </a:blip>
              <a:srcRect r="62479" b="19535"/>
              <a:stretch/>
            </p:blipFill>
            <p:spPr>
              <a:xfrm>
                <a:off x="2915816" y="1700808"/>
                <a:ext cx="2520280" cy="4032448"/>
              </a:xfrm>
              <a:prstGeom prst="rect">
                <a:avLst/>
              </a:prstGeom>
            </p:spPr>
          </p:pic>
          <p:sp>
            <p:nvSpPr>
              <p:cNvPr id="22" name="TextBox 21"/>
              <p:cNvSpPr txBox="1"/>
              <p:nvPr/>
            </p:nvSpPr>
            <p:spPr>
              <a:xfrm>
                <a:off x="5292080" y="4293096"/>
                <a:ext cx="184666" cy="646331"/>
              </a:xfrm>
              <a:prstGeom prst="rect">
                <a:avLst/>
              </a:prstGeom>
              <a:noFill/>
            </p:spPr>
            <p:txBody>
              <a:bodyPr wrap="none" rtlCol="0">
                <a:spAutoFit/>
              </a:bodyPr>
              <a:lstStyle/>
              <a:p>
                <a:endParaRPr lang="en-US" dirty="0"/>
              </a:p>
              <a:p>
                <a:endParaRPr lang="en-US" dirty="0"/>
              </a:p>
            </p:txBody>
          </p:sp>
          <p:sp>
            <p:nvSpPr>
              <p:cNvPr id="23" name="TextBox 22"/>
              <p:cNvSpPr txBox="1"/>
              <p:nvPr/>
            </p:nvSpPr>
            <p:spPr>
              <a:xfrm>
                <a:off x="4427984" y="2852936"/>
                <a:ext cx="507020" cy="369332"/>
              </a:xfrm>
              <a:prstGeom prst="rect">
                <a:avLst/>
              </a:prstGeom>
              <a:noFill/>
            </p:spPr>
            <p:txBody>
              <a:bodyPr wrap="none" rtlCol="0">
                <a:spAutoFit/>
              </a:bodyPr>
              <a:lstStyle/>
              <a:p>
                <a:r>
                  <a:rPr lang="en-US" dirty="0">
                    <a:solidFill>
                      <a:schemeClr val="accent6">
                        <a:lumMod val="75000"/>
                      </a:schemeClr>
                    </a:solidFill>
                  </a:rPr>
                  <a:t>8</a:t>
                </a:r>
                <a:r>
                  <a:rPr lang="en-US" dirty="0" smtClean="0">
                    <a:solidFill>
                      <a:schemeClr val="accent6">
                        <a:lumMod val="75000"/>
                      </a:schemeClr>
                    </a:solidFill>
                  </a:rPr>
                  <a:t>W</a:t>
                </a:r>
                <a:endParaRPr lang="en-US" dirty="0">
                  <a:solidFill>
                    <a:schemeClr val="accent6">
                      <a:lumMod val="75000"/>
                    </a:schemeClr>
                  </a:solidFill>
                </a:endParaRPr>
              </a:p>
            </p:txBody>
          </p:sp>
          <p:sp>
            <p:nvSpPr>
              <p:cNvPr id="24" name="TextBox 23"/>
              <p:cNvSpPr txBox="1"/>
              <p:nvPr/>
            </p:nvSpPr>
            <p:spPr>
              <a:xfrm>
                <a:off x="4139952" y="2132856"/>
                <a:ext cx="507020" cy="369332"/>
              </a:xfrm>
              <a:prstGeom prst="rect">
                <a:avLst/>
              </a:prstGeom>
              <a:noFill/>
            </p:spPr>
            <p:txBody>
              <a:bodyPr wrap="none" rtlCol="0">
                <a:spAutoFit/>
              </a:bodyPr>
              <a:lstStyle/>
              <a:p>
                <a:r>
                  <a:rPr lang="en-US" dirty="0">
                    <a:solidFill>
                      <a:schemeClr val="accent6">
                        <a:lumMod val="75000"/>
                      </a:schemeClr>
                    </a:solidFill>
                  </a:rPr>
                  <a:t>4</a:t>
                </a:r>
                <a:r>
                  <a:rPr lang="en-US" dirty="0" smtClean="0">
                    <a:solidFill>
                      <a:schemeClr val="accent6">
                        <a:lumMod val="75000"/>
                      </a:schemeClr>
                    </a:solidFill>
                  </a:rPr>
                  <a:t>W</a:t>
                </a:r>
                <a:endParaRPr lang="en-US" dirty="0">
                  <a:solidFill>
                    <a:schemeClr val="accent6">
                      <a:lumMod val="75000"/>
                    </a:schemeClr>
                  </a:solidFill>
                </a:endParaRPr>
              </a:p>
            </p:txBody>
          </p:sp>
          <p:sp>
            <p:nvSpPr>
              <p:cNvPr id="25" name="TextBox 24"/>
              <p:cNvSpPr txBox="1"/>
              <p:nvPr/>
            </p:nvSpPr>
            <p:spPr>
              <a:xfrm>
                <a:off x="4427984" y="3429000"/>
                <a:ext cx="639688" cy="369332"/>
              </a:xfrm>
              <a:prstGeom prst="rect">
                <a:avLst/>
              </a:prstGeom>
              <a:noFill/>
            </p:spPr>
            <p:txBody>
              <a:bodyPr wrap="square" rtlCol="0">
                <a:spAutoFit/>
              </a:bodyPr>
              <a:lstStyle/>
              <a:p>
                <a:r>
                  <a:rPr lang="en-US" dirty="0">
                    <a:solidFill>
                      <a:schemeClr val="accent6">
                        <a:lumMod val="75000"/>
                      </a:schemeClr>
                    </a:solidFill>
                  </a:rPr>
                  <a:t>8</a:t>
                </a:r>
                <a:r>
                  <a:rPr lang="en-US" dirty="0" smtClean="0">
                    <a:solidFill>
                      <a:schemeClr val="accent6">
                        <a:lumMod val="75000"/>
                      </a:schemeClr>
                    </a:solidFill>
                  </a:rPr>
                  <a:t>W</a:t>
                </a:r>
                <a:endParaRPr lang="en-US" dirty="0">
                  <a:solidFill>
                    <a:schemeClr val="accent6">
                      <a:lumMod val="75000"/>
                    </a:schemeClr>
                  </a:solidFill>
                </a:endParaRPr>
              </a:p>
            </p:txBody>
          </p:sp>
          <p:sp>
            <p:nvSpPr>
              <p:cNvPr id="26" name="TextBox 25"/>
              <p:cNvSpPr txBox="1"/>
              <p:nvPr/>
            </p:nvSpPr>
            <p:spPr>
              <a:xfrm>
                <a:off x="3635896" y="3212976"/>
                <a:ext cx="639688" cy="369332"/>
              </a:xfrm>
              <a:prstGeom prst="rect">
                <a:avLst/>
              </a:prstGeom>
              <a:noFill/>
            </p:spPr>
            <p:txBody>
              <a:bodyPr wrap="square" rtlCol="0">
                <a:spAutoFit/>
              </a:bodyPr>
              <a:lstStyle/>
              <a:p>
                <a:r>
                  <a:rPr lang="en-US" dirty="0">
                    <a:solidFill>
                      <a:schemeClr val="accent6">
                        <a:lumMod val="75000"/>
                      </a:schemeClr>
                    </a:solidFill>
                  </a:rPr>
                  <a:t>4</a:t>
                </a:r>
                <a:r>
                  <a:rPr lang="en-US" dirty="0" smtClean="0">
                    <a:solidFill>
                      <a:schemeClr val="accent6">
                        <a:lumMod val="75000"/>
                      </a:schemeClr>
                    </a:solidFill>
                  </a:rPr>
                  <a:t>W</a:t>
                </a:r>
                <a:endParaRPr lang="en-US" dirty="0">
                  <a:solidFill>
                    <a:schemeClr val="accent6">
                      <a:lumMod val="75000"/>
                    </a:schemeClr>
                  </a:solidFill>
                </a:endParaRPr>
              </a:p>
            </p:txBody>
          </p:sp>
          <p:sp>
            <p:nvSpPr>
              <p:cNvPr id="27" name="TextBox 26"/>
              <p:cNvSpPr txBox="1"/>
              <p:nvPr/>
            </p:nvSpPr>
            <p:spPr>
              <a:xfrm>
                <a:off x="3563888" y="4365104"/>
                <a:ext cx="639688" cy="369332"/>
              </a:xfrm>
              <a:prstGeom prst="rect">
                <a:avLst/>
              </a:prstGeom>
              <a:noFill/>
            </p:spPr>
            <p:txBody>
              <a:bodyPr wrap="square" rtlCol="0">
                <a:spAutoFit/>
              </a:bodyPr>
              <a:lstStyle/>
              <a:p>
                <a:r>
                  <a:rPr lang="en-US" dirty="0" smtClean="0">
                    <a:solidFill>
                      <a:schemeClr val="accent6">
                        <a:lumMod val="75000"/>
                      </a:schemeClr>
                    </a:solidFill>
                  </a:rPr>
                  <a:t>W</a:t>
                </a:r>
              </a:p>
            </p:txBody>
          </p:sp>
          <p:sp>
            <p:nvSpPr>
              <p:cNvPr id="28" name="TextBox 27"/>
              <p:cNvSpPr txBox="1"/>
              <p:nvPr/>
            </p:nvSpPr>
            <p:spPr>
              <a:xfrm>
                <a:off x="4572000" y="4149080"/>
                <a:ext cx="639688" cy="369332"/>
              </a:xfrm>
              <a:prstGeom prst="rect">
                <a:avLst/>
              </a:prstGeom>
              <a:noFill/>
            </p:spPr>
            <p:txBody>
              <a:bodyPr wrap="square" rtlCol="0">
                <a:spAutoFit/>
              </a:bodyPr>
              <a:lstStyle/>
              <a:p>
                <a:r>
                  <a:rPr lang="en-US" dirty="0" smtClean="0">
                    <a:solidFill>
                      <a:schemeClr val="accent6">
                        <a:lumMod val="75000"/>
                      </a:schemeClr>
                    </a:solidFill>
                  </a:rPr>
                  <a:t>2W</a:t>
                </a:r>
              </a:p>
            </p:txBody>
          </p:sp>
          <p:sp>
            <p:nvSpPr>
              <p:cNvPr id="29" name="TextBox 28"/>
              <p:cNvSpPr txBox="1"/>
              <p:nvPr/>
            </p:nvSpPr>
            <p:spPr>
              <a:xfrm>
                <a:off x="4355976" y="4869160"/>
                <a:ext cx="639688" cy="369332"/>
              </a:xfrm>
              <a:prstGeom prst="rect">
                <a:avLst/>
              </a:prstGeom>
              <a:noFill/>
            </p:spPr>
            <p:txBody>
              <a:bodyPr wrap="square" rtlCol="0">
                <a:spAutoFit/>
              </a:bodyPr>
              <a:lstStyle/>
              <a:p>
                <a:r>
                  <a:rPr lang="en-US" dirty="0" smtClean="0">
                    <a:solidFill>
                      <a:schemeClr val="accent6">
                        <a:lumMod val="75000"/>
                      </a:schemeClr>
                    </a:solidFill>
                  </a:rPr>
                  <a:t>2W</a:t>
                </a:r>
              </a:p>
            </p:txBody>
          </p:sp>
        </p:grpSp>
        <p:sp>
          <p:nvSpPr>
            <p:cNvPr id="30" name="TextBox 29"/>
            <p:cNvSpPr txBox="1"/>
            <p:nvPr/>
          </p:nvSpPr>
          <p:spPr>
            <a:xfrm>
              <a:off x="7020272" y="5013176"/>
              <a:ext cx="639688" cy="369332"/>
            </a:xfrm>
            <a:prstGeom prst="rect">
              <a:avLst/>
            </a:prstGeom>
            <a:noFill/>
          </p:spPr>
          <p:txBody>
            <a:bodyPr wrap="square" rtlCol="0">
              <a:spAutoFit/>
            </a:bodyPr>
            <a:lstStyle/>
            <a:p>
              <a:r>
                <a:rPr lang="en-US" dirty="0" smtClean="0">
                  <a:solidFill>
                    <a:schemeClr val="accent6">
                      <a:lumMod val="75000"/>
                    </a:schemeClr>
                  </a:solidFill>
                </a:rPr>
                <a:t>2W</a:t>
              </a:r>
            </a:p>
          </p:txBody>
        </p:sp>
      </p:grpSp>
      <p:sp>
        <p:nvSpPr>
          <p:cNvPr id="31" name="TextBox 30"/>
          <p:cNvSpPr txBox="1"/>
          <p:nvPr/>
        </p:nvSpPr>
        <p:spPr>
          <a:xfrm>
            <a:off x="4139952" y="1340768"/>
            <a:ext cx="2249334" cy="369332"/>
          </a:xfrm>
          <a:prstGeom prst="rect">
            <a:avLst/>
          </a:prstGeom>
          <a:noFill/>
        </p:spPr>
        <p:txBody>
          <a:bodyPr wrap="none" rtlCol="0">
            <a:spAutoFit/>
          </a:bodyPr>
          <a:lstStyle/>
          <a:p>
            <a:r>
              <a:rPr lang="en-US" dirty="0" smtClean="0"/>
              <a:t>Corresponding widths </a:t>
            </a:r>
            <a:endParaRPr lang="en-US" dirty="0"/>
          </a:p>
        </p:txBody>
      </p:sp>
      <p:sp>
        <p:nvSpPr>
          <p:cNvPr id="33" name="TextBox 32"/>
          <p:cNvSpPr txBox="1"/>
          <p:nvPr/>
        </p:nvSpPr>
        <p:spPr>
          <a:xfrm>
            <a:off x="6876256" y="2276872"/>
            <a:ext cx="2106203" cy="2308324"/>
          </a:xfrm>
          <a:prstGeom prst="rect">
            <a:avLst/>
          </a:prstGeom>
          <a:noFill/>
        </p:spPr>
        <p:txBody>
          <a:bodyPr wrap="none" rtlCol="0">
            <a:spAutoFit/>
          </a:bodyPr>
          <a:lstStyle/>
          <a:p>
            <a:r>
              <a:rPr lang="en-US" dirty="0" smtClean="0"/>
              <a:t>g</a:t>
            </a:r>
            <a:r>
              <a:rPr lang="en-US" baseline="-25000" dirty="0" smtClean="0"/>
              <a:t>c1 </a:t>
            </a:r>
            <a:r>
              <a:rPr lang="en-US" dirty="0" smtClean="0"/>
              <a:t>=  (8+2)/3 =10/3</a:t>
            </a:r>
          </a:p>
          <a:p>
            <a:r>
              <a:rPr lang="en-US" dirty="0"/>
              <a:t>g</a:t>
            </a:r>
            <a:r>
              <a:rPr lang="en-US" baseline="-25000" dirty="0" smtClean="0"/>
              <a:t>c2</a:t>
            </a:r>
            <a:r>
              <a:rPr lang="en-US" dirty="0" smtClean="0"/>
              <a:t> =  (4+2)/3 =6/3</a:t>
            </a:r>
          </a:p>
          <a:p>
            <a:r>
              <a:rPr lang="en-US" dirty="0"/>
              <a:t>g</a:t>
            </a:r>
            <a:r>
              <a:rPr lang="en-US" baseline="-25000" dirty="0" smtClean="0"/>
              <a:t>p1</a:t>
            </a:r>
            <a:r>
              <a:rPr lang="en-US" dirty="0" smtClean="0"/>
              <a:t> = (8+2)/3= 10/3</a:t>
            </a:r>
          </a:p>
          <a:p>
            <a:r>
              <a:rPr lang="en-US" dirty="0" smtClean="0"/>
              <a:t>g</a:t>
            </a:r>
            <a:r>
              <a:rPr lang="en-US" baseline="-25000" dirty="0" smtClean="0"/>
              <a:t>p2</a:t>
            </a:r>
            <a:r>
              <a:rPr lang="en-US" dirty="0" smtClean="0"/>
              <a:t> = (4+1)/3 = 5/3</a:t>
            </a:r>
          </a:p>
          <a:p>
            <a:endParaRPr lang="en-US" dirty="0"/>
          </a:p>
          <a:p>
            <a:r>
              <a:rPr lang="en-US" dirty="0" smtClean="0"/>
              <a:t>p =(1+2+4+</a:t>
            </a:r>
            <a:r>
              <a:rPr lang="en-US" dirty="0"/>
              <a:t>8</a:t>
            </a:r>
            <a:r>
              <a:rPr lang="en-US" dirty="0" smtClean="0"/>
              <a:t>)/3 </a:t>
            </a:r>
            <a:r>
              <a:rPr lang="en-US" dirty="0" err="1" smtClean="0"/>
              <a:t>p</a:t>
            </a:r>
            <a:r>
              <a:rPr lang="en-US" baseline="-25000" dirty="0" err="1" smtClean="0"/>
              <a:t>inv</a:t>
            </a:r>
            <a:r>
              <a:rPr lang="en-US" dirty="0" smtClean="0"/>
              <a:t>=</a:t>
            </a:r>
          </a:p>
          <a:p>
            <a:r>
              <a:rPr lang="en-US" dirty="0" smtClean="0"/>
              <a:t>15/3 </a:t>
            </a:r>
            <a:r>
              <a:rPr lang="en-US" dirty="0" err="1" smtClean="0"/>
              <a:t>p</a:t>
            </a:r>
            <a:r>
              <a:rPr lang="en-US" baseline="-25000" dirty="0" err="1" smtClean="0"/>
              <a:t>inv</a:t>
            </a:r>
            <a:r>
              <a:rPr lang="en-US" dirty="0" smtClean="0"/>
              <a:t> = 5 </a:t>
            </a:r>
            <a:r>
              <a:rPr lang="en-US" dirty="0" err="1" smtClean="0"/>
              <a:t>p</a:t>
            </a:r>
            <a:r>
              <a:rPr lang="en-US" baseline="-25000" dirty="0" err="1" smtClean="0"/>
              <a:t>inv</a:t>
            </a:r>
            <a:endParaRPr lang="en-US" baseline="-25000" dirty="0" smtClean="0"/>
          </a:p>
          <a:p>
            <a:endParaRPr lang="en-US" dirty="0"/>
          </a:p>
        </p:txBody>
      </p:sp>
    </p:spTree>
    <p:extLst>
      <p:ext uri="{BB962C8B-B14F-4D97-AF65-F5344CB8AC3E}">
        <p14:creationId xmlns:p14="http://schemas.microsoft.com/office/powerpoint/2010/main" val="25790336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a:t>
            </a:r>
            <a:r>
              <a:rPr lang="en-US" dirty="0"/>
              <a:t>g</a:t>
            </a:r>
            <a:r>
              <a:rPr lang="en-US" dirty="0" smtClean="0"/>
              <a:t>ate 1 which solution is better?</a:t>
            </a:r>
            <a:endParaRPr lang="en-US" dirty="0"/>
          </a:p>
        </p:txBody>
      </p:sp>
      <p:sp>
        <p:nvSpPr>
          <p:cNvPr id="6" name="Content Placeholder 5"/>
          <p:cNvSpPr>
            <a:spLocks noGrp="1"/>
          </p:cNvSpPr>
          <p:nvPr>
            <p:ph idx="1"/>
          </p:nvPr>
        </p:nvSpPr>
        <p:spPr/>
        <p:txBody>
          <a:bodyPr>
            <a:normAutofit/>
          </a:bodyPr>
          <a:lstStyle/>
          <a:p>
            <a:r>
              <a:rPr lang="en-US" dirty="0" smtClean="0"/>
              <a:t>It depends on which one is the critical input, the one on the critical path, that limits the speed, but unless it is p2, solution 1 is better. The resistances are more similar and also the parasitic delay is smaller.</a:t>
            </a:r>
          </a:p>
          <a:p>
            <a:r>
              <a:rPr lang="en-US" dirty="0" smtClean="0"/>
              <a:t>Note: There was a constraint due to the physical layout that made us not put the p-net upside down (more about layout next week!).</a:t>
            </a:r>
            <a:endParaRPr lang="en-US"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18</a:t>
            </a:fld>
            <a:endParaRPr lang="sv-SE"/>
          </a:p>
        </p:txBody>
      </p:sp>
    </p:spTree>
    <p:extLst>
      <p:ext uri="{BB962C8B-B14F-4D97-AF65-F5344CB8AC3E}">
        <p14:creationId xmlns:p14="http://schemas.microsoft.com/office/powerpoint/2010/main" val="403877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p:nvPr/>
        </p:nvPicPr>
        <p:blipFill rotWithShape="1">
          <a:blip r:embed="rId2">
            <a:extLst>
              <a:ext uri="{28A0092B-C50C-407E-A947-70E740481C1C}">
                <a14:useLocalDpi xmlns:a14="http://schemas.microsoft.com/office/drawing/2010/main" val="0"/>
              </a:ext>
            </a:extLst>
          </a:blip>
          <a:srcRect l="41374" t="1789" r="21105" b="7473"/>
          <a:stretch/>
        </p:blipFill>
        <p:spPr>
          <a:xfrm>
            <a:off x="4139952" y="1700808"/>
            <a:ext cx="2520280" cy="4547302"/>
          </a:xfrm>
          <a:prstGeom prst="rect">
            <a:avLst/>
          </a:prstGeom>
        </p:spPr>
      </p:pic>
      <p:sp>
        <p:nvSpPr>
          <p:cNvPr id="22" name="TextBox 21"/>
          <p:cNvSpPr txBox="1"/>
          <p:nvPr/>
        </p:nvSpPr>
        <p:spPr>
          <a:xfrm>
            <a:off x="6372200" y="4437112"/>
            <a:ext cx="184666" cy="646331"/>
          </a:xfrm>
          <a:prstGeom prst="rect">
            <a:avLst/>
          </a:prstGeom>
          <a:noFill/>
        </p:spPr>
        <p:txBody>
          <a:bodyPr wrap="none" rtlCol="0">
            <a:spAutoFit/>
          </a:bodyPr>
          <a:lstStyle/>
          <a:p>
            <a:endParaRPr lang="en-US" dirty="0"/>
          </a:p>
          <a:p>
            <a:endParaRPr lang="en-US" dirty="0"/>
          </a:p>
        </p:txBody>
      </p:sp>
      <p:sp>
        <p:nvSpPr>
          <p:cNvPr id="23" name="TextBox 22"/>
          <p:cNvSpPr txBox="1"/>
          <p:nvPr/>
        </p:nvSpPr>
        <p:spPr>
          <a:xfrm>
            <a:off x="6444208" y="2060848"/>
            <a:ext cx="507020" cy="369332"/>
          </a:xfrm>
          <a:prstGeom prst="rect">
            <a:avLst/>
          </a:prstGeom>
          <a:noFill/>
        </p:spPr>
        <p:txBody>
          <a:bodyPr wrap="none" rtlCol="0">
            <a:spAutoFit/>
          </a:bodyPr>
          <a:lstStyle/>
          <a:p>
            <a:r>
              <a:rPr lang="en-US" dirty="0" smtClean="0">
                <a:solidFill>
                  <a:schemeClr val="accent6">
                    <a:lumMod val="75000"/>
                  </a:schemeClr>
                </a:solidFill>
              </a:rPr>
              <a:t>6W</a:t>
            </a:r>
            <a:endParaRPr lang="en-US" dirty="0">
              <a:solidFill>
                <a:schemeClr val="accent6">
                  <a:lumMod val="75000"/>
                </a:schemeClr>
              </a:solidFill>
            </a:endParaRPr>
          </a:p>
        </p:txBody>
      </p:sp>
      <p:sp>
        <p:nvSpPr>
          <p:cNvPr id="24" name="TextBox 23"/>
          <p:cNvSpPr txBox="1"/>
          <p:nvPr/>
        </p:nvSpPr>
        <p:spPr>
          <a:xfrm>
            <a:off x="5724128" y="2348880"/>
            <a:ext cx="507020" cy="369332"/>
          </a:xfrm>
          <a:prstGeom prst="rect">
            <a:avLst/>
          </a:prstGeom>
          <a:noFill/>
        </p:spPr>
        <p:txBody>
          <a:bodyPr wrap="none" rtlCol="0">
            <a:spAutoFit/>
          </a:bodyPr>
          <a:lstStyle/>
          <a:p>
            <a:r>
              <a:rPr lang="en-US" dirty="0">
                <a:solidFill>
                  <a:schemeClr val="accent6">
                    <a:lumMod val="75000"/>
                  </a:schemeClr>
                </a:solidFill>
              </a:rPr>
              <a:t>3</a:t>
            </a:r>
            <a:r>
              <a:rPr lang="en-US" dirty="0" smtClean="0">
                <a:solidFill>
                  <a:schemeClr val="accent6">
                    <a:lumMod val="75000"/>
                  </a:schemeClr>
                </a:solidFill>
              </a:rPr>
              <a:t>W</a:t>
            </a:r>
            <a:endParaRPr lang="en-US" dirty="0">
              <a:solidFill>
                <a:schemeClr val="accent6">
                  <a:lumMod val="75000"/>
                </a:schemeClr>
              </a:solidFill>
            </a:endParaRPr>
          </a:p>
        </p:txBody>
      </p:sp>
      <p:sp>
        <p:nvSpPr>
          <p:cNvPr id="25" name="TextBox 24"/>
          <p:cNvSpPr txBox="1"/>
          <p:nvPr/>
        </p:nvSpPr>
        <p:spPr>
          <a:xfrm>
            <a:off x="6444208" y="2636912"/>
            <a:ext cx="639688" cy="369332"/>
          </a:xfrm>
          <a:prstGeom prst="rect">
            <a:avLst/>
          </a:prstGeom>
          <a:noFill/>
        </p:spPr>
        <p:txBody>
          <a:bodyPr wrap="square" rtlCol="0">
            <a:spAutoFit/>
          </a:bodyPr>
          <a:lstStyle/>
          <a:p>
            <a:r>
              <a:rPr lang="en-US" dirty="0" smtClean="0">
                <a:solidFill>
                  <a:schemeClr val="accent6">
                    <a:lumMod val="75000"/>
                  </a:schemeClr>
                </a:solidFill>
              </a:rPr>
              <a:t>6W</a:t>
            </a:r>
            <a:endParaRPr lang="en-US" dirty="0">
              <a:solidFill>
                <a:schemeClr val="accent6">
                  <a:lumMod val="75000"/>
                </a:schemeClr>
              </a:solidFill>
            </a:endParaRPr>
          </a:p>
        </p:txBody>
      </p:sp>
      <p:sp>
        <p:nvSpPr>
          <p:cNvPr id="26" name="TextBox 25"/>
          <p:cNvSpPr txBox="1"/>
          <p:nvPr/>
        </p:nvSpPr>
        <p:spPr>
          <a:xfrm>
            <a:off x="5076056" y="3284984"/>
            <a:ext cx="639688" cy="369332"/>
          </a:xfrm>
          <a:prstGeom prst="rect">
            <a:avLst/>
          </a:prstGeom>
          <a:noFill/>
        </p:spPr>
        <p:txBody>
          <a:bodyPr wrap="square" rtlCol="0">
            <a:spAutoFit/>
          </a:bodyPr>
          <a:lstStyle/>
          <a:p>
            <a:r>
              <a:rPr lang="en-US" dirty="0">
                <a:solidFill>
                  <a:schemeClr val="accent6">
                    <a:lumMod val="75000"/>
                  </a:schemeClr>
                </a:solidFill>
              </a:rPr>
              <a:t>6</a:t>
            </a:r>
            <a:r>
              <a:rPr lang="en-US" dirty="0" smtClean="0">
                <a:solidFill>
                  <a:schemeClr val="accent6">
                    <a:lumMod val="75000"/>
                  </a:schemeClr>
                </a:solidFill>
              </a:rPr>
              <a:t>W</a:t>
            </a:r>
            <a:endParaRPr lang="en-US" dirty="0">
              <a:solidFill>
                <a:schemeClr val="accent6">
                  <a:lumMod val="75000"/>
                </a:schemeClr>
              </a:solidFill>
            </a:endParaRPr>
          </a:p>
        </p:txBody>
      </p:sp>
      <p:sp>
        <p:nvSpPr>
          <p:cNvPr id="27" name="TextBox 26"/>
          <p:cNvSpPr txBox="1"/>
          <p:nvPr/>
        </p:nvSpPr>
        <p:spPr>
          <a:xfrm>
            <a:off x="4644008" y="4221088"/>
            <a:ext cx="639688" cy="369332"/>
          </a:xfrm>
          <a:prstGeom prst="rect">
            <a:avLst/>
          </a:prstGeom>
          <a:noFill/>
        </p:spPr>
        <p:txBody>
          <a:bodyPr wrap="square" rtlCol="0">
            <a:spAutoFit/>
          </a:bodyPr>
          <a:lstStyle/>
          <a:p>
            <a:r>
              <a:rPr lang="en-US" dirty="0" smtClean="0">
                <a:solidFill>
                  <a:schemeClr val="accent6">
                    <a:lumMod val="75000"/>
                  </a:schemeClr>
                </a:solidFill>
              </a:rPr>
              <a:t>W</a:t>
            </a:r>
          </a:p>
        </p:txBody>
      </p:sp>
      <p:sp>
        <p:nvSpPr>
          <p:cNvPr id="28" name="TextBox 27"/>
          <p:cNvSpPr txBox="1"/>
          <p:nvPr/>
        </p:nvSpPr>
        <p:spPr>
          <a:xfrm>
            <a:off x="5724128" y="4077072"/>
            <a:ext cx="648072" cy="369332"/>
          </a:xfrm>
          <a:prstGeom prst="rect">
            <a:avLst/>
          </a:prstGeom>
          <a:noFill/>
        </p:spPr>
        <p:txBody>
          <a:bodyPr wrap="square" rtlCol="0">
            <a:spAutoFit/>
          </a:bodyPr>
          <a:lstStyle/>
          <a:p>
            <a:r>
              <a:rPr lang="en-US" dirty="0" smtClean="0">
                <a:solidFill>
                  <a:schemeClr val="accent6">
                    <a:lumMod val="75000"/>
                  </a:schemeClr>
                </a:solidFill>
              </a:rPr>
              <a:t>3W</a:t>
            </a:r>
          </a:p>
        </p:txBody>
      </p:sp>
      <p:sp>
        <p:nvSpPr>
          <p:cNvPr id="29" name="TextBox 28"/>
          <p:cNvSpPr txBox="1"/>
          <p:nvPr/>
        </p:nvSpPr>
        <p:spPr>
          <a:xfrm>
            <a:off x="5220072" y="5301208"/>
            <a:ext cx="639688" cy="369332"/>
          </a:xfrm>
          <a:prstGeom prst="rect">
            <a:avLst/>
          </a:prstGeom>
          <a:noFill/>
        </p:spPr>
        <p:txBody>
          <a:bodyPr wrap="square" rtlCol="0">
            <a:spAutoFit/>
          </a:bodyPr>
          <a:lstStyle/>
          <a:p>
            <a:r>
              <a:rPr lang="en-US" dirty="0">
                <a:solidFill>
                  <a:schemeClr val="accent6">
                    <a:lumMod val="75000"/>
                  </a:schemeClr>
                </a:solidFill>
              </a:rPr>
              <a:t>3</a:t>
            </a:r>
            <a:r>
              <a:rPr lang="en-US" dirty="0" smtClean="0">
                <a:solidFill>
                  <a:schemeClr val="accent6">
                    <a:lumMod val="75000"/>
                  </a:schemeClr>
                </a:solidFill>
              </a:rPr>
              <a:t>W</a:t>
            </a:r>
          </a:p>
        </p:txBody>
      </p:sp>
      <p:sp>
        <p:nvSpPr>
          <p:cNvPr id="30" name="TextBox 29"/>
          <p:cNvSpPr txBox="1"/>
          <p:nvPr/>
        </p:nvSpPr>
        <p:spPr>
          <a:xfrm>
            <a:off x="6084168" y="5301208"/>
            <a:ext cx="576064" cy="369332"/>
          </a:xfrm>
          <a:prstGeom prst="rect">
            <a:avLst/>
          </a:prstGeom>
          <a:noFill/>
        </p:spPr>
        <p:txBody>
          <a:bodyPr wrap="square" rtlCol="0">
            <a:spAutoFit/>
          </a:bodyPr>
          <a:lstStyle/>
          <a:p>
            <a:r>
              <a:rPr lang="en-US" dirty="0" smtClean="0">
                <a:solidFill>
                  <a:schemeClr val="accent6">
                    <a:lumMod val="75000"/>
                  </a:schemeClr>
                </a:solidFill>
              </a:rPr>
              <a:t>3W</a:t>
            </a:r>
          </a:p>
        </p:txBody>
      </p:sp>
      <p:sp>
        <p:nvSpPr>
          <p:cNvPr id="2" name="Title 1"/>
          <p:cNvSpPr>
            <a:spLocks noGrp="1"/>
          </p:cNvSpPr>
          <p:nvPr>
            <p:ph type="title"/>
          </p:nvPr>
        </p:nvSpPr>
        <p:spPr>
          <a:xfrm>
            <a:off x="467544" y="188640"/>
            <a:ext cx="8229600" cy="1143000"/>
          </a:xfrm>
        </p:spPr>
        <p:txBody>
          <a:bodyPr>
            <a:normAutofit/>
          </a:bodyPr>
          <a:lstStyle/>
          <a:p>
            <a:r>
              <a:rPr lang="en-US" dirty="0" smtClean="0"/>
              <a:t>Solution 1 complex gate 2</a:t>
            </a:r>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dirty="0" err="1" smtClean="0"/>
              <a:t>Path</a:t>
            </a:r>
            <a:r>
              <a:rPr lang="sv-SE" dirty="0" smtClean="0"/>
              <a:t> </a:t>
            </a:r>
            <a:r>
              <a:rPr lang="sv-SE" dirty="0" err="1" smtClean="0"/>
              <a:t>delay</a:t>
            </a:r>
            <a:r>
              <a:rPr lang="sv-SE" dirty="0" smtClean="0"/>
              <a:t> </a:t>
            </a:r>
            <a:r>
              <a:rPr lang="sv-SE" dirty="0" err="1" smtClean="0"/>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19</a:t>
            </a:fld>
            <a:endParaRPr lang="sv-SE" dirty="0"/>
          </a:p>
        </p:txBody>
      </p:sp>
      <p:pic>
        <p:nvPicPr>
          <p:cNvPr id="7" name="Picture 6"/>
          <p:cNvPicPr/>
          <p:nvPr/>
        </p:nvPicPr>
        <p:blipFill rotWithShape="1">
          <a:blip r:embed="rId2">
            <a:extLst>
              <a:ext uri="{28A0092B-C50C-407E-A947-70E740481C1C}">
                <a14:useLocalDpi xmlns:a14="http://schemas.microsoft.com/office/drawing/2010/main" val="0"/>
              </a:ext>
            </a:extLst>
          </a:blip>
          <a:srcRect l="41374" t="1789" r="21105" b="7473"/>
          <a:stretch/>
        </p:blipFill>
        <p:spPr>
          <a:xfrm>
            <a:off x="1259632" y="1700808"/>
            <a:ext cx="2520280" cy="4547302"/>
          </a:xfrm>
          <a:prstGeom prst="rect">
            <a:avLst/>
          </a:prstGeom>
        </p:spPr>
      </p:pic>
      <p:sp>
        <p:nvSpPr>
          <p:cNvPr id="8" name="TextBox 7"/>
          <p:cNvSpPr txBox="1"/>
          <p:nvPr/>
        </p:nvSpPr>
        <p:spPr>
          <a:xfrm>
            <a:off x="3635896" y="4365104"/>
            <a:ext cx="184666" cy="646331"/>
          </a:xfrm>
          <a:prstGeom prst="rect">
            <a:avLst/>
          </a:prstGeom>
          <a:noFill/>
        </p:spPr>
        <p:txBody>
          <a:bodyPr wrap="none" rtlCol="0">
            <a:spAutoFit/>
          </a:bodyPr>
          <a:lstStyle/>
          <a:p>
            <a:endParaRPr lang="en-US" dirty="0"/>
          </a:p>
          <a:p>
            <a:endParaRPr lang="en-US" dirty="0"/>
          </a:p>
        </p:txBody>
      </p:sp>
      <p:sp>
        <p:nvSpPr>
          <p:cNvPr id="10" name="TextBox 9"/>
          <p:cNvSpPr txBox="1"/>
          <p:nvPr/>
        </p:nvSpPr>
        <p:spPr>
          <a:xfrm>
            <a:off x="3635896" y="2780928"/>
            <a:ext cx="516149" cy="369332"/>
          </a:xfrm>
          <a:prstGeom prst="rect">
            <a:avLst/>
          </a:prstGeom>
          <a:noFill/>
        </p:spPr>
        <p:txBody>
          <a:bodyPr wrap="none" rtlCol="0">
            <a:spAutoFit/>
          </a:bodyPr>
          <a:lstStyle/>
          <a:p>
            <a:r>
              <a:rPr lang="en-US" dirty="0" smtClean="0">
                <a:solidFill>
                  <a:srgbClr val="FF0000"/>
                </a:solidFill>
              </a:rPr>
              <a:t>R/3</a:t>
            </a:r>
            <a:endParaRPr lang="en-US" dirty="0">
              <a:solidFill>
                <a:srgbClr val="FF0000"/>
              </a:solidFill>
            </a:endParaRPr>
          </a:p>
        </p:txBody>
      </p:sp>
      <p:sp>
        <p:nvSpPr>
          <p:cNvPr id="11" name="TextBox 10"/>
          <p:cNvSpPr txBox="1"/>
          <p:nvPr/>
        </p:nvSpPr>
        <p:spPr>
          <a:xfrm>
            <a:off x="3635896" y="2132856"/>
            <a:ext cx="516149" cy="369332"/>
          </a:xfrm>
          <a:prstGeom prst="rect">
            <a:avLst/>
          </a:prstGeom>
          <a:noFill/>
        </p:spPr>
        <p:txBody>
          <a:bodyPr wrap="none" rtlCol="0">
            <a:spAutoFit/>
          </a:bodyPr>
          <a:lstStyle/>
          <a:p>
            <a:r>
              <a:rPr lang="en-US" dirty="0" smtClean="0">
                <a:solidFill>
                  <a:srgbClr val="FF0000"/>
                </a:solidFill>
              </a:rPr>
              <a:t>R/3</a:t>
            </a:r>
            <a:endParaRPr lang="en-US" dirty="0">
              <a:solidFill>
                <a:srgbClr val="FF0000"/>
              </a:solidFill>
            </a:endParaRPr>
          </a:p>
        </p:txBody>
      </p:sp>
      <p:sp>
        <p:nvSpPr>
          <p:cNvPr id="12" name="TextBox 11"/>
          <p:cNvSpPr txBox="1"/>
          <p:nvPr/>
        </p:nvSpPr>
        <p:spPr>
          <a:xfrm>
            <a:off x="2843808" y="2420888"/>
            <a:ext cx="639688" cy="369332"/>
          </a:xfrm>
          <a:prstGeom prst="rect">
            <a:avLst/>
          </a:prstGeom>
          <a:noFill/>
        </p:spPr>
        <p:txBody>
          <a:bodyPr wrap="square" rtlCol="0">
            <a:spAutoFit/>
          </a:bodyPr>
          <a:lstStyle/>
          <a:p>
            <a:r>
              <a:rPr lang="en-US" dirty="0" smtClean="0">
                <a:solidFill>
                  <a:srgbClr val="FF0000"/>
                </a:solidFill>
              </a:rPr>
              <a:t>2R/3</a:t>
            </a:r>
            <a:endParaRPr lang="en-US" dirty="0">
              <a:solidFill>
                <a:srgbClr val="FF0000"/>
              </a:solidFill>
            </a:endParaRPr>
          </a:p>
        </p:txBody>
      </p:sp>
      <p:sp>
        <p:nvSpPr>
          <p:cNvPr id="13" name="TextBox 12"/>
          <p:cNvSpPr txBox="1"/>
          <p:nvPr/>
        </p:nvSpPr>
        <p:spPr>
          <a:xfrm>
            <a:off x="2339752" y="3284984"/>
            <a:ext cx="639688" cy="369332"/>
          </a:xfrm>
          <a:prstGeom prst="rect">
            <a:avLst/>
          </a:prstGeom>
          <a:noFill/>
        </p:spPr>
        <p:txBody>
          <a:bodyPr wrap="square" rtlCol="0">
            <a:spAutoFit/>
          </a:bodyPr>
          <a:lstStyle/>
          <a:p>
            <a:r>
              <a:rPr lang="en-US" dirty="0" smtClean="0">
                <a:solidFill>
                  <a:srgbClr val="FF0000"/>
                </a:solidFill>
              </a:rPr>
              <a:t>R/3</a:t>
            </a:r>
            <a:endParaRPr lang="en-US" dirty="0">
              <a:solidFill>
                <a:srgbClr val="FF0000"/>
              </a:solidFill>
            </a:endParaRPr>
          </a:p>
        </p:txBody>
      </p:sp>
      <p:sp>
        <p:nvSpPr>
          <p:cNvPr id="14" name="TextBox 13"/>
          <p:cNvSpPr txBox="1"/>
          <p:nvPr/>
        </p:nvSpPr>
        <p:spPr>
          <a:xfrm>
            <a:off x="1907704" y="4437112"/>
            <a:ext cx="639688" cy="369332"/>
          </a:xfrm>
          <a:prstGeom prst="rect">
            <a:avLst/>
          </a:prstGeom>
          <a:noFill/>
        </p:spPr>
        <p:txBody>
          <a:bodyPr wrap="square" rtlCol="0">
            <a:spAutoFit/>
          </a:bodyPr>
          <a:lstStyle/>
          <a:p>
            <a:r>
              <a:rPr lang="en-US" dirty="0">
                <a:solidFill>
                  <a:srgbClr val="FF0000"/>
                </a:solidFill>
              </a:rPr>
              <a:t>R</a:t>
            </a:r>
            <a:endParaRPr lang="en-US" dirty="0" smtClean="0">
              <a:solidFill>
                <a:srgbClr val="FF0000"/>
              </a:solidFill>
            </a:endParaRPr>
          </a:p>
        </p:txBody>
      </p:sp>
      <p:sp>
        <p:nvSpPr>
          <p:cNvPr id="15" name="TextBox 14"/>
          <p:cNvSpPr txBox="1"/>
          <p:nvPr/>
        </p:nvSpPr>
        <p:spPr>
          <a:xfrm>
            <a:off x="2843808" y="4077072"/>
            <a:ext cx="639688" cy="369332"/>
          </a:xfrm>
          <a:prstGeom prst="rect">
            <a:avLst/>
          </a:prstGeom>
          <a:noFill/>
        </p:spPr>
        <p:txBody>
          <a:bodyPr wrap="square" rtlCol="0">
            <a:spAutoFit/>
          </a:bodyPr>
          <a:lstStyle/>
          <a:p>
            <a:r>
              <a:rPr lang="en-US" dirty="0" smtClean="0">
                <a:solidFill>
                  <a:srgbClr val="FF0000"/>
                </a:solidFill>
              </a:rPr>
              <a:t>R/3</a:t>
            </a:r>
          </a:p>
        </p:txBody>
      </p:sp>
      <p:sp>
        <p:nvSpPr>
          <p:cNvPr id="16" name="TextBox 15"/>
          <p:cNvSpPr txBox="1"/>
          <p:nvPr/>
        </p:nvSpPr>
        <p:spPr>
          <a:xfrm>
            <a:off x="2843808" y="4653136"/>
            <a:ext cx="639688" cy="369332"/>
          </a:xfrm>
          <a:prstGeom prst="rect">
            <a:avLst/>
          </a:prstGeom>
          <a:noFill/>
        </p:spPr>
        <p:txBody>
          <a:bodyPr wrap="square" rtlCol="0">
            <a:spAutoFit/>
          </a:bodyPr>
          <a:lstStyle/>
          <a:p>
            <a:r>
              <a:rPr lang="en-US" dirty="0" smtClean="0">
                <a:solidFill>
                  <a:srgbClr val="FF0000"/>
                </a:solidFill>
              </a:rPr>
              <a:t>R/3</a:t>
            </a:r>
          </a:p>
        </p:txBody>
      </p:sp>
      <p:sp>
        <p:nvSpPr>
          <p:cNvPr id="17" name="TextBox 16"/>
          <p:cNvSpPr txBox="1"/>
          <p:nvPr/>
        </p:nvSpPr>
        <p:spPr>
          <a:xfrm>
            <a:off x="3203848" y="5301208"/>
            <a:ext cx="639688" cy="369332"/>
          </a:xfrm>
          <a:prstGeom prst="rect">
            <a:avLst/>
          </a:prstGeom>
          <a:noFill/>
        </p:spPr>
        <p:txBody>
          <a:bodyPr wrap="square" rtlCol="0">
            <a:spAutoFit/>
          </a:bodyPr>
          <a:lstStyle/>
          <a:p>
            <a:r>
              <a:rPr lang="en-US" dirty="0" smtClean="0">
                <a:solidFill>
                  <a:srgbClr val="FF0000"/>
                </a:solidFill>
              </a:rPr>
              <a:t>R/3</a:t>
            </a:r>
          </a:p>
        </p:txBody>
      </p:sp>
      <p:sp>
        <p:nvSpPr>
          <p:cNvPr id="19" name="TextBox 18"/>
          <p:cNvSpPr txBox="1"/>
          <p:nvPr/>
        </p:nvSpPr>
        <p:spPr>
          <a:xfrm>
            <a:off x="899592" y="1340768"/>
            <a:ext cx="3239251" cy="646331"/>
          </a:xfrm>
          <a:prstGeom prst="rect">
            <a:avLst/>
          </a:prstGeom>
          <a:noFill/>
        </p:spPr>
        <p:txBody>
          <a:bodyPr wrap="none" rtlCol="0">
            <a:spAutoFit/>
          </a:bodyPr>
          <a:lstStyle/>
          <a:p>
            <a:r>
              <a:rPr lang="en-US" dirty="0" smtClean="0"/>
              <a:t>Resistances for equal worst-case </a:t>
            </a:r>
          </a:p>
          <a:p>
            <a:r>
              <a:rPr lang="en-US" dirty="0" smtClean="0"/>
              <a:t>path resistance R</a:t>
            </a:r>
            <a:endParaRPr lang="en-US" dirty="0"/>
          </a:p>
        </p:txBody>
      </p:sp>
      <p:sp>
        <p:nvSpPr>
          <p:cNvPr id="31" name="TextBox 30"/>
          <p:cNvSpPr txBox="1"/>
          <p:nvPr/>
        </p:nvSpPr>
        <p:spPr>
          <a:xfrm>
            <a:off x="4644008" y="1484784"/>
            <a:ext cx="2249334" cy="369332"/>
          </a:xfrm>
          <a:prstGeom prst="rect">
            <a:avLst/>
          </a:prstGeom>
          <a:noFill/>
        </p:spPr>
        <p:txBody>
          <a:bodyPr wrap="none" rtlCol="0">
            <a:spAutoFit/>
          </a:bodyPr>
          <a:lstStyle/>
          <a:p>
            <a:r>
              <a:rPr lang="en-US" dirty="0" smtClean="0"/>
              <a:t>Corresponding widths </a:t>
            </a:r>
            <a:endParaRPr lang="en-US" dirty="0"/>
          </a:p>
        </p:txBody>
      </p:sp>
      <p:sp>
        <p:nvSpPr>
          <p:cNvPr id="33" name="TextBox 32"/>
          <p:cNvSpPr txBox="1"/>
          <p:nvPr/>
        </p:nvSpPr>
        <p:spPr>
          <a:xfrm>
            <a:off x="6876256" y="2276872"/>
            <a:ext cx="1967080" cy="2308324"/>
          </a:xfrm>
          <a:prstGeom prst="rect">
            <a:avLst/>
          </a:prstGeom>
          <a:noFill/>
        </p:spPr>
        <p:txBody>
          <a:bodyPr wrap="none" rtlCol="0">
            <a:spAutoFit/>
          </a:bodyPr>
          <a:lstStyle/>
          <a:p>
            <a:r>
              <a:rPr lang="en-US" dirty="0" smtClean="0"/>
              <a:t>gc1 =  (3+</a:t>
            </a:r>
            <a:r>
              <a:rPr lang="en-US" dirty="0"/>
              <a:t>3</a:t>
            </a:r>
            <a:r>
              <a:rPr lang="en-US" dirty="0" smtClean="0"/>
              <a:t>)/3 =2</a:t>
            </a:r>
          </a:p>
          <a:p>
            <a:r>
              <a:rPr lang="en-US" dirty="0"/>
              <a:t>g</a:t>
            </a:r>
            <a:r>
              <a:rPr lang="en-US" dirty="0" smtClean="0"/>
              <a:t>c2 =  (6+</a:t>
            </a:r>
            <a:r>
              <a:rPr lang="en-US" dirty="0"/>
              <a:t>3</a:t>
            </a:r>
            <a:r>
              <a:rPr lang="en-US" dirty="0" smtClean="0"/>
              <a:t>)/3 =3</a:t>
            </a:r>
          </a:p>
          <a:p>
            <a:r>
              <a:rPr lang="en-US" dirty="0"/>
              <a:t>g</a:t>
            </a:r>
            <a:r>
              <a:rPr lang="en-US" dirty="0" smtClean="0"/>
              <a:t>p1 = (3+</a:t>
            </a:r>
            <a:r>
              <a:rPr lang="en-US" dirty="0"/>
              <a:t>3</a:t>
            </a:r>
            <a:r>
              <a:rPr lang="en-US" dirty="0" smtClean="0"/>
              <a:t>)/3= 2</a:t>
            </a:r>
          </a:p>
          <a:p>
            <a:r>
              <a:rPr lang="en-US" dirty="0" smtClean="0"/>
              <a:t>gp2 = (6+3)/3 =3</a:t>
            </a:r>
          </a:p>
          <a:p>
            <a:r>
              <a:rPr lang="en-US" dirty="0" err="1" smtClean="0"/>
              <a:t>gCoutin</a:t>
            </a:r>
            <a:r>
              <a:rPr lang="en-US" dirty="0" smtClean="0"/>
              <a:t> = 7/3</a:t>
            </a:r>
          </a:p>
          <a:p>
            <a:endParaRPr lang="en-US" dirty="0"/>
          </a:p>
          <a:p>
            <a:r>
              <a:rPr lang="en-US" dirty="0" smtClean="0"/>
              <a:t>p =(1+3+6)/3 </a:t>
            </a:r>
            <a:r>
              <a:rPr lang="en-US" dirty="0" err="1" smtClean="0"/>
              <a:t>pinv</a:t>
            </a:r>
            <a:r>
              <a:rPr lang="en-US" dirty="0" smtClean="0"/>
              <a:t>=</a:t>
            </a:r>
          </a:p>
          <a:p>
            <a:r>
              <a:rPr lang="en-US" dirty="0" smtClean="0"/>
              <a:t>10/3 </a:t>
            </a:r>
            <a:r>
              <a:rPr lang="en-US" dirty="0" err="1" smtClean="0"/>
              <a:t>pinv</a:t>
            </a:r>
            <a:endParaRPr lang="en-US" dirty="0"/>
          </a:p>
        </p:txBody>
      </p:sp>
      <p:sp>
        <p:nvSpPr>
          <p:cNvPr id="34" name="TextBox 33"/>
          <p:cNvSpPr txBox="1"/>
          <p:nvPr/>
        </p:nvSpPr>
        <p:spPr>
          <a:xfrm>
            <a:off x="2411760" y="5301208"/>
            <a:ext cx="639688" cy="369332"/>
          </a:xfrm>
          <a:prstGeom prst="rect">
            <a:avLst/>
          </a:prstGeom>
          <a:noFill/>
        </p:spPr>
        <p:txBody>
          <a:bodyPr wrap="square" rtlCol="0">
            <a:spAutoFit/>
          </a:bodyPr>
          <a:lstStyle/>
          <a:p>
            <a:r>
              <a:rPr lang="en-US" dirty="0" smtClean="0">
                <a:solidFill>
                  <a:srgbClr val="FF0000"/>
                </a:solidFill>
              </a:rPr>
              <a:t>R/3</a:t>
            </a:r>
          </a:p>
        </p:txBody>
      </p:sp>
      <p:sp>
        <p:nvSpPr>
          <p:cNvPr id="35" name="TextBox 34"/>
          <p:cNvSpPr txBox="1"/>
          <p:nvPr/>
        </p:nvSpPr>
        <p:spPr>
          <a:xfrm>
            <a:off x="2123728" y="2420888"/>
            <a:ext cx="639688" cy="369332"/>
          </a:xfrm>
          <a:prstGeom prst="rect">
            <a:avLst/>
          </a:prstGeom>
          <a:noFill/>
        </p:spPr>
        <p:txBody>
          <a:bodyPr wrap="square" rtlCol="0">
            <a:spAutoFit/>
          </a:bodyPr>
          <a:lstStyle/>
          <a:p>
            <a:r>
              <a:rPr lang="en-US" dirty="0" smtClean="0">
                <a:solidFill>
                  <a:srgbClr val="FF0000"/>
                </a:solidFill>
              </a:rPr>
              <a:t>2R/3</a:t>
            </a:r>
            <a:endParaRPr lang="en-US" dirty="0">
              <a:solidFill>
                <a:srgbClr val="FF0000"/>
              </a:solidFill>
            </a:endParaRPr>
          </a:p>
        </p:txBody>
      </p:sp>
      <p:sp>
        <p:nvSpPr>
          <p:cNvPr id="37" name="TextBox 36"/>
          <p:cNvSpPr txBox="1"/>
          <p:nvPr/>
        </p:nvSpPr>
        <p:spPr>
          <a:xfrm>
            <a:off x="5724128" y="4653136"/>
            <a:ext cx="576064" cy="369332"/>
          </a:xfrm>
          <a:prstGeom prst="rect">
            <a:avLst/>
          </a:prstGeom>
          <a:noFill/>
        </p:spPr>
        <p:txBody>
          <a:bodyPr wrap="square" rtlCol="0">
            <a:spAutoFit/>
          </a:bodyPr>
          <a:lstStyle/>
          <a:p>
            <a:r>
              <a:rPr lang="en-US" dirty="0" smtClean="0">
                <a:solidFill>
                  <a:schemeClr val="accent6">
                    <a:lumMod val="75000"/>
                  </a:schemeClr>
                </a:solidFill>
              </a:rPr>
              <a:t>3W</a:t>
            </a:r>
          </a:p>
        </p:txBody>
      </p:sp>
      <p:sp>
        <p:nvSpPr>
          <p:cNvPr id="38" name="TextBox 37"/>
          <p:cNvSpPr txBox="1"/>
          <p:nvPr/>
        </p:nvSpPr>
        <p:spPr>
          <a:xfrm>
            <a:off x="5004048" y="2348880"/>
            <a:ext cx="507020" cy="369332"/>
          </a:xfrm>
          <a:prstGeom prst="rect">
            <a:avLst/>
          </a:prstGeom>
          <a:noFill/>
        </p:spPr>
        <p:txBody>
          <a:bodyPr wrap="none" rtlCol="0">
            <a:spAutoFit/>
          </a:bodyPr>
          <a:lstStyle/>
          <a:p>
            <a:r>
              <a:rPr lang="en-US" dirty="0">
                <a:solidFill>
                  <a:schemeClr val="accent6">
                    <a:lumMod val="75000"/>
                  </a:schemeClr>
                </a:solidFill>
              </a:rPr>
              <a:t>3</a:t>
            </a:r>
            <a:r>
              <a:rPr lang="en-US" dirty="0" smtClean="0">
                <a:solidFill>
                  <a:schemeClr val="accent6">
                    <a:lumMod val="75000"/>
                  </a:schemeClr>
                </a:solidFill>
              </a:rPr>
              <a:t>W</a:t>
            </a:r>
            <a:endParaRPr lang="en-US" dirty="0">
              <a:solidFill>
                <a:schemeClr val="accent6">
                  <a:lumMod val="75000"/>
                </a:schemeClr>
              </a:solidFill>
            </a:endParaRPr>
          </a:p>
        </p:txBody>
      </p:sp>
    </p:spTree>
    <p:extLst>
      <p:ext uri="{BB962C8B-B14F-4D97-AF65-F5344CB8AC3E}">
        <p14:creationId xmlns:p14="http://schemas.microsoft.com/office/powerpoint/2010/main" val="13331355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8000"/>
                </a:solidFill>
              </a:rPr>
              <a:t>Monday lab1</a:t>
            </a:r>
          </a:p>
          <a:p>
            <a:pPr lvl="1"/>
            <a:r>
              <a:rPr lang="en-US" dirty="0" smtClean="0">
                <a:solidFill>
                  <a:srgbClr val="008000"/>
                </a:solidFill>
              </a:rPr>
              <a:t>CMOS inverter static and dynamic</a:t>
            </a:r>
          </a:p>
          <a:p>
            <a:r>
              <a:rPr lang="en-US" dirty="0" smtClean="0">
                <a:solidFill>
                  <a:srgbClr val="008000"/>
                </a:solidFill>
              </a:rPr>
              <a:t>Tuesday</a:t>
            </a:r>
          </a:p>
          <a:p>
            <a:pPr lvl="1"/>
            <a:r>
              <a:rPr lang="en-US" dirty="0" smtClean="0">
                <a:solidFill>
                  <a:srgbClr val="008000"/>
                </a:solidFill>
              </a:rPr>
              <a:t>Lecture Delay with gates, logical effort</a:t>
            </a:r>
          </a:p>
          <a:p>
            <a:pPr lvl="1"/>
            <a:r>
              <a:rPr lang="en-US" dirty="0" err="1" smtClean="0">
                <a:solidFill>
                  <a:srgbClr val="008000"/>
                </a:solidFill>
              </a:rPr>
              <a:t>Postlab</a:t>
            </a:r>
            <a:r>
              <a:rPr lang="en-US" dirty="0" smtClean="0">
                <a:solidFill>
                  <a:srgbClr val="008000"/>
                </a:solidFill>
              </a:rPr>
              <a:t> review lab 1</a:t>
            </a:r>
          </a:p>
          <a:p>
            <a:r>
              <a:rPr lang="en-US" dirty="0" smtClean="0"/>
              <a:t>Thursday</a:t>
            </a:r>
          </a:p>
          <a:p>
            <a:pPr lvl="1"/>
            <a:r>
              <a:rPr lang="en-US" dirty="0" err="1" smtClean="0"/>
              <a:t>Prelab</a:t>
            </a:r>
            <a:r>
              <a:rPr lang="en-US" dirty="0" smtClean="0"/>
              <a:t> lab 2, Lecture on optimal path delay</a:t>
            </a:r>
          </a:p>
          <a:p>
            <a:pPr lvl="1"/>
            <a:r>
              <a:rPr lang="en-US" dirty="0" smtClean="0"/>
              <a:t>Tutorial POTW (Victor)</a:t>
            </a:r>
          </a:p>
          <a:p>
            <a:r>
              <a:rPr lang="en-US" dirty="0" smtClean="0"/>
              <a:t>Friday Deadline </a:t>
            </a:r>
            <a:r>
              <a:rPr lang="en-US" dirty="0" err="1" smtClean="0"/>
              <a:t>prelab</a:t>
            </a:r>
            <a:r>
              <a:rPr lang="en-US" dirty="0" smtClean="0"/>
              <a:t> </a:t>
            </a:r>
            <a:r>
              <a:rPr lang="en-US" dirty="0" smtClean="0"/>
              <a:t>2 </a:t>
            </a:r>
            <a:endParaRPr lang="en-US" dirty="0" smtClean="0"/>
          </a:p>
          <a:p>
            <a:pPr lvl="1"/>
            <a:r>
              <a:rPr lang="en-US" dirty="0" smtClean="0"/>
              <a:t>Schematic entry of carry </a:t>
            </a:r>
            <a:r>
              <a:rPr lang="en-US" dirty="0" err="1" smtClean="0"/>
              <a:t>ckt</a:t>
            </a:r>
            <a:r>
              <a:rPr lang="en-US" dirty="0" smtClean="0"/>
              <a:t> of full adder</a:t>
            </a:r>
          </a:p>
        </p:txBody>
      </p:sp>
      <p:sp>
        <p:nvSpPr>
          <p:cNvPr id="4" name="Date Placeholder 3"/>
          <p:cNvSpPr>
            <a:spLocks noGrp="1"/>
          </p:cNvSpPr>
          <p:nvPr>
            <p:ph type="dt" sz="half" idx="10"/>
          </p:nvPr>
        </p:nvSpPr>
        <p:spPr/>
        <p:txBody>
          <a:bodyPr/>
          <a:lstStyle/>
          <a:p>
            <a:r>
              <a:rPr lang="sv-SE" smtClean="0"/>
              <a:t>2018-09-18</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a:t>
            </a:fld>
            <a:endParaRPr lang="sv-SE"/>
          </a:p>
        </p:txBody>
      </p:sp>
    </p:spTree>
    <p:extLst>
      <p:ext uri="{BB962C8B-B14F-4D97-AF65-F5344CB8AC3E}">
        <p14:creationId xmlns:p14="http://schemas.microsoft.com/office/powerpoint/2010/main" val="35112197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p:nvPr/>
        </p:nvPicPr>
        <p:blipFill rotWithShape="1">
          <a:blip r:embed="rId2">
            <a:extLst>
              <a:ext uri="{28A0092B-C50C-407E-A947-70E740481C1C}">
                <a14:useLocalDpi xmlns:a14="http://schemas.microsoft.com/office/drawing/2010/main" val="0"/>
              </a:ext>
            </a:extLst>
          </a:blip>
          <a:srcRect l="41374" t="1789" r="21105" b="7473"/>
          <a:stretch/>
        </p:blipFill>
        <p:spPr>
          <a:xfrm>
            <a:off x="4139952" y="1700808"/>
            <a:ext cx="2520280" cy="4547302"/>
          </a:xfrm>
          <a:prstGeom prst="rect">
            <a:avLst/>
          </a:prstGeom>
        </p:spPr>
      </p:pic>
      <p:sp>
        <p:nvSpPr>
          <p:cNvPr id="22" name="TextBox 21"/>
          <p:cNvSpPr txBox="1"/>
          <p:nvPr/>
        </p:nvSpPr>
        <p:spPr>
          <a:xfrm>
            <a:off x="6372200" y="4437112"/>
            <a:ext cx="184666" cy="646331"/>
          </a:xfrm>
          <a:prstGeom prst="rect">
            <a:avLst/>
          </a:prstGeom>
          <a:noFill/>
        </p:spPr>
        <p:txBody>
          <a:bodyPr wrap="none" rtlCol="0">
            <a:spAutoFit/>
          </a:bodyPr>
          <a:lstStyle/>
          <a:p>
            <a:endParaRPr lang="en-US" dirty="0"/>
          </a:p>
          <a:p>
            <a:endParaRPr lang="en-US" dirty="0"/>
          </a:p>
        </p:txBody>
      </p:sp>
      <p:sp>
        <p:nvSpPr>
          <p:cNvPr id="23" name="TextBox 22"/>
          <p:cNvSpPr txBox="1"/>
          <p:nvPr/>
        </p:nvSpPr>
        <p:spPr>
          <a:xfrm>
            <a:off x="6444208" y="2060848"/>
            <a:ext cx="507020" cy="369332"/>
          </a:xfrm>
          <a:prstGeom prst="rect">
            <a:avLst/>
          </a:prstGeom>
          <a:noFill/>
        </p:spPr>
        <p:txBody>
          <a:bodyPr wrap="none" rtlCol="0">
            <a:spAutoFit/>
          </a:bodyPr>
          <a:lstStyle/>
          <a:p>
            <a:r>
              <a:rPr lang="en-US" dirty="0">
                <a:solidFill>
                  <a:schemeClr val="accent6">
                    <a:lumMod val="75000"/>
                  </a:schemeClr>
                </a:solidFill>
              </a:rPr>
              <a:t>8</a:t>
            </a:r>
            <a:r>
              <a:rPr lang="en-US" dirty="0" smtClean="0">
                <a:solidFill>
                  <a:schemeClr val="accent6">
                    <a:lumMod val="75000"/>
                  </a:schemeClr>
                </a:solidFill>
              </a:rPr>
              <a:t>W</a:t>
            </a:r>
            <a:endParaRPr lang="en-US" dirty="0">
              <a:solidFill>
                <a:schemeClr val="accent6">
                  <a:lumMod val="75000"/>
                </a:schemeClr>
              </a:solidFill>
            </a:endParaRPr>
          </a:p>
        </p:txBody>
      </p:sp>
      <p:sp>
        <p:nvSpPr>
          <p:cNvPr id="24" name="TextBox 23"/>
          <p:cNvSpPr txBox="1"/>
          <p:nvPr/>
        </p:nvSpPr>
        <p:spPr>
          <a:xfrm>
            <a:off x="5724128" y="2348880"/>
            <a:ext cx="507020" cy="369332"/>
          </a:xfrm>
          <a:prstGeom prst="rect">
            <a:avLst/>
          </a:prstGeom>
          <a:noFill/>
        </p:spPr>
        <p:txBody>
          <a:bodyPr wrap="none" rtlCol="0">
            <a:spAutoFit/>
          </a:bodyPr>
          <a:lstStyle/>
          <a:p>
            <a:r>
              <a:rPr lang="en-US" dirty="0" smtClean="0">
                <a:solidFill>
                  <a:schemeClr val="accent6">
                    <a:lumMod val="75000"/>
                  </a:schemeClr>
                </a:solidFill>
              </a:rPr>
              <a:t>4W</a:t>
            </a:r>
            <a:endParaRPr lang="en-US" dirty="0">
              <a:solidFill>
                <a:schemeClr val="accent6">
                  <a:lumMod val="75000"/>
                </a:schemeClr>
              </a:solidFill>
            </a:endParaRPr>
          </a:p>
        </p:txBody>
      </p:sp>
      <p:sp>
        <p:nvSpPr>
          <p:cNvPr id="25" name="TextBox 24"/>
          <p:cNvSpPr txBox="1"/>
          <p:nvPr/>
        </p:nvSpPr>
        <p:spPr>
          <a:xfrm>
            <a:off x="6444208" y="2636912"/>
            <a:ext cx="639688" cy="369332"/>
          </a:xfrm>
          <a:prstGeom prst="rect">
            <a:avLst/>
          </a:prstGeom>
          <a:noFill/>
        </p:spPr>
        <p:txBody>
          <a:bodyPr wrap="square" rtlCol="0">
            <a:spAutoFit/>
          </a:bodyPr>
          <a:lstStyle/>
          <a:p>
            <a:r>
              <a:rPr lang="en-US" dirty="0">
                <a:solidFill>
                  <a:schemeClr val="accent6">
                    <a:lumMod val="75000"/>
                  </a:schemeClr>
                </a:solidFill>
              </a:rPr>
              <a:t>8</a:t>
            </a:r>
            <a:r>
              <a:rPr lang="en-US" dirty="0" smtClean="0">
                <a:solidFill>
                  <a:schemeClr val="accent6">
                    <a:lumMod val="75000"/>
                  </a:schemeClr>
                </a:solidFill>
              </a:rPr>
              <a:t>W</a:t>
            </a:r>
            <a:endParaRPr lang="en-US" dirty="0">
              <a:solidFill>
                <a:schemeClr val="accent6">
                  <a:lumMod val="75000"/>
                </a:schemeClr>
              </a:solidFill>
            </a:endParaRPr>
          </a:p>
        </p:txBody>
      </p:sp>
      <p:sp>
        <p:nvSpPr>
          <p:cNvPr id="26" name="TextBox 25"/>
          <p:cNvSpPr txBox="1"/>
          <p:nvPr/>
        </p:nvSpPr>
        <p:spPr>
          <a:xfrm>
            <a:off x="5076056" y="3284984"/>
            <a:ext cx="639688" cy="369332"/>
          </a:xfrm>
          <a:prstGeom prst="rect">
            <a:avLst/>
          </a:prstGeom>
          <a:noFill/>
        </p:spPr>
        <p:txBody>
          <a:bodyPr wrap="square" rtlCol="0">
            <a:spAutoFit/>
          </a:bodyPr>
          <a:lstStyle/>
          <a:p>
            <a:r>
              <a:rPr lang="en-US" dirty="0" smtClean="0">
                <a:solidFill>
                  <a:schemeClr val="accent6">
                    <a:lumMod val="75000"/>
                  </a:schemeClr>
                </a:solidFill>
              </a:rPr>
              <a:t>4W</a:t>
            </a:r>
            <a:endParaRPr lang="en-US" dirty="0">
              <a:solidFill>
                <a:schemeClr val="accent6">
                  <a:lumMod val="75000"/>
                </a:schemeClr>
              </a:solidFill>
            </a:endParaRPr>
          </a:p>
        </p:txBody>
      </p:sp>
      <p:sp>
        <p:nvSpPr>
          <p:cNvPr id="27" name="TextBox 26"/>
          <p:cNvSpPr txBox="1"/>
          <p:nvPr/>
        </p:nvSpPr>
        <p:spPr>
          <a:xfrm>
            <a:off x="4644008" y="4221088"/>
            <a:ext cx="639688" cy="369332"/>
          </a:xfrm>
          <a:prstGeom prst="rect">
            <a:avLst/>
          </a:prstGeom>
          <a:noFill/>
        </p:spPr>
        <p:txBody>
          <a:bodyPr wrap="square" rtlCol="0">
            <a:spAutoFit/>
          </a:bodyPr>
          <a:lstStyle/>
          <a:p>
            <a:r>
              <a:rPr lang="en-US" dirty="0" smtClean="0">
                <a:solidFill>
                  <a:schemeClr val="accent6">
                    <a:lumMod val="75000"/>
                  </a:schemeClr>
                </a:solidFill>
              </a:rPr>
              <a:t>W</a:t>
            </a:r>
          </a:p>
        </p:txBody>
      </p:sp>
      <p:sp>
        <p:nvSpPr>
          <p:cNvPr id="28" name="TextBox 27"/>
          <p:cNvSpPr txBox="1"/>
          <p:nvPr/>
        </p:nvSpPr>
        <p:spPr>
          <a:xfrm>
            <a:off x="5724128" y="4077072"/>
            <a:ext cx="648072" cy="369332"/>
          </a:xfrm>
          <a:prstGeom prst="rect">
            <a:avLst/>
          </a:prstGeom>
          <a:noFill/>
        </p:spPr>
        <p:txBody>
          <a:bodyPr wrap="square" rtlCol="0">
            <a:spAutoFit/>
          </a:bodyPr>
          <a:lstStyle/>
          <a:p>
            <a:r>
              <a:rPr lang="en-US" dirty="0" smtClean="0">
                <a:solidFill>
                  <a:schemeClr val="accent6">
                    <a:lumMod val="75000"/>
                  </a:schemeClr>
                </a:solidFill>
              </a:rPr>
              <a:t>3W</a:t>
            </a:r>
          </a:p>
        </p:txBody>
      </p:sp>
      <p:sp>
        <p:nvSpPr>
          <p:cNvPr id="29" name="TextBox 28"/>
          <p:cNvSpPr txBox="1"/>
          <p:nvPr/>
        </p:nvSpPr>
        <p:spPr>
          <a:xfrm>
            <a:off x="5220072" y="5301208"/>
            <a:ext cx="639688" cy="369332"/>
          </a:xfrm>
          <a:prstGeom prst="rect">
            <a:avLst/>
          </a:prstGeom>
          <a:noFill/>
        </p:spPr>
        <p:txBody>
          <a:bodyPr wrap="square" rtlCol="0">
            <a:spAutoFit/>
          </a:bodyPr>
          <a:lstStyle/>
          <a:p>
            <a:r>
              <a:rPr lang="en-US" dirty="0">
                <a:solidFill>
                  <a:schemeClr val="accent6">
                    <a:lumMod val="75000"/>
                  </a:schemeClr>
                </a:solidFill>
              </a:rPr>
              <a:t>3</a:t>
            </a:r>
            <a:r>
              <a:rPr lang="en-US" dirty="0" smtClean="0">
                <a:solidFill>
                  <a:schemeClr val="accent6">
                    <a:lumMod val="75000"/>
                  </a:schemeClr>
                </a:solidFill>
              </a:rPr>
              <a:t>W</a:t>
            </a:r>
          </a:p>
        </p:txBody>
      </p:sp>
      <p:sp>
        <p:nvSpPr>
          <p:cNvPr id="30" name="TextBox 29"/>
          <p:cNvSpPr txBox="1"/>
          <p:nvPr/>
        </p:nvSpPr>
        <p:spPr>
          <a:xfrm>
            <a:off x="6084168" y="5301208"/>
            <a:ext cx="576064" cy="369332"/>
          </a:xfrm>
          <a:prstGeom prst="rect">
            <a:avLst/>
          </a:prstGeom>
          <a:noFill/>
        </p:spPr>
        <p:txBody>
          <a:bodyPr wrap="square" rtlCol="0">
            <a:spAutoFit/>
          </a:bodyPr>
          <a:lstStyle/>
          <a:p>
            <a:r>
              <a:rPr lang="en-US" dirty="0" smtClean="0">
                <a:solidFill>
                  <a:schemeClr val="accent6">
                    <a:lumMod val="75000"/>
                  </a:schemeClr>
                </a:solidFill>
              </a:rPr>
              <a:t>3W</a:t>
            </a:r>
          </a:p>
        </p:txBody>
      </p:sp>
      <p:sp>
        <p:nvSpPr>
          <p:cNvPr id="2" name="Title 1"/>
          <p:cNvSpPr>
            <a:spLocks noGrp="1"/>
          </p:cNvSpPr>
          <p:nvPr>
            <p:ph type="title"/>
          </p:nvPr>
        </p:nvSpPr>
        <p:spPr>
          <a:xfrm>
            <a:off x="467544" y="188640"/>
            <a:ext cx="8229600" cy="1143000"/>
          </a:xfrm>
        </p:spPr>
        <p:txBody>
          <a:bodyPr>
            <a:normAutofit/>
          </a:bodyPr>
          <a:lstStyle/>
          <a:p>
            <a:r>
              <a:rPr lang="en-US" dirty="0" smtClean="0"/>
              <a:t>Solution 2 complex gate 2</a:t>
            </a:r>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dirty="0" err="1" smtClean="0"/>
              <a:t>Path</a:t>
            </a:r>
            <a:r>
              <a:rPr lang="sv-SE" dirty="0" smtClean="0"/>
              <a:t> </a:t>
            </a:r>
            <a:r>
              <a:rPr lang="sv-SE" dirty="0" err="1" smtClean="0"/>
              <a:t>delay</a:t>
            </a:r>
            <a:r>
              <a:rPr lang="sv-SE" dirty="0" smtClean="0"/>
              <a:t> </a:t>
            </a:r>
            <a:r>
              <a:rPr lang="sv-SE" dirty="0" err="1" smtClean="0"/>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20</a:t>
            </a:fld>
            <a:endParaRPr lang="sv-SE" dirty="0"/>
          </a:p>
        </p:txBody>
      </p:sp>
      <p:pic>
        <p:nvPicPr>
          <p:cNvPr id="7" name="Picture 6"/>
          <p:cNvPicPr/>
          <p:nvPr/>
        </p:nvPicPr>
        <p:blipFill rotWithShape="1">
          <a:blip r:embed="rId2">
            <a:extLst>
              <a:ext uri="{28A0092B-C50C-407E-A947-70E740481C1C}">
                <a14:useLocalDpi xmlns:a14="http://schemas.microsoft.com/office/drawing/2010/main" val="0"/>
              </a:ext>
            </a:extLst>
          </a:blip>
          <a:srcRect l="41374" t="1789" r="21105" b="7473"/>
          <a:stretch/>
        </p:blipFill>
        <p:spPr>
          <a:xfrm>
            <a:off x="1259632" y="1700808"/>
            <a:ext cx="2520280" cy="4547302"/>
          </a:xfrm>
          <a:prstGeom prst="rect">
            <a:avLst/>
          </a:prstGeom>
        </p:spPr>
      </p:pic>
      <p:sp>
        <p:nvSpPr>
          <p:cNvPr id="8" name="TextBox 7"/>
          <p:cNvSpPr txBox="1"/>
          <p:nvPr/>
        </p:nvSpPr>
        <p:spPr>
          <a:xfrm>
            <a:off x="3635896" y="4365104"/>
            <a:ext cx="184666" cy="646331"/>
          </a:xfrm>
          <a:prstGeom prst="rect">
            <a:avLst/>
          </a:prstGeom>
          <a:noFill/>
        </p:spPr>
        <p:txBody>
          <a:bodyPr wrap="none" rtlCol="0">
            <a:spAutoFit/>
          </a:bodyPr>
          <a:lstStyle/>
          <a:p>
            <a:endParaRPr lang="en-US" dirty="0"/>
          </a:p>
          <a:p>
            <a:endParaRPr lang="en-US" dirty="0"/>
          </a:p>
        </p:txBody>
      </p:sp>
      <p:sp>
        <p:nvSpPr>
          <p:cNvPr id="10" name="TextBox 9"/>
          <p:cNvSpPr txBox="1"/>
          <p:nvPr/>
        </p:nvSpPr>
        <p:spPr>
          <a:xfrm>
            <a:off x="3635896" y="2780928"/>
            <a:ext cx="518091" cy="369332"/>
          </a:xfrm>
          <a:prstGeom prst="rect">
            <a:avLst/>
          </a:prstGeom>
          <a:noFill/>
        </p:spPr>
        <p:txBody>
          <a:bodyPr wrap="none" rtlCol="0">
            <a:spAutoFit/>
          </a:bodyPr>
          <a:lstStyle/>
          <a:p>
            <a:r>
              <a:rPr lang="en-US" dirty="0" smtClean="0">
                <a:solidFill>
                  <a:srgbClr val="FF0000"/>
                </a:solidFill>
              </a:rPr>
              <a:t>R/4</a:t>
            </a:r>
            <a:endParaRPr lang="en-US" dirty="0">
              <a:solidFill>
                <a:srgbClr val="FF0000"/>
              </a:solidFill>
            </a:endParaRPr>
          </a:p>
        </p:txBody>
      </p:sp>
      <p:sp>
        <p:nvSpPr>
          <p:cNvPr id="11" name="TextBox 10"/>
          <p:cNvSpPr txBox="1"/>
          <p:nvPr/>
        </p:nvSpPr>
        <p:spPr>
          <a:xfrm>
            <a:off x="3635896" y="2132856"/>
            <a:ext cx="518091" cy="369332"/>
          </a:xfrm>
          <a:prstGeom prst="rect">
            <a:avLst/>
          </a:prstGeom>
          <a:noFill/>
        </p:spPr>
        <p:txBody>
          <a:bodyPr wrap="none" rtlCol="0">
            <a:spAutoFit/>
          </a:bodyPr>
          <a:lstStyle/>
          <a:p>
            <a:r>
              <a:rPr lang="en-US" dirty="0" smtClean="0">
                <a:solidFill>
                  <a:srgbClr val="FF0000"/>
                </a:solidFill>
              </a:rPr>
              <a:t>R/4</a:t>
            </a:r>
            <a:endParaRPr lang="en-US" dirty="0">
              <a:solidFill>
                <a:srgbClr val="FF0000"/>
              </a:solidFill>
            </a:endParaRPr>
          </a:p>
        </p:txBody>
      </p:sp>
      <p:sp>
        <p:nvSpPr>
          <p:cNvPr id="12" name="TextBox 11"/>
          <p:cNvSpPr txBox="1"/>
          <p:nvPr/>
        </p:nvSpPr>
        <p:spPr>
          <a:xfrm>
            <a:off x="2843808" y="2420888"/>
            <a:ext cx="639688" cy="369332"/>
          </a:xfrm>
          <a:prstGeom prst="rect">
            <a:avLst/>
          </a:prstGeom>
          <a:noFill/>
        </p:spPr>
        <p:txBody>
          <a:bodyPr wrap="square" rtlCol="0">
            <a:spAutoFit/>
          </a:bodyPr>
          <a:lstStyle/>
          <a:p>
            <a:r>
              <a:rPr lang="en-US" dirty="0" smtClean="0">
                <a:solidFill>
                  <a:srgbClr val="FF0000"/>
                </a:solidFill>
              </a:rPr>
              <a:t>R/2</a:t>
            </a:r>
            <a:endParaRPr lang="en-US" dirty="0">
              <a:solidFill>
                <a:srgbClr val="FF0000"/>
              </a:solidFill>
            </a:endParaRPr>
          </a:p>
        </p:txBody>
      </p:sp>
      <p:sp>
        <p:nvSpPr>
          <p:cNvPr id="13" name="TextBox 12"/>
          <p:cNvSpPr txBox="1"/>
          <p:nvPr/>
        </p:nvSpPr>
        <p:spPr>
          <a:xfrm>
            <a:off x="2339752" y="3284984"/>
            <a:ext cx="639688" cy="369332"/>
          </a:xfrm>
          <a:prstGeom prst="rect">
            <a:avLst/>
          </a:prstGeom>
          <a:noFill/>
        </p:spPr>
        <p:txBody>
          <a:bodyPr wrap="square" rtlCol="0">
            <a:spAutoFit/>
          </a:bodyPr>
          <a:lstStyle/>
          <a:p>
            <a:r>
              <a:rPr lang="en-US" dirty="0" smtClean="0">
                <a:solidFill>
                  <a:srgbClr val="FF0000"/>
                </a:solidFill>
              </a:rPr>
              <a:t>R/2</a:t>
            </a:r>
            <a:endParaRPr lang="en-US" dirty="0">
              <a:solidFill>
                <a:srgbClr val="FF0000"/>
              </a:solidFill>
            </a:endParaRPr>
          </a:p>
        </p:txBody>
      </p:sp>
      <p:sp>
        <p:nvSpPr>
          <p:cNvPr id="14" name="TextBox 13"/>
          <p:cNvSpPr txBox="1"/>
          <p:nvPr/>
        </p:nvSpPr>
        <p:spPr>
          <a:xfrm>
            <a:off x="1907704" y="4437112"/>
            <a:ext cx="639688" cy="369332"/>
          </a:xfrm>
          <a:prstGeom prst="rect">
            <a:avLst/>
          </a:prstGeom>
          <a:noFill/>
        </p:spPr>
        <p:txBody>
          <a:bodyPr wrap="square" rtlCol="0">
            <a:spAutoFit/>
          </a:bodyPr>
          <a:lstStyle/>
          <a:p>
            <a:r>
              <a:rPr lang="en-US" dirty="0">
                <a:solidFill>
                  <a:srgbClr val="FF0000"/>
                </a:solidFill>
              </a:rPr>
              <a:t>R</a:t>
            </a:r>
            <a:endParaRPr lang="en-US" dirty="0" smtClean="0">
              <a:solidFill>
                <a:srgbClr val="FF0000"/>
              </a:solidFill>
            </a:endParaRPr>
          </a:p>
        </p:txBody>
      </p:sp>
      <p:sp>
        <p:nvSpPr>
          <p:cNvPr id="15" name="TextBox 14"/>
          <p:cNvSpPr txBox="1"/>
          <p:nvPr/>
        </p:nvSpPr>
        <p:spPr>
          <a:xfrm>
            <a:off x="2843808" y="4077072"/>
            <a:ext cx="639688" cy="369332"/>
          </a:xfrm>
          <a:prstGeom prst="rect">
            <a:avLst/>
          </a:prstGeom>
          <a:noFill/>
        </p:spPr>
        <p:txBody>
          <a:bodyPr wrap="square" rtlCol="0">
            <a:spAutoFit/>
          </a:bodyPr>
          <a:lstStyle/>
          <a:p>
            <a:r>
              <a:rPr lang="en-US" dirty="0" smtClean="0">
                <a:solidFill>
                  <a:srgbClr val="FF0000"/>
                </a:solidFill>
              </a:rPr>
              <a:t>R/3</a:t>
            </a:r>
          </a:p>
        </p:txBody>
      </p:sp>
      <p:sp>
        <p:nvSpPr>
          <p:cNvPr id="16" name="TextBox 15"/>
          <p:cNvSpPr txBox="1"/>
          <p:nvPr/>
        </p:nvSpPr>
        <p:spPr>
          <a:xfrm>
            <a:off x="2843808" y="4653136"/>
            <a:ext cx="639688" cy="369332"/>
          </a:xfrm>
          <a:prstGeom prst="rect">
            <a:avLst/>
          </a:prstGeom>
          <a:noFill/>
        </p:spPr>
        <p:txBody>
          <a:bodyPr wrap="square" rtlCol="0">
            <a:spAutoFit/>
          </a:bodyPr>
          <a:lstStyle/>
          <a:p>
            <a:r>
              <a:rPr lang="en-US" dirty="0" smtClean="0">
                <a:solidFill>
                  <a:srgbClr val="FF0000"/>
                </a:solidFill>
              </a:rPr>
              <a:t>R/3</a:t>
            </a:r>
          </a:p>
        </p:txBody>
      </p:sp>
      <p:sp>
        <p:nvSpPr>
          <p:cNvPr id="17" name="TextBox 16"/>
          <p:cNvSpPr txBox="1"/>
          <p:nvPr/>
        </p:nvSpPr>
        <p:spPr>
          <a:xfrm>
            <a:off x="3203848" y="5301208"/>
            <a:ext cx="639688" cy="369332"/>
          </a:xfrm>
          <a:prstGeom prst="rect">
            <a:avLst/>
          </a:prstGeom>
          <a:noFill/>
        </p:spPr>
        <p:txBody>
          <a:bodyPr wrap="square" rtlCol="0">
            <a:spAutoFit/>
          </a:bodyPr>
          <a:lstStyle/>
          <a:p>
            <a:r>
              <a:rPr lang="en-US" dirty="0" smtClean="0">
                <a:solidFill>
                  <a:srgbClr val="FF0000"/>
                </a:solidFill>
              </a:rPr>
              <a:t>R/3</a:t>
            </a:r>
          </a:p>
        </p:txBody>
      </p:sp>
      <p:sp>
        <p:nvSpPr>
          <p:cNvPr id="19" name="TextBox 18"/>
          <p:cNvSpPr txBox="1"/>
          <p:nvPr/>
        </p:nvSpPr>
        <p:spPr>
          <a:xfrm>
            <a:off x="899592" y="1340768"/>
            <a:ext cx="3239251" cy="646331"/>
          </a:xfrm>
          <a:prstGeom prst="rect">
            <a:avLst/>
          </a:prstGeom>
          <a:noFill/>
        </p:spPr>
        <p:txBody>
          <a:bodyPr wrap="none" rtlCol="0">
            <a:spAutoFit/>
          </a:bodyPr>
          <a:lstStyle/>
          <a:p>
            <a:r>
              <a:rPr lang="en-US" dirty="0" smtClean="0"/>
              <a:t>Resistances for equal worst-case </a:t>
            </a:r>
          </a:p>
          <a:p>
            <a:r>
              <a:rPr lang="en-US" dirty="0" smtClean="0"/>
              <a:t>path resistance R, p-net changed</a:t>
            </a:r>
            <a:endParaRPr lang="en-US" dirty="0"/>
          </a:p>
        </p:txBody>
      </p:sp>
      <p:sp>
        <p:nvSpPr>
          <p:cNvPr id="31" name="TextBox 30"/>
          <p:cNvSpPr txBox="1"/>
          <p:nvPr/>
        </p:nvSpPr>
        <p:spPr>
          <a:xfrm>
            <a:off x="4644008" y="1484784"/>
            <a:ext cx="2249334" cy="369332"/>
          </a:xfrm>
          <a:prstGeom prst="rect">
            <a:avLst/>
          </a:prstGeom>
          <a:noFill/>
        </p:spPr>
        <p:txBody>
          <a:bodyPr wrap="none" rtlCol="0">
            <a:spAutoFit/>
          </a:bodyPr>
          <a:lstStyle/>
          <a:p>
            <a:r>
              <a:rPr lang="en-US" dirty="0" smtClean="0"/>
              <a:t>Corresponding widths </a:t>
            </a:r>
            <a:endParaRPr lang="en-US" dirty="0"/>
          </a:p>
        </p:txBody>
      </p:sp>
      <p:sp>
        <p:nvSpPr>
          <p:cNvPr id="33" name="TextBox 32"/>
          <p:cNvSpPr txBox="1"/>
          <p:nvPr/>
        </p:nvSpPr>
        <p:spPr>
          <a:xfrm>
            <a:off x="6876256" y="2276872"/>
            <a:ext cx="2081820" cy="2308324"/>
          </a:xfrm>
          <a:prstGeom prst="rect">
            <a:avLst/>
          </a:prstGeom>
          <a:noFill/>
        </p:spPr>
        <p:txBody>
          <a:bodyPr wrap="none" rtlCol="0">
            <a:spAutoFit/>
          </a:bodyPr>
          <a:lstStyle/>
          <a:p>
            <a:r>
              <a:rPr lang="en-US" dirty="0" smtClean="0"/>
              <a:t>gc1 =  (3+4)/3 =7/3</a:t>
            </a:r>
          </a:p>
          <a:p>
            <a:r>
              <a:rPr lang="en-US" dirty="0"/>
              <a:t>g</a:t>
            </a:r>
            <a:r>
              <a:rPr lang="en-US" dirty="0" smtClean="0"/>
              <a:t>c2 =  (8+</a:t>
            </a:r>
            <a:r>
              <a:rPr lang="en-US" dirty="0"/>
              <a:t>3</a:t>
            </a:r>
            <a:r>
              <a:rPr lang="en-US" dirty="0" smtClean="0"/>
              <a:t>)/3 =11/3</a:t>
            </a:r>
          </a:p>
          <a:p>
            <a:r>
              <a:rPr lang="en-US" dirty="0"/>
              <a:t>g</a:t>
            </a:r>
            <a:r>
              <a:rPr lang="en-US" dirty="0" smtClean="0"/>
              <a:t>p1 = (3+4)/3= 7/3</a:t>
            </a:r>
          </a:p>
          <a:p>
            <a:r>
              <a:rPr lang="en-US" dirty="0" smtClean="0"/>
              <a:t>gp2 = (8+3)/3 =11/3</a:t>
            </a:r>
          </a:p>
          <a:p>
            <a:r>
              <a:rPr lang="en-US" dirty="0" err="1" smtClean="0"/>
              <a:t>gCoutin</a:t>
            </a:r>
            <a:r>
              <a:rPr lang="en-US" dirty="0" smtClean="0"/>
              <a:t> = 5/3</a:t>
            </a:r>
          </a:p>
          <a:p>
            <a:endParaRPr lang="en-US" dirty="0"/>
          </a:p>
          <a:p>
            <a:r>
              <a:rPr lang="en-US" dirty="0" smtClean="0"/>
              <a:t>p =(1+3+4)/3 </a:t>
            </a:r>
            <a:r>
              <a:rPr lang="en-US" dirty="0" err="1" smtClean="0"/>
              <a:t>pinv</a:t>
            </a:r>
            <a:r>
              <a:rPr lang="en-US" dirty="0" smtClean="0"/>
              <a:t>=</a:t>
            </a:r>
          </a:p>
          <a:p>
            <a:r>
              <a:rPr lang="en-US" dirty="0"/>
              <a:t>8</a:t>
            </a:r>
            <a:r>
              <a:rPr lang="en-US" dirty="0" smtClean="0"/>
              <a:t>/3 </a:t>
            </a:r>
            <a:r>
              <a:rPr lang="en-US" dirty="0" err="1" smtClean="0"/>
              <a:t>pinv</a:t>
            </a:r>
            <a:endParaRPr lang="en-US" dirty="0"/>
          </a:p>
        </p:txBody>
      </p:sp>
      <p:sp>
        <p:nvSpPr>
          <p:cNvPr id="34" name="TextBox 33"/>
          <p:cNvSpPr txBox="1"/>
          <p:nvPr/>
        </p:nvSpPr>
        <p:spPr>
          <a:xfrm>
            <a:off x="2411760" y="5301208"/>
            <a:ext cx="639688" cy="369332"/>
          </a:xfrm>
          <a:prstGeom prst="rect">
            <a:avLst/>
          </a:prstGeom>
          <a:noFill/>
        </p:spPr>
        <p:txBody>
          <a:bodyPr wrap="square" rtlCol="0">
            <a:spAutoFit/>
          </a:bodyPr>
          <a:lstStyle/>
          <a:p>
            <a:r>
              <a:rPr lang="en-US" dirty="0" smtClean="0">
                <a:solidFill>
                  <a:srgbClr val="FF0000"/>
                </a:solidFill>
              </a:rPr>
              <a:t>R/3</a:t>
            </a:r>
          </a:p>
        </p:txBody>
      </p:sp>
      <p:sp>
        <p:nvSpPr>
          <p:cNvPr id="35" name="TextBox 34"/>
          <p:cNvSpPr txBox="1"/>
          <p:nvPr/>
        </p:nvSpPr>
        <p:spPr>
          <a:xfrm>
            <a:off x="2123728" y="2420888"/>
            <a:ext cx="639688" cy="369332"/>
          </a:xfrm>
          <a:prstGeom prst="rect">
            <a:avLst/>
          </a:prstGeom>
          <a:noFill/>
        </p:spPr>
        <p:txBody>
          <a:bodyPr wrap="square" rtlCol="0">
            <a:spAutoFit/>
          </a:bodyPr>
          <a:lstStyle/>
          <a:p>
            <a:r>
              <a:rPr lang="en-US" dirty="0" smtClean="0">
                <a:solidFill>
                  <a:srgbClr val="FF0000"/>
                </a:solidFill>
              </a:rPr>
              <a:t>R/2</a:t>
            </a:r>
            <a:endParaRPr lang="en-US" dirty="0">
              <a:solidFill>
                <a:srgbClr val="FF0000"/>
              </a:solidFill>
            </a:endParaRPr>
          </a:p>
        </p:txBody>
      </p:sp>
      <p:sp>
        <p:nvSpPr>
          <p:cNvPr id="37" name="TextBox 36"/>
          <p:cNvSpPr txBox="1"/>
          <p:nvPr/>
        </p:nvSpPr>
        <p:spPr>
          <a:xfrm>
            <a:off x="5724128" y="4653136"/>
            <a:ext cx="576064" cy="369332"/>
          </a:xfrm>
          <a:prstGeom prst="rect">
            <a:avLst/>
          </a:prstGeom>
          <a:noFill/>
        </p:spPr>
        <p:txBody>
          <a:bodyPr wrap="square" rtlCol="0">
            <a:spAutoFit/>
          </a:bodyPr>
          <a:lstStyle/>
          <a:p>
            <a:r>
              <a:rPr lang="en-US" dirty="0" smtClean="0">
                <a:solidFill>
                  <a:schemeClr val="accent6">
                    <a:lumMod val="75000"/>
                  </a:schemeClr>
                </a:solidFill>
              </a:rPr>
              <a:t>3W</a:t>
            </a:r>
          </a:p>
        </p:txBody>
      </p:sp>
      <p:sp>
        <p:nvSpPr>
          <p:cNvPr id="38" name="TextBox 37"/>
          <p:cNvSpPr txBox="1"/>
          <p:nvPr/>
        </p:nvSpPr>
        <p:spPr>
          <a:xfrm>
            <a:off x="5004048" y="2348880"/>
            <a:ext cx="507020" cy="369332"/>
          </a:xfrm>
          <a:prstGeom prst="rect">
            <a:avLst/>
          </a:prstGeom>
          <a:noFill/>
        </p:spPr>
        <p:txBody>
          <a:bodyPr wrap="none" rtlCol="0">
            <a:spAutoFit/>
          </a:bodyPr>
          <a:lstStyle/>
          <a:p>
            <a:r>
              <a:rPr lang="en-US" dirty="0" smtClean="0">
                <a:solidFill>
                  <a:schemeClr val="accent6">
                    <a:lumMod val="75000"/>
                  </a:schemeClr>
                </a:solidFill>
              </a:rPr>
              <a:t>4W</a:t>
            </a:r>
            <a:endParaRPr lang="en-US" dirty="0">
              <a:solidFill>
                <a:schemeClr val="accent6">
                  <a:lumMod val="75000"/>
                </a:schemeClr>
              </a:solidFill>
            </a:endParaRPr>
          </a:p>
        </p:txBody>
      </p:sp>
    </p:spTree>
    <p:extLst>
      <p:ext uri="{BB962C8B-B14F-4D97-AF65-F5344CB8AC3E}">
        <p14:creationId xmlns:p14="http://schemas.microsoft.com/office/powerpoint/2010/main" val="4705657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a:t>
            </a:r>
            <a:r>
              <a:rPr lang="en-US" dirty="0"/>
              <a:t>g</a:t>
            </a:r>
            <a:r>
              <a:rPr lang="en-US" dirty="0" smtClean="0"/>
              <a:t>ate 2 which solution is better?</a:t>
            </a:r>
            <a:endParaRPr lang="en-US" dirty="0"/>
          </a:p>
        </p:txBody>
      </p:sp>
      <p:sp>
        <p:nvSpPr>
          <p:cNvPr id="6" name="Content Placeholder 5"/>
          <p:cNvSpPr>
            <a:spLocks noGrp="1"/>
          </p:cNvSpPr>
          <p:nvPr>
            <p:ph idx="1"/>
          </p:nvPr>
        </p:nvSpPr>
        <p:spPr/>
        <p:txBody>
          <a:bodyPr>
            <a:normAutofit/>
          </a:bodyPr>
          <a:lstStyle/>
          <a:p>
            <a:r>
              <a:rPr lang="en-US" dirty="0" smtClean="0"/>
              <a:t>Also here it  depends on which one is the critical input (the one that is on the critical path and thus limits the speed), but from the schematic it looked like it would be </a:t>
            </a:r>
            <a:r>
              <a:rPr lang="en-US" dirty="0" err="1" smtClean="0"/>
              <a:t>c</a:t>
            </a:r>
            <a:r>
              <a:rPr lang="en-US" baseline="-25000" dirty="0" err="1" smtClean="0"/>
              <a:t>outin</a:t>
            </a:r>
            <a:r>
              <a:rPr lang="en-US" dirty="0" smtClean="0"/>
              <a:t>. In that case solution 2 is better. It also has a lower parasitic delay.</a:t>
            </a:r>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21</a:t>
            </a:fld>
            <a:endParaRPr lang="sv-SE"/>
          </a:p>
        </p:txBody>
      </p:sp>
    </p:spTree>
    <p:extLst>
      <p:ext uri="{BB962C8B-B14F-4D97-AF65-F5344CB8AC3E}">
        <p14:creationId xmlns:p14="http://schemas.microsoft.com/office/powerpoint/2010/main" val="375941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611560" y="1268760"/>
            <a:ext cx="8229600" cy="4525963"/>
          </a:xfrm>
        </p:spPr>
        <p:txBody>
          <a:bodyPr>
            <a:normAutofit fontScale="77500" lnSpcReduction="20000"/>
          </a:bodyPr>
          <a:lstStyle/>
          <a:p>
            <a:r>
              <a:rPr lang="en-US" dirty="0" smtClean="0"/>
              <a:t>A linear model for non</a:t>
            </a:r>
            <a:r>
              <a:rPr lang="en-US" dirty="0" smtClean="0"/>
              <a:t>-inverting </a:t>
            </a:r>
            <a:r>
              <a:rPr lang="en-US" dirty="0" smtClean="0"/>
              <a:t>gates</a:t>
            </a:r>
          </a:p>
          <a:p>
            <a:pPr lvl="1"/>
            <a:r>
              <a:rPr lang="en-US" dirty="0" smtClean="0"/>
              <a:t>Still d = </a:t>
            </a:r>
            <a:r>
              <a:rPr lang="en-US" dirty="0" err="1" smtClean="0"/>
              <a:t>gh</a:t>
            </a:r>
            <a:r>
              <a:rPr lang="en-US" dirty="0" smtClean="0"/>
              <a:t> + p, find p and g</a:t>
            </a:r>
          </a:p>
          <a:p>
            <a:pPr lvl="1"/>
            <a:r>
              <a:rPr lang="en-US" dirty="0" smtClean="0"/>
              <a:t>An example</a:t>
            </a:r>
            <a:endParaRPr lang="en-US" dirty="0" smtClean="0"/>
          </a:p>
          <a:p>
            <a:r>
              <a:rPr lang="en-US" dirty="0" err="1" smtClean="0"/>
              <a:t>Prelab</a:t>
            </a:r>
            <a:r>
              <a:rPr lang="en-US" dirty="0" smtClean="0"/>
              <a:t> 2 task </a:t>
            </a:r>
          </a:p>
          <a:p>
            <a:pPr lvl="1"/>
            <a:r>
              <a:rPr lang="en-US" dirty="0" smtClean="0"/>
              <a:t>ILAs</a:t>
            </a:r>
          </a:p>
          <a:p>
            <a:pPr lvl="1"/>
            <a:r>
              <a:rPr lang="en-US" dirty="0" smtClean="0"/>
              <a:t>The carry </a:t>
            </a:r>
            <a:r>
              <a:rPr lang="en-US" dirty="0" smtClean="0"/>
              <a:t>circuit</a:t>
            </a:r>
          </a:p>
          <a:p>
            <a:r>
              <a:rPr lang="en-US" dirty="0" smtClean="0"/>
              <a:t>Review tapered buffer – only inverters</a:t>
            </a:r>
          </a:p>
          <a:p>
            <a:pPr lvl="1"/>
            <a:r>
              <a:rPr lang="en-US" dirty="0" smtClean="0"/>
              <a:t>Optimal </a:t>
            </a:r>
            <a:r>
              <a:rPr lang="en-US" dirty="0" err="1" smtClean="0"/>
              <a:t>h,optimal</a:t>
            </a:r>
            <a:r>
              <a:rPr lang="en-US" dirty="0" smtClean="0"/>
              <a:t> N</a:t>
            </a:r>
          </a:p>
          <a:p>
            <a:pPr lvl="1"/>
            <a:r>
              <a:rPr lang="en-US" dirty="0" smtClean="0"/>
              <a:t>Review the example</a:t>
            </a:r>
          </a:p>
          <a:p>
            <a:r>
              <a:rPr lang="en-US" dirty="0" smtClean="0"/>
              <a:t>Path delay with other gates</a:t>
            </a:r>
            <a:endParaRPr lang="en-US" dirty="0"/>
          </a:p>
          <a:p>
            <a:pPr lvl="1"/>
            <a:r>
              <a:rPr lang="en-US" dirty="0" smtClean="0"/>
              <a:t>Optimal f</a:t>
            </a:r>
          </a:p>
          <a:p>
            <a:pPr lvl="1"/>
            <a:r>
              <a:rPr lang="en-US" dirty="0" smtClean="0"/>
              <a:t>An example</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22</a:t>
            </a:fld>
            <a:endParaRPr lang="sv-SE"/>
          </a:p>
        </p:txBody>
      </p:sp>
    </p:spTree>
    <p:extLst>
      <p:ext uri="{BB962C8B-B14F-4D97-AF65-F5344CB8AC3E}">
        <p14:creationId xmlns:p14="http://schemas.microsoft.com/office/powerpoint/2010/main" val="38090486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Model</a:t>
            </a:r>
            <a:r>
              <a:rPr lang="sv-SE" dirty="0" smtClean="0"/>
              <a:t> for a non-inverting gate</a:t>
            </a:r>
            <a:endParaRPr lang="sv-SE" dirty="0"/>
          </a:p>
        </p:txBody>
      </p:sp>
      <p:sp>
        <p:nvSpPr>
          <p:cNvPr id="4" name="Date Placeholder 3"/>
          <p:cNvSpPr>
            <a:spLocks noGrp="1"/>
          </p:cNvSpPr>
          <p:nvPr>
            <p:ph type="dt" sz="half" idx="10"/>
          </p:nvPr>
        </p:nvSpPr>
        <p:spPr/>
        <p:txBody>
          <a:bodyPr/>
          <a:lstStyle/>
          <a:p>
            <a:r>
              <a:rPr lang="sv-SE" dirty="0" smtClean="0"/>
              <a:t>2018-09</a:t>
            </a:r>
            <a:r>
              <a:rPr lang="sv-SE" dirty="0" smtClean="0"/>
              <a:t>-</a:t>
            </a:r>
            <a:r>
              <a:rPr lang="sv-SE" dirty="0" smtClean="0"/>
              <a:t>20</a:t>
            </a:r>
            <a:endParaRPr lang="sv-SE" dirty="0"/>
          </a:p>
        </p:txBody>
      </p:sp>
      <p:sp>
        <p:nvSpPr>
          <p:cNvPr id="5" name="Footer Placeholder 4"/>
          <p:cNvSpPr>
            <a:spLocks noGrp="1"/>
          </p:cNvSpPr>
          <p:nvPr>
            <p:ph type="ftr" sz="quarter" idx="11"/>
          </p:nvPr>
        </p:nvSpPr>
        <p:spPr/>
        <p:txBody>
          <a:bodyPr/>
          <a:lstStyle/>
          <a:p>
            <a:r>
              <a:rPr lang="sv-SE" dirty="0" smtClean="0"/>
              <a:t>MCC092 </a:t>
            </a:r>
            <a:r>
              <a:rPr lang="sv-SE" dirty="0" err="1" smtClean="0"/>
              <a:t>Integrated</a:t>
            </a:r>
            <a:r>
              <a:rPr lang="sv-SE" dirty="0" smtClean="0"/>
              <a:t> Circuit Design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23</a:t>
            </a:fld>
            <a:endParaRPr lang="sv-SE"/>
          </a:p>
        </p:txBody>
      </p:sp>
      <p:sp>
        <p:nvSpPr>
          <p:cNvPr id="21" name="Rectangle 45"/>
          <p:cNvSpPr>
            <a:spLocks noChangeArrowheads="1"/>
          </p:cNvSpPr>
          <p:nvPr/>
        </p:nvSpPr>
        <p:spPr bwMode="auto">
          <a:xfrm>
            <a:off x="6660232" y="4941168"/>
            <a:ext cx="2125582" cy="4924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smtClean="0">
                <a:solidFill>
                  <a:srgbClr val="000000"/>
                </a:solidFill>
                <a:latin typeface="Arial" pitchFamily="34" charset="0"/>
                <a:cs typeface="Arial" pitchFamily="34" charset="0"/>
              </a:rPr>
              <a:t>The parasitic delay </a:t>
            </a:r>
            <a:r>
              <a:rPr lang="en-US" sz="1600" i="1" dirty="0" smtClean="0">
                <a:solidFill>
                  <a:srgbClr val="000000"/>
                </a:solidFill>
                <a:latin typeface="Arial" pitchFamily="34" charset="0"/>
                <a:cs typeface="Arial" pitchFamily="34" charset="0"/>
              </a:rPr>
              <a:t>p</a:t>
            </a:r>
            <a:r>
              <a:rPr lang="en-US" sz="1600" dirty="0" smtClean="0">
                <a:solidFill>
                  <a:srgbClr val="000000"/>
                </a:solidFill>
                <a:latin typeface="Arial" pitchFamily="34" charset="0"/>
                <a:cs typeface="Arial" pitchFamily="34" charset="0"/>
              </a:rPr>
              <a:t>=9</a:t>
            </a:r>
          </a:p>
          <a:p>
            <a:pPr lvl="0" fontAlgn="base">
              <a:spcBef>
                <a:spcPct val="0"/>
              </a:spcBef>
              <a:spcAft>
                <a:spcPct val="0"/>
              </a:spcAft>
            </a:pPr>
            <a:r>
              <a:rPr kumimoji="0" lang="en-US" sz="1600" b="0" u="none" strike="noStrike" cap="none" normalizeH="0" baseline="0" dirty="0" smtClean="0">
                <a:ln>
                  <a:noFill/>
                </a:ln>
                <a:solidFill>
                  <a:srgbClr val="000000"/>
                </a:solidFill>
                <a:effectLst/>
                <a:latin typeface="Arial" pitchFamily="34" charset="0"/>
                <a:cs typeface="Arial" pitchFamily="34" charset="0"/>
              </a:rPr>
              <a:t>Logical effort </a:t>
            </a:r>
            <a:r>
              <a:rPr kumimoji="0" lang="en-US" sz="1600" b="0" i="1" u="none" strike="noStrike" cap="none" normalizeH="0" baseline="0" dirty="0" smtClean="0">
                <a:ln>
                  <a:noFill/>
                </a:ln>
                <a:solidFill>
                  <a:srgbClr val="000000"/>
                </a:solidFill>
                <a:effectLst/>
                <a:latin typeface="Arial" pitchFamily="34" charset="0"/>
                <a:cs typeface="Arial" pitchFamily="34" charset="0"/>
              </a:rPr>
              <a:t>g</a:t>
            </a:r>
            <a:r>
              <a:rPr kumimoji="0" lang="en-US" sz="1600" b="0" u="none" strike="noStrike" cap="none" normalizeH="0" baseline="0" dirty="0" smtClean="0">
                <a:ln>
                  <a:noFill/>
                </a:ln>
                <a:solidFill>
                  <a:srgbClr val="000000"/>
                </a:solidFill>
                <a:effectLst/>
                <a:latin typeface="Arial" pitchFamily="34" charset="0"/>
                <a:cs typeface="Arial" pitchFamily="34" charset="0"/>
              </a:rPr>
              <a:t>=0.5</a:t>
            </a:r>
            <a:endParaRPr kumimoji="0" lang="en-US" sz="1600" b="0" u="none" strike="noStrike" cap="none" normalizeH="0" baseline="0" dirty="0" smtClean="0">
              <a:ln>
                <a:noFill/>
              </a:ln>
              <a:solidFill>
                <a:schemeClr val="tx1"/>
              </a:solidFill>
              <a:effectLst/>
              <a:latin typeface="Arial" pitchFamily="34" charset="0"/>
            </a:endParaRPr>
          </a:p>
        </p:txBody>
      </p:sp>
      <p:graphicFrame>
        <p:nvGraphicFramePr>
          <p:cNvPr id="22" name="Object 21"/>
          <p:cNvGraphicFramePr>
            <a:graphicFrameLocks/>
          </p:cNvGraphicFramePr>
          <p:nvPr>
            <p:extLst>
              <p:ext uri="{D42A27DB-BD31-4B8C-83A1-F6EECF244321}">
                <p14:modId xmlns:p14="http://schemas.microsoft.com/office/powerpoint/2010/main" val="666894106"/>
              </p:ext>
            </p:extLst>
          </p:nvPr>
        </p:nvGraphicFramePr>
        <p:xfrm>
          <a:off x="611560" y="4653136"/>
          <a:ext cx="5248275" cy="1177925"/>
        </p:xfrm>
        <a:graphic>
          <a:graphicData uri="http://schemas.openxmlformats.org/presentationml/2006/ole">
            <mc:AlternateContent xmlns:mc="http://schemas.openxmlformats.org/markup-compatibility/2006">
              <mc:Choice xmlns:v="urn:schemas-microsoft-com:vml" Requires="v">
                <p:oleObj spid="_x0000_s1052" name="Equation" r:id="rId3" imgW="2794000" imgH="596900" progId="Equation.3">
                  <p:embed/>
                </p:oleObj>
              </mc:Choice>
              <mc:Fallback>
                <p:oleObj name="Equation" r:id="rId3" imgW="2794000" imgH="596900" progId="Equation.3">
                  <p:embed/>
                  <p:pic>
                    <p:nvPicPr>
                      <p:cNvPr id="0" name=""/>
                      <p:cNvPicPr>
                        <a:picLocks noChangeArrowheads="1"/>
                      </p:cNvPicPr>
                      <p:nvPr/>
                    </p:nvPicPr>
                    <p:blipFill>
                      <a:blip r:embed="rId4"/>
                      <a:srcRect/>
                      <a:stretch>
                        <a:fillRect/>
                      </a:stretch>
                    </p:blipFill>
                    <p:spPr bwMode="auto">
                      <a:xfrm>
                        <a:off x="611560" y="4653136"/>
                        <a:ext cx="5248275" cy="1177925"/>
                      </a:xfrm>
                      <a:prstGeom prst="rect">
                        <a:avLst/>
                      </a:prstGeom>
                      <a:noFill/>
                      <a:ln>
                        <a:noFill/>
                      </a:ln>
                      <a:extLst/>
                    </p:spPr>
                  </p:pic>
                </p:oleObj>
              </mc:Fallback>
            </mc:AlternateContent>
          </a:graphicData>
        </a:graphic>
      </p:graphicFrame>
      <p:grpSp>
        <p:nvGrpSpPr>
          <p:cNvPr id="29" name="Group 28"/>
          <p:cNvGrpSpPr/>
          <p:nvPr/>
        </p:nvGrpSpPr>
        <p:grpSpPr>
          <a:xfrm>
            <a:off x="1835696" y="2492896"/>
            <a:ext cx="5501097" cy="2052419"/>
            <a:chOff x="328055" y="2636912"/>
            <a:chExt cx="5501097" cy="2052419"/>
          </a:xfrm>
        </p:grpSpPr>
        <p:cxnSp>
          <p:nvCxnSpPr>
            <p:cNvPr id="7" name="Straight Connector 6"/>
            <p:cNvCxnSpPr/>
            <p:nvPr/>
          </p:nvCxnSpPr>
          <p:spPr>
            <a:xfrm flipH="1">
              <a:off x="755576" y="3576698"/>
              <a:ext cx="45365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6200000" flipH="1">
              <a:off x="1200557" y="3092498"/>
              <a:ext cx="451634" cy="968396"/>
              <a:chOff x="4552408" y="2154754"/>
              <a:chExt cx="220136" cy="472017"/>
            </a:xfrm>
          </p:grpSpPr>
          <p:cxnSp>
            <p:nvCxnSpPr>
              <p:cNvPr id="9" name="Straight Connector 8"/>
              <p:cNvCxnSpPr/>
              <p:nvPr/>
            </p:nvCxnSpPr>
            <p:spPr>
              <a:xfrm rot="5400000">
                <a:off x="4536535" y="239076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316399" y="239076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flipH="1">
              <a:off x="1477442" y="3042559"/>
              <a:ext cx="1068274" cy="106827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chemeClr val="tx1"/>
                  </a:solidFill>
                </a:rPr>
                <a:t>CMOS </a:t>
              </a:r>
              <a:r>
                <a:rPr lang="sv-SE" sz="2000" dirty="0" err="1" smtClean="0">
                  <a:solidFill>
                    <a:schemeClr val="tx1"/>
                  </a:solidFill>
                </a:rPr>
                <a:t>logic</a:t>
              </a:r>
              <a:endParaRPr lang="sv-SE" sz="2000" dirty="0" smtClean="0">
                <a:solidFill>
                  <a:schemeClr val="tx1"/>
                </a:solidFill>
              </a:endParaRPr>
            </a:p>
            <a:p>
              <a:pPr algn="ctr"/>
              <a:r>
                <a:rPr lang="sv-SE" sz="2000" dirty="0" smtClean="0">
                  <a:solidFill>
                    <a:schemeClr val="tx1"/>
                  </a:solidFill>
                </a:rPr>
                <a:t>X2</a:t>
              </a:r>
              <a:endParaRPr lang="sv-SE" sz="2000" dirty="0">
                <a:solidFill>
                  <a:schemeClr val="tx1"/>
                </a:solidFill>
              </a:endParaRPr>
            </a:p>
          </p:txBody>
        </p:sp>
        <p:sp>
          <p:nvSpPr>
            <p:cNvPr id="12" name="Oval 11"/>
            <p:cNvSpPr/>
            <p:nvPr/>
          </p:nvSpPr>
          <p:spPr>
            <a:xfrm flipH="1">
              <a:off x="2554401" y="3481161"/>
              <a:ext cx="191073" cy="1910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Isosceles Triangle 12"/>
            <p:cNvSpPr>
              <a:spLocks noChangeAspect="1"/>
            </p:cNvSpPr>
            <p:nvPr/>
          </p:nvSpPr>
          <p:spPr>
            <a:xfrm rot="5400000" flipH="1">
              <a:off x="3075279" y="3065609"/>
              <a:ext cx="1329445" cy="1022177"/>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sv-SE" sz="2000" dirty="0" smtClean="0">
                  <a:solidFill>
                    <a:schemeClr val="tx2">
                      <a:lumMod val="75000"/>
                    </a:schemeClr>
                  </a:solidFill>
                </a:rPr>
                <a:t>X4</a:t>
              </a:r>
              <a:endParaRPr lang="sv-SE" sz="2000" dirty="0">
                <a:solidFill>
                  <a:schemeClr val="tx2">
                    <a:lumMod val="75000"/>
                  </a:schemeClr>
                </a:solidFill>
              </a:endParaRPr>
            </a:p>
          </p:txBody>
        </p:sp>
        <p:sp>
          <p:nvSpPr>
            <p:cNvPr id="14" name="Oval 13"/>
            <p:cNvSpPr/>
            <p:nvPr/>
          </p:nvSpPr>
          <p:spPr>
            <a:xfrm flipH="1">
              <a:off x="4271346" y="3481161"/>
              <a:ext cx="191073" cy="1910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45"/>
            <p:cNvSpPr>
              <a:spLocks noChangeArrowheads="1"/>
            </p:cNvSpPr>
            <p:nvPr/>
          </p:nvSpPr>
          <p:spPr bwMode="auto">
            <a:xfrm>
              <a:off x="1648573" y="4254790"/>
              <a:ext cx="96180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000000"/>
                  </a:solidFill>
                  <a:latin typeface="Arial" pitchFamily="34" charset="0"/>
                  <a:ea typeface="Calibri" pitchFamily="34" charset="0"/>
                  <a:cs typeface="Arial" pitchFamily="34" charset="0"/>
                </a:rPr>
                <a:t>p</a:t>
              </a:r>
              <a:r>
                <a:rPr lang="en-US" sz="1600" baseline="-25000" dirty="0">
                  <a:solidFill>
                    <a:srgbClr val="000000"/>
                  </a:solidFill>
                  <a:latin typeface="Arial" pitchFamily="34" charset="0"/>
                  <a:ea typeface="Calibri" pitchFamily="34" charset="0"/>
                  <a:cs typeface="Arial" pitchFamily="34" charset="0"/>
                </a:rPr>
                <a:t>1</a:t>
              </a:r>
              <a:r>
                <a:rPr lang="en-US" sz="1600" dirty="0">
                  <a:solidFill>
                    <a:srgbClr val="000000"/>
                  </a:solidFill>
                  <a:latin typeface="Arial" pitchFamily="34" charset="0"/>
                  <a:ea typeface="Calibri" pitchFamily="34" charset="0"/>
                  <a:cs typeface="Arial" pitchFamily="34" charset="0"/>
                </a:rPr>
                <a:t>=4, g</a:t>
              </a:r>
              <a:r>
                <a:rPr lang="en-US" sz="1600" baseline="-25000" dirty="0">
                  <a:solidFill>
                    <a:srgbClr val="000000"/>
                  </a:solidFill>
                  <a:latin typeface="Arial" pitchFamily="34" charset="0"/>
                  <a:ea typeface="Calibri" pitchFamily="34" charset="0"/>
                  <a:cs typeface="Arial" pitchFamily="34" charset="0"/>
                </a:rPr>
                <a:t>1</a:t>
              </a:r>
              <a:r>
                <a:rPr lang="en-US" sz="1600" dirty="0">
                  <a:solidFill>
                    <a:srgbClr val="000000"/>
                  </a:solidFill>
                  <a:latin typeface="Arial" pitchFamily="34" charset="0"/>
                  <a:ea typeface="Calibri" pitchFamily="34" charset="0"/>
                  <a:cs typeface="Arial" pitchFamily="34" charset="0"/>
                </a:rPr>
                <a:t>=2</a:t>
              </a:r>
              <a:endParaRPr lang="en-US" sz="1600" dirty="0">
                <a:latin typeface="Arial" pitchFamily="34" charset="0"/>
              </a:endParaRPr>
            </a:p>
          </p:txBody>
        </p:sp>
        <p:sp>
          <p:nvSpPr>
            <p:cNvPr id="16" name="Rectangle 45"/>
            <p:cNvSpPr>
              <a:spLocks noChangeArrowheads="1"/>
            </p:cNvSpPr>
            <p:nvPr/>
          </p:nvSpPr>
          <p:spPr bwMode="auto">
            <a:xfrm>
              <a:off x="3334441" y="4262266"/>
              <a:ext cx="96180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smtClean="0">
                  <a:solidFill>
                    <a:srgbClr val="000000"/>
                  </a:solidFill>
                  <a:latin typeface="Arial" pitchFamily="34" charset="0"/>
                  <a:ea typeface="Calibri" pitchFamily="34" charset="0"/>
                  <a:cs typeface="Arial" pitchFamily="34" charset="0"/>
                </a:rPr>
                <a:t>p</a:t>
              </a:r>
              <a:r>
                <a:rPr lang="en-US" sz="1600" baseline="-25000" dirty="0">
                  <a:solidFill>
                    <a:srgbClr val="000000"/>
                  </a:solidFill>
                  <a:latin typeface="Arial" pitchFamily="34" charset="0"/>
                  <a:ea typeface="Calibri" pitchFamily="34" charset="0"/>
                  <a:cs typeface="Arial" pitchFamily="34" charset="0"/>
                </a:rPr>
                <a:t>2</a:t>
              </a: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=1, g</a:t>
              </a:r>
              <a:r>
                <a:rPr lang="en-US" sz="1600" baseline="-25000" dirty="0">
                  <a:solidFill>
                    <a:srgbClr val="000000"/>
                  </a:solidFill>
                  <a:latin typeface="Arial" pitchFamily="34" charset="0"/>
                  <a:ea typeface="Calibri" pitchFamily="34" charset="0"/>
                  <a:cs typeface="Arial" pitchFamily="34" charset="0"/>
                </a:rPr>
                <a:t>2</a:t>
              </a: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=1</a:t>
              </a:r>
              <a:endParaRPr kumimoji="0" lang="en-US" sz="1600" b="0" u="none" strike="noStrike" cap="none" normalizeH="0" baseline="0" dirty="0" smtClean="0">
                <a:ln>
                  <a:noFill/>
                </a:ln>
                <a:solidFill>
                  <a:schemeClr val="tx1"/>
                </a:solidFill>
                <a:effectLst/>
                <a:latin typeface="Arial" pitchFamily="34" charset="0"/>
              </a:endParaRPr>
            </a:p>
          </p:txBody>
        </p:sp>
        <p:sp>
          <p:nvSpPr>
            <p:cNvPr id="19" name="Rectangle 18"/>
            <p:cNvSpPr/>
            <p:nvPr/>
          </p:nvSpPr>
          <p:spPr>
            <a:xfrm flipH="1">
              <a:off x="1114436" y="2636912"/>
              <a:ext cx="3601580" cy="2052419"/>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smtClean="0">
                <a:solidFill>
                  <a:schemeClr val="tx1"/>
                </a:solidFill>
              </a:endParaRPr>
            </a:p>
          </p:txBody>
        </p:sp>
        <p:sp>
          <p:nvSpPr>
            <p:cNvPr id="20" name="Rectangle 19"/>
            <p:cNvSpPr/>
            <p:nvPr/>
          </p:nvSpPr>
          <p:spPr>
            <a:xfrm>
              <a:off x="5436096" y="3392030"/>
              <a:ext cx="393056" cy="369332"/>
            </a:xfrm>
            <a:prstGeom prst="rect">
              <a:avLst/>
            </a:prstGeom>
          </p:spPr>
          <p:txBody>
            <a:bodyPr wrap="none">
              <a:spAutoFit/>
            </a:bodyPr>
            <a:lstStyle/>
            <a:p>
              <a:pPr algn="ctr"/>
              <a:r>
                <a:rPr lang="sv-SE" dirty="0" smtClean="0"/>
                <a:t>C</a:t>
              </a:r>
              <a:r>
                <a:rPr lang="en-US" baseline="-25000" dirty="0" smtClean="0">
                  <a:solidFill>
                    <a:srgbClr val="000000"/>
                  </a:solidFill>
                  <a:latin typeface="Arial" pitchFamily="34" charset="0"/>
                  <a:cs typeface="Arial" pitchFamily="34" charset="0"/>
                </a:rPr>
                <a:t>L</a:t>
              </a:r>
              <a:endParaRPr lang="sv-SE" dirty="0"/>
            </a:p>
          </p:txBody>
        </p:sp>
        <p:sp>
          <p:nvSpPr>
            <p:cNvPr id="27" name="Rectangle 26"/>
            <p:cNvSpPr/>
            <p:nvPr/>
          </p:nvSpPr>
          <p:spPr>
            <a:xfrm>
              <a:off x="328055" y="3433180"/>
              <a:ext cx="461986" cy="369332"/>
            </a:xfrm>
            <a:prstGeom prst="rect">
              <a:avLst/>
            </a:prstGeom>
          </p:spPr>
          <p:txBody>
            <a:bodyPr wrap="none">
              <a:spAutoFit/>
            </a:bodyPr>
            <a:lstStyle/>
            <a:p>
              <a:pPr algn="ctr"/>
              <a:r>
                <a:rPr lang="sv-SE" dirty="0" smtClean="0"/>
                <a:t>C</a:t>
              </a:r>
              <a:r>
                <a:rPr lang="en-US" baseline="-25000" dirty="0" smtClean="0">
                  <a:solidFill>
                    <a:srgbClr val="000000"/>
                  </a:solidFill>
                  <a:latin typeface="Arial" pitchFamily="34" charset="0"/>
                  <a:cs typeface="Arial" pitchFamily="34" charset="0"/>
                </a:rPr>
                <a:t>IN</a:t>
              </a:r>
              <a:endParaRPr lang="sv-SE" dirty="0"/>
            </a:p>
          </p:txBody>
        </p:sp>
        <p:sp>
          <p:nvSpPr>
            <p:cNvPr id="28" name="Rectangle 27"/>
            <p:cNvSpPr/>
            <p:nvPr/>
          </p:nvSpPr>
          <p:spPr>
            <a:xfrm>
              <a:off x="2686964" y="3663121"/>
              <a:ext cx="579006" cy="369332"/>
            </a:xfrm>
            <a:prstGeom prst="rect">
              <a:avLst/>
            </a:prstGeom>
          </p:spPr>
          <p:txBody>
            <a:bodyPr wrap="none">
              <a:spAutoFit/>
            </a:bodyPr>
            <a:lstStyle/>
            <a:p>
              <a:pPr algn="ctr"/>
              <a:r>
                <a:rPr lang="sv-SE" dirty="0" smtClean="0"/>
                <a:t>2C</a:t>
              </a:r>
              <a:r>
                <a:rPr lang="en-US" baseline="-25000" dirty="0" smtClean="0">
                  <a:solidFill>
                    <a:srgbClr val="000000"/>
                  </a:solidFill>
                  <a:latin typeface="Arial" pitchFamily="34" charset="0"/>
                  <a:cs typeface="Arial" pitchFamily="34" charset="0"/>
                </a:rPr>
                <a:t>IN</a:t>
              </a:r>
              <a:endParaRPr lang="sv-SE" dirty="0"/>
            </a:p>
          </p:txBody>
        </p:sp>
      </p:grpSp>
      <p:sp>
        <p:nvSpPr>
          <p:cNvPr id="3" name="TextBox 2"/>
          <p:cNvSpPr txBox="1"/>
          <p:nvPr/>
        </p:nvSpPr>
        <p:spPr>
          <a:xfrm>
            <a:off x="1259632" y="1196752"/>
            <a:ext cx="6628926" cy="1200329"/>
          </a:xfrm>
          <a:prstGeom prst="rect">
            <a:avLst/>
          </a:prstGeom>
          <a:noFill/>
        </p:spPr>
        <p:txBody>
          <a:bodyPr wrap="none" rtlCol="0">
            <a:spAutoFit/>
          </a:bodyPr>
          <a:lstStyle/>
          <a:p>
            <a:r>
              <a:rPr lang="en-US" dirty="0" smtClean="0"/>
              <a:t>Linear model d </a:t>
            </a:r>
            <a:r>
              <a:rPr lang="en-US" dirty="0" smtClean="0"/>
              <a:t>= </a:t>
            </a:r>
            <a:r>
              <a:rPr lang="en-US" dirty="0" smtClean="0"/>
              <a:t>f + p = </a:t>
            </a:r>
            <a:r>
              <a:rPr lang="en-US" dirty="0" err="1" smtClean="0"/>
              <a:t>gh</a:t>
            </a:r>
            <a:r>
              <a:rPr lang="en-US" dirty="0" smtClean="0"/>
              <a:t> </a:t>
            </a:r>
            <a:r>
              <a:rPr lang="en-US" dirty="0" smtClean="0"/>
              <a:t>+ </a:t>
            </a:r>
            <a:r>
              <a:rPr lang="en-US" dirty="0" smtClean="0"/>
              <a:t>p should hold also for non-inverting gate</a:t>
            </a:r>
          </a:p>
          <a:p>
            <a:r>
              <a:rPr lang="en-US" b="1" dirty="0" smtClean="0"/>
              <a:t>f</a:t>
            </a:r>
            <a:r>
              <a:rPr lang="en-US" dirty="0" smtClean="0"/>
              <a:t> is the part that </a:t>
            </a:r>
            <a:r>
              <a:rPr lang="en-US" b="1" dirty="0" smtClean="0"/>
              <a:t>depends on C</a:t>
            </a:r>
            <a:r>
              <a:rPr lang="en-US" baseline="-25000" dirty="0" smtClean="0"/>
              <a:t>L</a:t>
            </a:r>
            <a:r>
              <a:rPr lang="en-US" dirty="0" smtClean="0"/>
              <a:t>, f = </a:t>
            </a:r>
            <a:r>
              <a:rPr lang="en-US" dirty="0" err="1" smtClean="0"/>
              <a:t>gh</a:t>
            </a:r>
            <a:r>
              <a:rPr lang="en-US" dirty="0"/>
              <a:t> </a:t>
            </a:r>
            <a:r>
              <a:rPr lang="en-US" dirty="0" smtClean="0"/>
              <a:t>where h is defined as C</a:t>
            </a:r>
            <a:r>
              <a:rPr lang="en-US" baseline="-25000" dirty="0"/>
              <a:t>L</a:t>
            </a:r>
            <a:r>
              <a:rPr lang="en-US" dirty="0" smtClean="0"/>
              <a:t>/C</a:t>
            </a:r>
            <a:r>
              <a:rPr lang="en-US" baseline="-25000" dirty="0" smtClean="0"/>
              <a:t>IN</a:t>
            </a:r>
          </a:p>
          <a:p>
            <a:r>
              <a:rPr lang="en-US" dirty="0" smtClean="0"/>
              <a:t>Thus </a:t>
            </a:r>
            <a:r>
              <a:rPr lang="en-US" dirty="0" err="1"/>
              <a:t>f</a:t>
            </a:r>
            <a:r>
              <a:rPr lang="en-US" baseline="-25000" dirty="0" err="1" smtClean="0"/>
              <a:t>gate</a:t>
            </a:r>
            <a:r>
              <a:rPr lang="en-US" dirty="0" smtClean="0"/>
              <a:t> = C</a:t>
            </a:r>
            <a:r>
              <a:rPr lang="en-US" baseline="-25000" dirty="0" smtClean="0"/>
              <a:t>IN</a:t>
            </a:r>
            <a:r>
              <a:rPr lang="en-US" dirty="0" smtClean="0"/>
              <a:t>/</a:t>
            </a:r>
            <a:r>
              <a:rPr lang="en-US" dirty="0" err="1" smtClean="0"/>
              <a:t>C</a:t>
            </a:r>
            <a:r>
              <a:rPr lang="en-US" baseline="-25000" dirty="0" err="1" smtClean="0"/>
              <a:t>INinv</a:t>
            </a:r>
            <a:r>
              <a:rPr lang="en-US" dirty="0" smtClean="0"/>
              <a:t>× C</a:t>
            </a:r>
            <a:r>
              <a:rPr lang="en-US" baseline="-25000" dirty="0" smtClean="0"/>
              <a:t>L</a:t>
            </a:r>
            <a:r>
              <a:rPr lang="en-US" dirty="0" smtClean="0"/>
              <a:t>/C</a:t>
            </a:r>
            <a:r>
              <a:rPr lang="en-US" baseline="-25000" dirty="0" smtClean="0"/>
              <a:t>IN</a:t>
            </a:r>
            <a:r>
              <a:rPr lang="en-US" dirty="0" smtClean="0"/>
              <a:t> = </a:t>
            </a:r>
            <a:r>
              <a:rPr lang="en-US" dirty="0" err="1" smtClean="0"/>
              <a:t>g</a:t>
            </a:r>
            <a:r>
              <a:rPr lang="en-US" baseline="-25000" dirty="0" err="1" smtClean="0"/>
              <a:t>gate</a:t>
            </a:r>
            <a:r>
              <a:rPr lang="en-US" dirty="0" smtClean="0"/>
              <a:t> × </a:t>
            </a:r>
            <a:r>
              <a:rPr lang="en-US" dirty="0" err="1" smtClean="0"/>
              <a:t>h</a:t>
            </a:r>
            <a:r>
              <a:rPr lang="en-US" baseline="-25000" dirty="0" err="1" smtClean="0"/>
              <a:t>gate</a:t>
            </a:r>
            <a:endParaRPr lang="en-US" baseline="-25000" dirty="0" smtClean="0"/>
          </a:p>
          <a:p>
            <a:r>
              <a:rPr lang="en-US" b="1" dirty="0" smtClean="0"/>
              <a:t>p</a:t>
            </a:r>
            <a:r>
              <a:rPr lang="en-US" dirty="0" smtClean="0"/>
              <a:t> is the static part of the delay: the part that </a:t>
            </a:r>
            <a:r>
              <a:rPr lang="en-US" b="1" dirty="0" smtClean="0"/>
              <a:t>does not depend on C</a:t>
            </a:r>
            <a:r>
              <a:rPr lang="en-US" b="1" baseline="-25000" dirty="0" smtClean="0"/>
              <a:t>L</a:t>
            </a:r>
            <a:endParaRPr lang="en-US" b="1" baseline="-25000" dirty="0"/>
          </a:p>
        </p:txBody>
      </p:sp>
      <p:sp>
        <p:nvSpPr>
          <p:cNvPr id="18" name="TextBox 17"/>
          <p:cNvSpPr txBox="1"/>
          <p:nvPr/>
        </p:nvSpPr>
        <p:spPr>
          <a:xfrm>
            <a:off x="899592" y="5877272"/>
            <a:ext cx="7515850" cy="369332"/>
          </a:xfrm>
          <a:prstGeom prst="rect">
            <a:avLst/>
          </a:prstGeom>
          <a:noFill/>
        </p:spPr>
        <p:txBody>
          <a:bodyPr wrap="none" rtlCol="0">
            <a:spAutoFit/>
          </a:bodyPr>
          <a:lstStyle/>
          <a:p>
            <a:r>
              <a:rPr lang="en-US" dirty="0" smtClean="0">
                <a:solidFill>
                  <a:srgbClr val="FF0000"/>
                </a:solidFill>
              </a:rPr>
              <a:t>Note that g &lt; 1 is </a:t>
            </a:r>
            <a:r>
              <a:rPr lang="en-US" dirty="0" smtClean="0">
                <a:solidFill>
                  <a:srgbClr val="FF0000"/>
                </a:solidFill>
              </a:rPr>
              <a:t>possible </a:t>
            </a:r>
            <a:r>
              <a:rPr lang="en-US" dirty="0" smtClean="0">
                <a:solidFill>
                  <a:srgbClr val="FF0000"/>
                </a:solidFill>
              </a:rPr>
              <a:t>because </a:t>
            </a:r>
            <a:r>
              <a:rPr lang="en-US" dirty="0" smtClean="0">
                <a:solidFill>
                  <a:srgbClr val="FF0000"/>
                </a:solidFill>
              </a:rPr>
              <a:t>here it </a:t>
            </a:r>
            <a:r>
              <a:rPr lang="en-US" dirty="0" smtClean="0">
                <a:solidFill>
                  <a:srgbClr val="FF0000"/>
                </a:solidFill>
              </a:rPr>
              <a:t>depends on scaling </a:t>
            </a:r>
            <a:r>
              <a:rPr lang="en-US" dirty="0" smtClean="0">
                <a:solidFill>
                  <a:srgbClr val="FF0000"/>
                </a:solidFill>
              </a:rPr>
              <a:t>between </a:t>
            </a:r>
            <a:r>
              <a:rPr lang="en-US" dirty="0" smtClean="0">
                <a:solidFill>
                  <a:srgbClr val="FF0000"/>
                </a:solidFill>
              </a:rPr>
              <a:t>gates!</a:t>
            </a:r>
            <a:endParaRPr lang="en-US" dirty="0">
              <a:solidFill>
                <a:srgbClr val="FF0000"/>
              </a:solidFill>
            </a:endParaRPr>
          </a:p>
        </p:txBody>
      </p:sp>
    </p:spTree>
    <p:extLst>
      <p:ext uri="{BB962C8B-B14F-4D97-AF65-F5344CB8AC3E}">
        <p14:creationId xmlns:p14="http://schemas.microsoft.com/office/powerpoint/2010/main" val="2578606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about 3-input AND gate</a:t>
            </a:r>
            <a:br>
              <a:rPr lang="en-US" dirty="0" smtClean="0"/>
            </a:br>
            <a:r>
              <a:rPr lang="en-US" dirty="0" smtClean="0"/>
              <a:t>= 3-input NAND + inverter</a:t>
            </a:r>
            <a:endParaRPr lang="en-US" dirty="0"/>
          </a:p>
        </p:txBody>
      </p:sp>
      <p:sp>
        <p:nvSpPr>
          <p:cNvPr id="4" name="Date Placeholder 3"/>
          <p:cNvSpPr>
            <a:spLocks noGrp="1"/>
          </p:cNvSpPr>
          <p:nvPr>
            <p:ph type="dt" sz="half" idx="10"/>
          </p:nvPr>
        </p:nvSpPr>
        <p:spPr/>
        <p:txBody>
          <a:bodyPr/>
          <a:lstStyle/>
          <a:p>
            <a:r>
              <a:rPr lang="sv-SE" dirty="0" smtClean="0"/>
              <a:t>2018-09-20</a:t>
            </a:r>
            <a:endParaRPr lang="sv-SE" dirty="0"/>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24</a:t>
            </a:fld>
            <a:endParaRPr lang="sv-SE"/>
          </a:p>
        </p:txBody>
      </p:sp>
      <p:grpSp>
        <p:nvGrpSpPr>
          <p:cNvPr id="7" name="Group 6"/>
          <p:cNvGrpSpPr/>
          <p:nvPr/>
        </p:nvGrpSpPr>
        <p:grpSpPr>
          <a:xfrm>
            <a:off x="1835696" y="2492896"/>
            <a:ext cx="5501097" cy="2052419"/>
            <a:chOff x="328055" y="2636912"/>
            <a:chExt cx="5501097" cy="2052419"/>
          </a:xfrm>
        </p:grpSpPr>
        <p:cxnSp>
          <p:nvCxnSpPr>
            <p:cNvPr id="8" name="Straight Connector 7"/>
            <p:cNvCxnSpPr/>
            <p:nvPr/>
          </p:nvCxnSpPr>
          <p:spPr>
            <a:xfrm flipH="1">
              <a:off x="755576" y="3576698"/>
              <a:ext cx="45365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flipH="1">
              <a:off x="1200557" y="3092498"/>
              <a:ext cx="451634" cy="968396"/>
              <a:chOff x="4552408" y="2154754"/>
              <a:chExt cx="220136" cy="472017"/>
            </a:xfrm>
          </p:grpSpPr>
          <p:cxnSp>
            <p:nvCxnSpPr>
              <p:cNvPr id="20" name="Straight Connector 19"/>
              <p:cNvCxnSpPr/>
              <p:nvPr/>
            </p:nvCxnSpPr>
            <p:spPr>
              <a:xfrm rot="5400000">
                <a:off x="4536535" y="239076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316399" y="2390763"/>
                <a:ext cx="47201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flipH="1">
              <a:off x="1477442" y="3042559"/>
              <a:ext cx="1068274" cy="106827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chemeClr val="tx1"/>
                  </a:solidFill>
                </a:rPr>
                <a:t>&amp;</a:t>
              </a:r>
            </a:p>
            <a:p>
              <a:pPr algn="ctr"/>
              <a:r>
                <a:rPr lang="sv-SE" sz="2000" dirty="0" smtClean="0">
                  <a:solidFill>
                    <a:schemeClr val="tx1"/>
                  </a:solidFill>
                </a:rPr>
                <a:t>X2</a:t>
              </a:r>
              <a:endParaRPr lang="sv-SE" sz="2000" dirty="0">
                <a:solidFill>
                  <a:schemeClr val="tx1"/>
                </a:solidFill>
              </a:endParaRPr>
            </a:p>
          </p:txBody>
        </p:sp>
        <p:sp>
          <p:nvSpPr>
            <p:cNvPr id="11" name="Oval 10"/>
            <p:cNvSpPr/>
            <p:nvPr/>
          </p:nvSpPr>
          <p:spPr>
            <a:xfrm flipH="1">
              <a:off x="2554401" y="3481161"/>
              <a:ext cx="191073" cy="1910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Isosceles Triangle 11"/>
            <p:cNvSpPr>
              <a:spLocks noChangeAspect="1"/>
            </p:cNvSpPr>
            <p:nvPr/>
          </p:nvSpPr>
          <p:spPr>
            <a:xfrm rot="5400000" flipH="1">
              <a:off x="3075279" y="3065609"/>
              <a:ext cx="1329445" cy="1022177"/>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sv-SE" sz="2000" dirty="0" smtClean="0">
                  <a:solidFill>
                    <a:schemeClr val="tx2">
                      <a:lumMod val="75000"/>
                    </a:schemeClr>
                  </a:solidFill>
                </a:rPr>
                <a:t>X6</a:t>
              </a:r>
              <a:endParaRPr lang="sv-SE" sz="2000" dirty="0">
                <a:solidFill>
                  <a:schemeClr val="tx2">
                    <a:lumMod val="75000"/>
                  </a:schemeClr>
                </a:solidFill>
              </a:endParaRPr>
            </a:p>
          </p:txBody>
        </p:sp>
        <p:sp>
          <p:nvSpPr>
            <p:cNvPr id="13" name="Oval 12"/>
            <p:cNvSpPr/>
            <p:nvPr/>
          </p:nvSpPr>
          <p:spPr>
            <a:xfrm flipH="1">
              <a:off x="4271346" y="3481161"/>
              <a:ext cx="191073" cy="19107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45"/>
            <p:cNvSpPr>
              <a:spLocks noChangeArrowheads="1"/>
            </p:cNvSpPr>
            <p:nvPr/>
          </p:nvSpPr>
          <p:spPr bwMode="auto">
            <a:xfrm>
              <a:off x="1648573" y="4254790"/>
              <a:ext cx="1133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000000"/>
                  </a:solidFill>
                  <a:latin typeface="Arial" pitchFamily="34" charset="0"/>
                  <a:ea typeface="Calibri" pitchFamily="34" charset="0"/>
                  <a:cs typeface="Arial" pitchFamily="34" charset="0"/>
                </a:rPr>
                <a:t>g</a:t>
              </a:r>
              <a:r>
                <a:rPr lang="en-US" sz="1600" baseline="-25000" dirty="0" smtClean="0">
                  <a:solidFill>
                    <a:srgbClr val="000000"/>
                  </a:solidFill>
                  <a:latin typeface="Arial" pitchFamily="34" charset="0"/>
                  <a:ea typeface="Calibri" pitchFamily="34" charset="0"/>
                  <a:cs typeface="Arial" pitchFamily="34" charset="0"/>
                </a:rPr>
                <a:t>1</a:t>
              </a:r>
              <a:r>
                <a:rPr lang="en-US" sz="1600" dirty="0" smtClean="0">
                  <a:solidFill>
                    <a:srgbClr val="000000"/>
                  </a:solidFill>
                  <a:latin typeface="Arial" pitchFamily="34" charset="0"/>
                  <a:ea typeface="Calibri" pitchFamily="34" charset="0"/>
                  <a:cs typeface="Arial" pitchFamily="34" charset="0"/>
                </a:rPr>
                <a:t>=5/3, </a:t>
              </a:r>
              <a:r>
                <a:rPr lang="en-US" sz="1600" dirty="0">
                  <a:solidFill>
                    <a:srgbClr val="000000"/>
                  </a:solidFill>
                  <a:latin typeface="Arial" pitchFamily="34" charset="0"/>
                  <a:ea typeface="Calibri" pitchFamily="34" charset="0"/>
                  <a:cs typeface="Arial" pitchFamily="34" charset="0"/>
                </a:rPr>
                <a:t>p</a:t>
              </a:r>
              <a:r>
                <a:rPr lang="en-US" sz="1600" baseline="-25000" dirty="0" smtClean="0">
                  <a:solidFill>
                    <a:srgbClr val="000000"/>
                  </a:solidFill>
                  <a:latin typeface="Arial" pitchFamily="34" charset="0"/>
                  <a:ea typeface="Calibri" pitchFamily="34" charset="0"/>
                  <a:cs typeface="Arial" pitchFamily="34" charset="0"/>
                </a:rPr>
                <a:t>1</a:t>
              </a:r>
              <a:r>
                <a:rPr lang="en-US" sz="1600" dirty="0" smtClean="0">
                  <a:solidFill>
                    <a:srgbClr val="000000"/>
                  </a:solidFill>
                  <a:latin typeface="Arial" pitchFamily="34" charset="0"/>
                  <a:ea typeface="Calibri" pitchFamily="34" charset="0"/>
                  <a:cs typeface="Arial" pitchFamily="34" charset="0"/>
                </a:rPr>
                <a:t>=3</a:t>
              </a:r>
              <a:endParaRPr lang="en-US" sz="1600" dirty="0">
                <a:latin typeface="Arial" pitchFamily="34" charset="0"/>
              </a:endParaRPr>
            </a:p>
          </p:txBody>
        </p:sp>
        <p:sp>
          <p:nvSpPr>
            <p:cNvPr id="15" name="Rectangle 45"/>
            <p:cNvSpPr>
              <a:spLocks noChangeArrowheads="1"/>
            </p:cNvSpPr>
            <p:nvPr/>
          </p:nvSpPr>
          <p:spPr bwMode="auto">
            <a:xfrm>
              <a:off x="3334441" y="4262266"/>
              <a:ext cx="96226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000000"/>
                  </a:solidFill>
                  <a:latin typeface="Arial" pitchFamily="34" charset="0"/>
                  <a:ea typeface="Calibri" pitchFamily="34" charset="0"/>
                  <a:cs typeface="Arial" pitchFamily="34" charset="0"/>
                </a:rPr>
                <a:t>g</a:t>
              </a:r>
              <a:r>
                <a:rPr lang="en-US" sz="1600" baseline="-25000" dirty="0" smtClean="0">
                  <a:solidFill>
                    <a:srgbClr val="000000"/>
                  </a:solidFill>
                  <a:latin typeface="Arial" pitchFamily="34" charset="0"/>
                  <a:ea typeface="Calibri" pitchFamily="34" charset="0"/>
                  <a:cs typeface="Arial" pitchFamily="34" charset="0"/>
                </a:rPr>
                <a:t>2</a:t>
              </a: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=1, </a:t>
              </a: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p</a:t>
              </a:r>
              <a:r>
                <a:rPr lang="en-US" sz="1600" baseline="-25000" dirty="0" smtClean="0">
                  <a:solidFill>
                    <a:srgbClr val="000000"/>
                  </a:solidFill>
                  <a:latin typeface="Arial" pitchFamily="34" charset="0"/>
                  <a:ea typeface="Calibri" pitchFamily="34" charset="0"/>
                  <a:cs typeface="Arial" pitchFamily="34" charset="0"/>
                </a:rPr>
                <a:t>2</a:t>
              </a: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=1</a:t>
              </a:r>
              <a:endParaRPr kumimoji="0" lang="en-US" sz="1600" b="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flipH="1">
              <a:off x="1114436" y="2636912"/>
              <a:ext cx="3601580" cy="2052419"/>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smtClean="0">
                <a:solidFill>
                  <a:schemeClr val="tx1"/>
                </a:solidFill>
              </a:endParaRPr>
            </a:p>
          </p:txBody>
        </p:sp>
        <p:sp>
          <p:nvSpPr>
            <p:cNvPr id="17" name="Rectangle 16"/>
            <p:cNvSpPr/>
            <p:nvPr/>
          </p:nvSpPr>
          <p:spPr>
            <a:xfrm>
              <a:off x="5436096" y="3392030"/>
              <a:ext cx="393056" cy="369332"/>
            </a:xfrm>
            <a:prstGeom prst="rect">
              <a:avLst/>
            </a:prstGeom>
          </p:spPr>
          <p:txBody>
            <a:bodyPr wrap="none">
              <a:spAutoFit/>
            </a:bodyPr>
            <a:lstStyle/>
            <a:p>
              <a:pPr algn="ctr"/>
              <a:r>
                <a:rPr lang="sv-SE" dirty="0" smtClean="0"/>
                <a:t>C</a:t>
              </a:r>
              <a:r>
                <a:rPr lang="en-US" baseline="-25000" dirty="0" smtClean="0">
                  <a:solidFill>
                    <a:srgbClr val="000000"/>
                  </a:solidFill>
                  <a:latin typeface="Arial" pitchFamily="34" charset="0"/>
                  <a:cs typeface="Arial" pitchFamily="34" charset="0"/>
                </a:rPr>
                <a:t>L</a:t>
              </a:r>
              <a:endParaRPr lang="sv-SE" dirty="0"/>
            </a:p>
          </p:txBody>
        </p:sp>
        <p:sp>
          <p:nvSpPr>
            <p:cNvPr id="18" name="Rectangle 17"/>
            <p:cNvSpPr/>
            <p:nvPr/>
          </p:nvSpPr>
          <p:spPr>
            <a:xfrm>
              <a:off x="328055" y="3433180"/>
              <a:ext cx="461986" cy="369332"/>
            </a:xfrm>
            <a:prstGeom prst="rect">
              <a:avLst/>
            </a:prstGeom>
          </p:spPr>
          <p:txBody>
            <a:bodyPr wrap="none">
              <a:spAutoFit/>
            </a:bodyPr>
            <a:lstStyle/>
            <a:p>
              <a:pPr algn="ctr"/>
              <a:r>
                <a:rPr lang="sv-SE" dirty="0" smtClean="0"/>
                <a:t>C</a:t>
              </a:r>
              <a:r>
                <a:rPr lang="en-US" baseline="-25000" dirty="0" smtClean="0">
                  <a:solidFill>
                    <a:srgbClr val="000000"/>
                  </a:solidFill>
                  <a:latin typeface="Arial" pitchFamily="34" charset="0"/>
                  <a:cs typeface="Arial" pitchFamily="34" charset="0"/>
                </a:rPr>
                <a:t>IN</a:t>
              </a:r>
              <a:endParaRPr lang="sv-SE" dirty="0"/>
            </a:p>
          </p:txBody>
        </p:sp>
        <p:sp>
          <p:nvSpPr>
            <p:cNvPr id="19" name="Rectangle 18"/>
            <p:cNvSpPr/>
            <p:nvPr/>
          </p:nvSpPr>
          <p:spPr>
            <a:xfrm>
              <a:off x="2687152" y="3663121"/>
              <a:ext cx="578629" cy="369332"/>
            </a:xfrm>
            <a:prstGeom prst="rect">
              <a:avLst/>
            </a:prstGeom>
          </p:spPr>
          <p:txBody>
            <a:bodyPr wrap="none">
              <a:spAutoFit/>
            </a:bodyPr>
            <a:lstStyle/>
            <a:p>
              <a:pPr algn="ctr"/>
              <a:r>
                <a:rPr lang="sv-SE" dirty="0"/>
                <a:t>3</a:t>
              </a:r>
              <a:r>
                <a:rPr lang="sv-SE" dirty="0" smtClean="0"/>
                <a:t>C</a:t>
              </a:r>
              <a:r>
                <a:rPr lang="en-US" baseline="-25000" dirty="0" smtClean="0">
                  <a:solidFill>
                    <a:srgbClr val="000000"/>
                  </a:solidFill>
                  <a:latin typeface="Arial" pitchFamily="34" charset="0"/>
                  <a:cs typeface="Arial" pitchFamily="34" charset="0"/>
                </a:rPr>
                <a:t>IN</a:t>
              </a:r>
              <a:endParaRPr lang="sv-SE" dirty="0"/>
            </a:p>
          </p:txBody>
        </p:sp>
      </p:grpSp>
      <p:sp>
        <p:nvSpPr>
          <p:cNvPr id="22" name="TextBox 21"/>
          <p:cNvSpPr txBox="1"/>
          <p:nvPr/>
        </p:nvSpPr>
        <p:spPr>
          <a:xfrm flipH="1">
            <a:off x="1115616" y="4869160"/>
            <a:ext cx="6984776" cy="1323439"/>
          </a:xfrm>
          <a:prstGeom prst="rect">
            <a:avLst/>
          </a:prstGeom>
          <a:noFill/>
        </p:spPr>
        <p:txBody>
          <a:bodyPr wrap="square" rtlCol="0">
            <a:spAutoFit/>
          </a:bodyPr>
          <a:lstStyle/>
          <a:p>
            <a:r>
              <a:rPr lang="en-US" sz="2000" dirty="0" smtClean="0"/>
              <a:t>What is </a:t>
            </a:r>
            <a:r>
              <a:rPr lang="en-US" sz="2000" dirty="0" err="1" smtClean="0"/>
              <a:t>p</a:t>
            </a:r>
            <a:r>
              <a:rPr lang="en-US" sz="2000" baseline="-25000" dirty="0" err="1" smtClean="0"/>
              <a:t>AND</a:t>
            </a:r>
            <a:r>
              <a:rPr lang="en-US" sz="2000" dirty="0" smtClean="0"/>
              <a:t> and </a:t>
            </a:r>
            <a:r>
              <a:rPr lang="en-US" sz="2000" dirty="0" err="1" smtClean="0"/>
              <a:t>g</a:t>
            </a:r>
            <a:r>
              <a:rPr lang="en-US" sz="2000" baseline="-25000" dirty="0" err="1" smtClean="0"/>
              <a:t>AND</a:t>
            </a:r>
            <a:r>
              <a:rPr lang="en-US" sz="2000" baseline="-25000" dirty="0" smtClean="0"/>
              <a:t> </a:t>
            </a:r>
            <a:r>
              <a:rPr lang="en-US" sz="2000" dirty="0" smtClean="0"/>
              <a:t>(the </a:t>
            </a:r>
            <a:r>
              <a:rPr lang="en-US" sz="2000" dirty="0" smtClean="0"/>
              <a:t>same for all three inputs)?</a:t>
            </a:r>
          </a:p>
          <a:p>
            <a:endParaRPr lang="en-US" sz="2000" dirty="0"/>
          </a:p>
          <a:p>
            <a:r>
              <a:rPr lang="en-US" sz="2000" dirty="0" smtClean="0"/>
              <a:t>Work in small groups. </a:t>
            </a:r>
            <a:endParaRPr lang="en-US" sz="2000" dirty="0" smtClean="0"/>
          </a:p>
          <a:p>
            <a:r>
              <a:rPr lang="en-US" sz="2000" dirty="0" smtClean="0"/>
              <a:t>Enter </a:t>
            </a:r>
            <a:r>
              <a:rPr lang="en-US" sz="2000" dirty="0" smtClean="0"/>
              <a:t>your answers in </a:t>
            </a:r>
            <a:r>
              <a:rPr lang="en-US" sz="2000" dirty="0" err="1" smtClean="0"/>
              <a:t>Socrative</a:t>
            </a:r>
            <a:r>
              <a:rPr lang="en-US" sz="2000" dirty="0" smtClean="0"/>
              <a:t>: Room: </a:t>
            </a:r>
            <a:r>
              <a:rPr lang="en-US" sz="2000" dirty="0" smtClean="0"/>
              <a:t>MCC0922018.</a:t>
            </a:r>
            <a:endParaRPr lang="en-US" sz="2000" dirty="0"/>
          </a:p>
        </p:txBody>
      </p:sp>
    </p:spTree>
    <p:extLst>
      <p:ext uri="{BB962C8B-B14F-4D97-AF65-F5344CB8AC3E}">
        <p14:creationId xmlns:p14="http://schemas.microsoft.com/office/powerpoint/2010/main" val="31753704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685800" y="2130425"/>
            <a:ext cx="7772400" cy="1470025"/>
          </a:xfrm>
          <a:prstGeom prst="rect">
            <a:avLst/>
          </a:prstGeom>
        </p:spPr>
        <p:txBody>
          <a:bodyPr/>
          <a:lstStyle/>
          <a:p>
            <a:pPr lvl="0">
              <a:defRPr sz="1800">
                <a:solidFill>
                  <a:srgbClr val="000000"/>
                </a:solidFill>
              </a:defRPr>
            </a:pPr>
            <a:r>
              <a:rPr sz="4400">
                <a:solidFill>
                  <a:srgbClr val="0070C0"/>
                </a:solidFill>
              </a:rPr>
              <a:t>Prelab 2</a:t>
            </a:r>
          </a:p>
        </p:txBody>
      </p:sp>
      <p:sp>
        <p:nvSpPr>
          <p:cNvPr id="50" name="Shape 50"/>
          <p:cNvSpPr>
            <a:spLocks noGrp="1"/>
          </p:cNvSpPr>
          <p:nvPr>
            <p:ph type="body" idx="1"/>
          </p:nvPr>
        </p:nvSpPr>
        <p:spPr>
          <a:xfrm>
            <a:off x="1371600" y="3886200"/>
            <a:ext cx="6400800" cy="1752600"/>
          </a:xfrm>
          <a:prstGeom prst="rect">
            <a:avLst/>
          </a:prstGeom>
        </p:spPr>
        <p:txBody>
          <a:bodyPr/>
          <a:lstStyle/>
          <a:p>
            <a:pPr lvl="0">
              <a:defRPr sz="1800">
                <a:solidFill>
                  <a:srgbClr val="000000"/>
                </a:solidFill>
              </a:defRPr>
            </a:pPr>
            <a:r>
              <a:rPr sz="3200">
                <a:solidFill>
                  <a:srgbClr val="888888"/>
                </a:solidFill>
              </a:rPr>
              <a:t>Iterative Logic</a:t>
            </a:r>
          </a:p>
        </p:txBody>
      </p:sp>
    </p:spTree>
    <p:extLst>
      <p:ext uri="{BB962C8B-B14F-4D97-AF65-F5344CB8AC3E}">
        <p14:creationId xmlns:p14="http://schemas.microsoft.com/office/powerpoint/2010/main" val="4217348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3124200"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888888"/>
                </a:solidFill>
              </a:defRPr>
            </a:lvl1pPr>
          </a:lstStyle>
          <a:p>
            <a:pPr lvl="0">
              <a:defRPr sz="1800">
                <a:solidFill>
                  <a:srgbClr val="000000"/>
                </a:solidFill>
              </a:defRPr>
            </a:pPr>
            <a:r>
              <a:rPr sz="1200">
                <a:solidFill>
                  <a:srgbClr val="888888"/>
                </a:solidFill>
              </a:rPr>
              <a:t>MCC092 Integrated Circuit Design</a:t>
            </a:r>
          </a:p>
        </p:txBody>
      </p:sp>
      <p:sp>
        <p:nvSpPr>
          <p:cNvPr id="53" name="Shape 53"/>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400">
                <a:solidFill>
                  <a:srgbClr val="0070C0"/>
                </a:solidFill>
              </a:rPr>
              <a:t>Prelab 2</a:t>
            </a:r>
          </a:p>
        </p:txBody>
      </p:sp>
      <p:sp>
        <p:nvSpPr>
          <p:cNvPr id="54" name="Shape 54"/>
          <p:cNvSpPr>
            <a:spLocks noGrp="1"/>
          </p:cNvSpPr>
          <p:nvPr>
            <p:ph type="body" idx="1"/>
          </p:nvPr>
        </p:nvSpPr>
        <p:spPr>
          <a:xfrm>
            <a:off x="457200" y="1600200"/>
            <a:ext cx="8229600" cy="4525963"/>
          </a:xfrm>
          <a:prstGeom prst="rect">
            <a:avLst/>
          </a:prstGeom>
        </p:spPr>
        <p:txBody>
          <a:bodyPr/>
          <a:lstStyle/>
          <a:p>
            <a:pPr lvl="0">
              <a:spcBef>
                <a:spcPts val="600"/>
              </a:spcBef>
              <a:defRPr sz="1800"/>
            </a:pPr>
            <a:r>
              <a:rPr sz="2900"/>
              <a:t>Design task: design with MOSFETs the carry bit-cell for an 8-bit ripple-carry adder!</a:t>
            </a:r>
          </a:p>
          <a:p>
            <a:pPr lvl="0">
              <a:spcBef>
                <a:spcPts val="600"/>
              </a:spcBef>
              <a:defRPr sz="1800"/>
            </a:pPr>
            <a:r>
              <a:rPr sz="2900"/>
              <a:t>The 8-bit carry logic is to be implemented by an iterative logic array consisting of eight instances of the bit-cell that you have designed.</a:t>
            </a:r>
          </a:p>
          <a:p>
            <a:pPr lvl="0">
              <a:spcBef>
                <a:spcPts val="600"/>
              </a:spcBef>
              <a:defRPr sz="1800"/>
            </a:pPr>
            <a:r>
              <a:rPr sz="2900"/>
              <a:t>The carry bit-cell has three inputs (two bits a, b and a carry-in memory bit), and one output, the carry-out memory bit to the next more significant bit. </a:t>
            </a:r>
          </a:p>
        </p:txBody>
      </p:sp>
      <p:sp>
        <p:nvSpPr>
          <p:cNvPr id="55" name="Shape 55"/>
          <p:cNvSpPr>
            <a:spLocks noGrp="1"/>
          </p:cNvSpPr>
          <p:nvPr>
            <p:ph type="sldNum" sz="quarter" idx="4294967295"/>
          </p:nvPr>
        </p:nvSpPr>
        <p:spPr>
          <a:xfrm>
            <a:off x="6553200" y="6221730"/>
            <a:ext cx="2133600" cy="26924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26</a:t>
            </a:fld>
            <a:endParaRPr sz="1200">
              <a:solidFill>
                <a:srgbClr val="888888"/>
              </a:solidFill>
            </a:endParaRPr>
          </a:p>
        </p:txBody>
      </p:sp>
      <p:sp>
        <p:nvSpPr>
          <p:cNvPr id="56" name="Shape 56"/>
          <p:cNvSpPr/>
          <p:nvPr/>
        </p:nvSpPr>
        <p:spPr>
          <a:xfrm>
            <a:off x="457200" y="6404292"/>
            <a:ext cx="2133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2018-09-20</a:t>
            </a:r>
          </a:p>
        </p:txBody>
      </p:sp>
    </p:spTree>
    <p:extLst>
      <p:ext uri="{BB962C8B-B14F-4D97-AF65-F5344CB8AC3E}">
        <p14:creationId xmlns:p14="http://schemas.microsoft.com/office/powerpoint/2010/main" val="4153681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nvSpPr>
        <p:spPr>
          <a:xfrm>
            <a:off x="3124200"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888888"/>
                </a:solidFill>
              </a:defRPr>
            </a:lvl1pPr>
          </a:lstStyle>
          <a:p>
            <a:pPr lvl="0">
              <a:defRPr sz="1800">
                <a:solidFill>
                  <a:srgbClr val="000000"/>
                </a:solidFill>
              </a:defRPr>
            </a:pPr>
            <a:r>
              <a:rPr sz="1200">
                <a:solidFill>
                  <a:srgbClr val="888888"/>
                </a:solidFill>
              </a:rPr>
              <a:t>MCC092 Integrated Circuit Design</a:t>
            </a:r>
          </a:p>
        </p:txBody>
      </p:sp>
      <p:sp>
        <p:nvSpPr>
          <p:cNvPr id="59" name="Shape 59"/>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400">
                <a:solidFill>
                  <a:srgbClr val="0070C0"/>
                </a:solidFill>
              </a:rPr>
              <a:t>Designing an adder word slice</a:t>
            </a:r>
          </a:p>
        </p:txBody>
      </p:sp>
      <p:pic>
        <p:nvPicPr>
          <p:cNvPr id="60" name="image1.png"/>
          <p:cNvPicPr/>
          <p:nvPr/>
        </p:nvPicPr>
        <p:blipFill>
          <a:blip r:embed="rId3">
            <a:extLst/>
          </a:blip>
          <a:stretch>
            <a:fillRect/>
          </a:stretch>
        </p:blipFill>
        <p:spPr>
          <a:xfrm>
            <a:off x="1106606" y="1301569"/>
            <a:ext cx="6930790" cy="4822202"/>
          </a:xfrm>
          <a:prstGeom prst="rect">
            <a:avLst/>
          </a:prstGeom>
          <a:ln w="12700">
            <a:miter lim="400000"/>
          </a:ln>
        </p:spPr>
      </p:pic>
      <p:sp>
        <p:nvSpPr>
          <p:cNvPr id="61" name="Shape 61"/>
          <p:cNvSpPr/>
          <p:nvPr/>
        </p:nvSpPr>
        <p:spPr>
          <a:xfrm>
            <a:off x="2059845" y="2918217"/>
            <a:ext cx="5265001" cy="295201"/>
          </a:xfrm>
          <a:prstGeom prst="rect">
            <a:avLst/>
          </a:prstGeom>
          <a:ln w="57150">
            <a:solidFill/>
          </a:ln>
        </p:spPr>
        <p:txBody>
          <a:bodyPr lIns="0" tIns="0" rIns="0" bIns="0" anchor="ctr"/>
          <a:lstStyle/>
          <a:p>
            <a:pPr lvl="0" algn="ctr">
              <a:defRPr sz="1200"/>
            </a:pPr>
            <a:endParaRPr/>
          </a:p>
        </p:txBody>
      </p:sp>
      <p:grpSp>
        <p:nvGrpSpPr>
          <p:cNvPr id="64" name="Group 64"/>
          <p:cNvGrpSpPr/>
          <p:nvPr/>
        </p:nvGrpSpPr>
        <p:grpSpPr>
          <a:xfrm>
            <a:off x="2059846" y="3206808"/>
            <a:ext cx="5265000" cy="295201"/>
            <a:chOff x="0" y="0"/>
            <a:chExt cx="5264999" cy="295200"/>
          </a:xfrm>
        </p:grpSpPr>
        <p:sp>
          <p:nvSpPr>
            <p:cNvPr id="62" name="Shape 62"/>
            <p:cNvSpPr/>
            <p:nvPr/>
          </p:nvSpPr>
          <p:spPr>
            <a:xfrm>
              <a:off x="0" y="-1"/>
              <a:ext cx="5265000" cy="295202"/>
            </a:xfrm>
            <a:prstGeom prst="rect">
              <a:avLst/>
            </a:prstGeom>
            <a:noFill/>
            <a:ln w="57150" cap="flat">
              <a:solidFill>
                <a:srgbClr val="000000"/>
              </a:solidFill>
              <a:prstDash val="solid"/>
              <a:bevel/>
            </a:ln>
            <a:effectLst/>
          </p:spPr>
          <p:txBody>
            <a:bodyPr wrap="square" lIns="0" tIns="0" rIns="0" bIns="0" numCol="1" anchor="ctr">
              <a:noAutofit/>
            </a:bodyPr>
            <a:lstStyle/>
            <a:p>
              <a:pPr lvl="0">
                <a:defRPr sz="1200" b="1"/>
              </a:pPr>
              <a:endParaRPr/>
            </a:p>
          </p:txBody>
        </p:sp>
        <p:sp>
          <p:nvSpPr>
            <p:cNvPr id="63" name="Shape 63"/>
            <p:cNvSpPr/>
            <p:nvPr/>
          </p:nvSpPr>
          <p:spPr>
            <a:xfrm>
              <a:off x="0" y="12980"/>
              <a:ext cx="526500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243138">
                <a:defRPr sz="1200" b="1"/>
              </a:lvl1pPr>
            </a:lstStyle>
            <a:p>
              <a:pPr lvl="0">
                <a:defRPr sz="1800" b="0"/>
              </a:pPr>
              <a:r>
                <a:rPr sz="1200" b="1"/>
                <a:t>Bitslice 6</a:t>
              </a:r>
            </a:p>
          </p:txBody>
        </p:sp>
      </p:grpSp>
      <p:grpSp>
        <p:nvGrpSpPr>
          <p:cNvPr id="67" name="Group 67"/>
          <p:cNvGrpSpPr/>
          <p:nvPr/>
        </p:nvGrpSpPr>
        <p:grpSpPr>
          <a:xfrm>
            <a:off x="2059846" y="3498648"/>
            <a:ext cx="5265000" cy="295201"/>
            <a:chOff x="0" y="0"/>
            <a:chExt cx="5264999" cy="295200"/>
          </a:xfrm>
        </p:grpSpPr>
        <p:sp>
          <p:nvSpPr>
            <p:cNvPr id="65" name="Shape 65"/>
            <p:cNvSpPr/>
            <p:nvPr/>
          </p:nvSpPr>
          <p:spPr>
            <a:xfrm>
              <a:off x="0" y="-1"/>
              <a:ext cx="5265000" cy="295202"/>
            </a:xfrm>
            <a:prstGeom prst="rect">
              <a:avLst/>
            </a:prstGeom>
            <a:noFill/>
            <a:ln w="57150" cap="flat">
              <a:solidFill>
                <a:srgbClr val="000000"/>
              </a:solidFill>
              <a:prstDash val="solid"/>
              <a:bevel/>
            </a:ln>
            <a:effectLst/>
          </p:spPr>
          <p:txBody>
            <a:bodyPr wrap="square" lIns="0" tIns="0" rIns="0" bIns="0" numCol="1" anchor="ctr">
              <a:noAutofit/>
            </a:bodyPr>
            <a:lstStyle/>
            <a:p>
              <a:pPr lvl="0">
                <a:defRPr sz="1200" b="1"/>
              </a:pPr>
              <a:endParaRPr/>
            </a:p>
          </p:txBody>
        </p:sp>
        <p:sp>
          <p:nvSpPr>
            <p:cNvPr id="66" name="Shape 66"/>
            <p:cNvSpPr/>
            <p:nvPr/>
          </p:nvSpPr>
          <p:spPr>
            <a:xfrm>
              <a:off x="0" y="12980"/>
              <a:ext cx="526500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243138">
                <a:defRPr sz="1200" b="1"/>
              </a:lvl1pPr>
            </a:lstStyle>
            <a:p>
              <a:pPr lvl="0">
                <a:defRPr sz="1800" b="0"/>
              </a:pPr>
              <a:r>
                <a:rPr sz="1200" b="1"/>
                <a:t>Bitslice 5</a:t>
              </a:r>
            </a:p>
          </p:txBody>
        </p:sp>
      </p:grpSp>
      <p:grpSp>
        <p:nvGrpSpPr>
          <p:cNvPr id="70" name="Group 70"/>
          <p:cNvGrpSpPr/>
          <p:nvPr/>
        </p:nvGrpSpPr>
        <p:grpSpPr>
          <a:xfrm>
            <a:off x="2059846" y="3796969"/>
            <a:ext cx="5265000" cy="295201"/>
            <a:chOff x="0" y="0"/>
            <a:chExt cx="5264999" cy="295200"/>
          </a:xfrm>
        </p:grpSpPr>
        <p:sp>
          <p:nvSpPr>
            <p:cNvPr id="68" name="Shape 68"/>
            <p:cNvSpPr/>
            <p:nvPr/>
          </p:nvSpPr>
          <p:spPr>
            <a:xfrm>
              <a:off x="0" y="-1"/>
              <a:ext cx="5265000" cy="295202"/>
            </a:xfrm>
            <a:prstGeom prst="rect">
              <a:avLst/>
            </a:prstGeom>
            <a:noFill/>
            <a:ln w="57150" cap="flat">
              <a:solidFill>
                <a:srgbClr val="000000"/>
              </a:solidFill>
              <a:prstDash val="solid"/>
              <a:bevel/>
            </a:ln>
            <a:effectLst/>
          </p:spPr>
          <p:txBody>
            <a:bodyPr wrap="square" lIns="0" tIns="0" rIns="0" bIns="0" numCol="1" anchor="ctr">
              <a:noAutofit/>
            </a:bodyPr>
            <a:lstStyle/>
            <a:p>
              <a:pPr lvl="0">
                <a:defRPr sz="1200" b="1"/>
              </a:pPr>
              <a:endParaRPr/>
            </a:p>
          </p:txBody>
        </p:sp>
        <p:sp>
          <p:nvSpPr>
            <p:cNvPr id="69" name="Shape 69"/>
            <p:cNvSpPr/>
            <p:nvPr/>
          </p:nvSpPr>
          <p:spPr>
            <a:xfrm>
              <a:off x="0" y="12980"/>
              <a:ext cx="526500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243138">
                <a:defRPr sz="1200" b="1"/>
              </a:lvl1pPr>
            </a:lstStyle>
            <a:p>
              <a:pPr lvl="0">
                <a:defRPr sz="1800" b="0"/>
              </a:pPr>
              <a:r>
                <a:rPr sz="1200" b="1"/>
                <a:t>Bitslice 4</a:t>
              </a:r>
            </a:p>
          </p:txBody>
        </p:sp>
      </p:grpSp>
      <p:grpSp>
        <p:nvGrpSpPr>
          <p:cNvPr id="73" name="Group 73"/>
          <p:cNvGrpSpPr/>
          <p:nvPr/>
        </p:nvGrpSpPr>
        <p:grpSpPr>
          <a:xfrm>
            <a:off x="2059846" y="4092056"/>
            <a:ext cx="5265000" cy="295201"/>
            <a:chOff x="0" y="0"/>
            <a:chExt cx="5264999" cy="295200"/>
          </a:xfrm>
        </p:grpSpPr>
        <p:sp>
          <p:nvSpPr>
            <p:cNvPr id="71" name="Shape 71"/>
            <p:cNvSpPr/>
            <p:nvPr/>
          </p:nvSpPr>
          <p:spPr>
            <a:xfrm>
              <a:off x="0" y="-1"/>
              <a:ext cx="5265000" cy="295202"/>
            </a:xfrm>
            <a:prstGeom prst="rect">
              <a:avLst/>
            </a:prstGeom>
            <a:noFill/>
            <a:ln w="57150" cap="flat">
              <a:solidFill>
                <a:srgbClr val="000000"/>
              </a:solidFill>
              <a:prstDash val="solid"/>
              <a:bevel/>
            </a:ln>
            <a:effectLst/>
          </p:spPr>
          <p:txBody>
            <a:bodyPr wrap="square" lIns="0" tIns="0" rIns="0" bIns="0" numCol="1" anchor="ctr">
              <a:noAutofit/>
            </a:bodyPr>
            <a:lstStyle/>
            <a:p>
              <a:pPr lvl="0">
                <a:defRPr sz="1200" b="1"/>
              </a:pPr>
              <a:endParaRPr/>
            </a:p>
          </p:txBody>
        </p:sp>
        <p:sp>
          <p:nvSpPr>
            <p:cNvPr id="72" name="Shape 72"/>
            <p:cNvSpPr/>
            <p:nvPr/>
          </p:nvSpPr>
          <p:spPr>
            <a:xfrm>
              <a:off x="0" y="12980"/>
              <a:ext cx="526500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243138">
                <a:defRPr sz="1200" b="1"/>
              </a:lvl1pPr>
            </a:lstStyle>
            <a:p>
              <a:pPr lvl="0">
                <a:defRPr sz="1800" b="0"/>
              </a:pPr>
              <a:r>
                <a:rPr sz="1200" b="1"/>
                <a:t>Bitslice 3</a:t>
              </a:r>
            </a:p>
          </p:txBody>
        </p:sp>
      </p:grpSp>
      <p:grpSp>
        <p:nvGrpSpPr>
          <p:cNvPr id="76" name="Group 76"/>
          <p:cNvGrpSpPr/>
          <p:nvPr/>
        </p:nvGrpSpPr>
        <p:grpSpPr>
          <a:xfrm>
            <a:off x="2059846" y="4390376"/>
            <a:ext cx="5265000" cy="295201"/>
            <a:chOff x="0" y="0"/>
            <a:chExt cx="5264999" cy="295200"/>
          </a:xfrm>
        </p:grpSpPr>
        <p:sp>
          <p:nvSpPr>
            <p:cNvPr id="74" name="Shape 74"/>
            <p:cNvSpPr/>
            <p:nvPr/>
          </p:nvSpPr>
          <p:spPr>
            <a:xfrm>
              <a:off x="0" y="-1"/>
              <a:ext cx="5265000" cy="295202"/>
            </a:xfrm>
            <a:prstGeom prst="rect">
              <a:avLst/>
            </a:prstGeom>
            <a:noFill/>
            <a:ln w="57150" cap="flat">
              <a:solidFill>
                <a:srgbClr val="000000"/>
              </a:solidFill>
              <a:prstDash val="solid"/>
              <a:bevel/>
            </a:ln>
            <a:effectLst/>
          </p:spPr>
          <p:txBody>
            <a:bodyPr wrap="square" lIns="0" tIns="0" rIns="0" bIns="0" numCol="1" anchor="ctr">
              <a:noAutofit/>
            </a:bodyPr>
            <a:lstStyle/>
            <a:p>
              <a:pPr lvl="0">
                <a:defRPr sz="1200" b="1"/>
              </a:pPr>
              <a:endParaRPr/>
            </a:p>
          </p:txBody>
        </p:sp>
        <p:sp>
          <p:nvSpPr>
            <p:cNvPr id="75" name="Shape 75"/>
            <p:cNvSpPr/>
            <p:nvPr/>
          </p:nvSpPr>
          <p:spPr>
            <a:xfrm>
              <a:off x="0" y="12980"/>
              <a:ext cx="526500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243138">
                <a:defRPr sz="1200" b="1"/>
              </a:lvl1pPr>
            </a:lstStyle>
            <a:p>
              <a:pPr lvl="0">
                <a:defRPr sz="1800" b="0"/>
              </a:pPr>
              <a:r>
                <a:rPr sz="1200" b="1"/>
                <a:t>Bitslice 2</a:t>
              </a:r>
            </a:p>
          </p:txBody>
        </p:sp>
      </p:grpSp>
      <p:grpSp>
        <p:nvGrpSpPr>
          <p:cNvPr id="79" name="Group 79"/>
          <p:cNvGrpSpPr/>
          <p:nvPr/>
        </p:nvGrpSpPr>
        <p:grpSpPr>
          <a:xfrm>
            <a:off x="2059846" y="4691945"/>
            <a:ext cx="5265000" cy="295201"/>
            <a:chOff x="0" y="0"/>
            <a:chExt cx="5264999" cy="295200"/>
          </a:xfrm>
        </p:grpSpPr>
        <p:sp>
          <p:nvSpPr>
            <p:cNvPr id="77" name="Shape 77"/>
            <p:cNvSpPr/>
            <p:nvPr/>
          </p:nvSpPr>
          <p:spPr>
            <a:xfrm>
              <a:off x="0" y="-1"/>
              <a:ext cx="5265000" cy="295202"/>
            </a:xfrm>
            <a:prstGeom prst="rect">
              <a:avLst/>
            </a:prstGeom>
            <a:noFill/>
            <a:ln w="57150" cap="flat">
              <a:solidFill>
                <a:srgbClr val="000000"/>
              </a:solidFill>
              <a:prstDash val="solid"/>
              <a:bevel/>
            </a:ln>
            <a:effectLst/>
          </p:spPr>
          <p:txBody>
            <a:bodyPr wrap="square" lIns="0" tIns="0" rIns="0" bIns="0" numCol="1" anchor="ctr">
              <a:noAutofit/>
            </a:bodyPr>
            <a:lstStyle/>
            <a:p>
              <a:pPr lvl="0">
                <a:defRPr sz="1200" b="1"/>
              </a:pPr>
              <a:endParaRPr/>
            </a:p>
          </p:txBody>
        </p:sp>
        <p:sp>
          <p:nvSpPr>
            <p:cNvPr id="78" name="Shape 78"/>
            <p:cNvSpPr/>
            <p:nvPr/>
          </p:nvSpPr>
          <p:spPr>
            <a:xfrm>
              <a:off x="0" y="12980"/>
              <a:ext cx="526500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243138">
                <a:defRPr sz="1200" b="1"/>
              </a:lvl1pPr>
            </a:lstStyle>
            <a:p>
              <a:pPr lvl="0">
                <a:defRPr sz="1800" b="0"/>
              </a:pPr>
              <a:r>
                <a:rPr sz="1200" b="1"/>
                <a:t>Bitslice 1</a:t>
              </a:r>
            </a:p>
          </p:txBody>
        </p:sp>
      </p:grpSp>
      <p:grpSp>
        <p:nvGrpSpPr>
          <p:cNvPr id="82" name="Group 82"/>
          <p:cNvGrpSpPr/>
          <p:nvPr/>
        </p:nvGrpSpPr>
        <p:grpSpPr>
          <a:xfrm>
            <a:off x="5224682" y="2636197"/>
            <a:ext cx="3444241" cy="2645887"/>
            <a:chOff x="0" y="0"/>
            <a:chExt cx="3444240" cy="2645886"/>
          </a:xfrm>
        </p:grpSpPr>
        <p:sp>
          <p:nvSpPr>
            <p:cNvPr id="80" name="Shape 80"/>
            <p:cNvSpPr/>
            <p:nvPr/>
          </p:nvSpPr>
          <p:spPr>
            <a:xfrm>
              <a:off x="1587119" y="0"/>
              <a:ext cx="270001" cy="2645887"/>
            </a:xfrm>
            <a:prstGeom prst="rect">
              <a:avLst/>
            </a:prstGeom>
            <a:solidFill>
              <a:srgbClr val="9DC3E6">
                <a:alpha val="69804"/>
              </a:srgbClr>
            </a:solidFill>
            <a:ln w="57150" cap="flat">
              <a:solidFill>
                <a:srgbClr val="000000"/>
              </a:solidFill>
              <a:prstDash val="solid"/>
              <a:bevel/>
            </a:ln>
            <a:effectLst/>
          </p:spPr>
          <p:txBody>
            <a:bodyPr wrap="square" lIns="0" tIns="0" rIns="0" bIns="0" numCol="1" anchor="ctr">
              <a:noAutofit/>
            </a:bodyPr>
            <a:lstStyle/>
            <a:p>
              <a:pPr lvl="0" algn="ctr">
                <a:defRPr b="1"/>
              </a:pPr>
              <a:endParaRPr/>
            </a:p>
          </p:txBody>
        </p:sp>
        <p:sp>
          <p:nvSpPr>
            <p:cNvPr id="81" name="Shape 81"/>
            <p:cNvSpPr/>
            <p:nvPr/>
          </p:nvSpPr>
          <p:spPr>
            <a:xfrm rot="16200000">
              <a:off x="1587119" y="-399177"/>
              <a:ext cx="270001" cy="344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a:lvl1pPr>
            </a:lstStyle>
            <a:p>
              <a:pPr lvl="0">
                <a:defRPr b="0"/>
              </a:pPr>
              <a:r>
                <a:rPr b="1"/>
                <a:t>Adder word slice</a:t>
              </a:r>
            </a:p>
          </p:txBody>
        </p:sp>
      </p:grpSp>
      <p:sp>
        <p:nvSpPr>
          <p:cNvPr id="83" name="Shape 83"/>
          <p:cNvSpPr>
            <a:spLocks noGrp="1"/>
          </p:cNvSpPr>
          <p:nvPr>
            <p:ph type="sldNum" sz="quarter" idx="4294967295"/>
          </p:nvPr>
        </p:nvSpPr>
        <p:spPr>
          <a:xfrm>
            <a:off x="6553200" y="6221730"/>
            <a:ext cx="2133600" cy="26924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27</a:t>
            </a:fld>
            <a:endParaRPr sz="1200">
              <a:solidFill>
                <a:srgbClr val="888888"/>
              </a:solidFill>
            </a:endParaRPr>
          </a:p>
        </p:txBody>
      </p:sp>
      <p:sp>
        <p:nvSpPr>
          <p:cNvPr id="84" name="Shape 84"/>
          <p:cNvSpPr/>
          <p:nvPr/>
        </p:nvSpPr>
        <p:spPr>
          <a:xfrm>
            <a:off x="457200" y="6404292"/>
            <a:ext cx="2133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2018-09-20</a:t>
            </a:r>
          </a:p>
        </p:txBody>
      </p:sp>
    </p:spTree>
    <p:extLst>
      <p:ext uri="{BB962C8B-B14F-4D97-AF65-F5344CB8AC3E}">
        <p14:creationId xmlns:p14="http://schemas.microsoft.com/office/powerpoint/2010/main" val="778737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advAuto="0"/>
      <p:bldP spid="67" grpId="0" animBg="1" advAuto="0"/>
      <p:bldP spid="70" grpId="0" animBg="1" advAuto="0"/>
      <p:bldP spid="73" grpId="0" animBg="1" advAuto="0"/>
      <p:bldP spid="76" grpId="0" animBg="1" advAuto="0"/>
      <p:bldP spid="79" grpId="0" animBg="1" advAuto="0"/>
      <p:bldP spid="82"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p:nvPr/>
        </p:nvSpPr>
        <p:spPr>
          <a:xfrm>
            <a:off x="3124200"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888888"/>
                </a:solidFill>
              </a:defRPr>
            </a:lvl1pPr>
          </a:lstStyle>
          <a:p>
            <a:pPr lvl="0">
              <a:defRPr sz="1800">
                <a:solidFill>
                  <a:srgbClr val="000000"/>
                </a:solidFill>
              </a:defRPr>
            </a:pPr>
            <a:r>
              <a:rPr sz="1200">
                <a:solidFill>
                  <a:srgbClr val="888888"/>
                </a:solidFill>
              </a:rPr>
              <a:t>MCC092 Integrated Circuit Design</a:t>
            </a:r>
          </a:p>
        </p:txBody>
      </p:sp>
      <p:grpSp>
        <p:nvGrpSpPr>
          <p:cNvPr id="93" name="Group 93"/>
          <p:cNvGrpSpPr/>
          <p:nvPr/>
        </p:nvGrpSpPr>
        <p:grpSpPr>
          <a:xfrm>
            <a:off x="4864327" y="5472000"/>
            <a:ext cx="3480728" cy="415945"/>
            <a:chOff x="0" y="0"/>
            <a:chExt cx="3480726" cy="415943"/>
          </a:xfrm>
        </p:grpSpPr>
        <p:sp>
          <p:nvSpPr>
            <p:cNvPr id="89" name="Shape 89"/>
            <p:cNvSpPr/>
            <p:nvPr/>
          </p:nvSpPr>
          <p:spPr>
            <a:xfrm>
              <a:off x="2823602" y="1670"/>
              <a:ext cx="65712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0</a:t>
              </a:r>
            </a:p>
          </p:txBody>
        </p:sp>
        <p:sp>
          <p:nvSpPr>
            <p:cNvPr id="90" name="Shape 90"/>
            <p:cNvSpPr/>
            <p:nvPr/>
          </p:nvSpPr>
          <p:spPr>
            <a:xfrm>
              <a:off x="1907999" y="0"/>
              <a:ext cx="65712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1</a:t>
              </a:r>
            </a:p>
          </p:txBody>
        </p:sp>
        <p:sp>
          <p:nvSpPr>
            <p:cNvPr id="91" name="Shape 91"/>
            <p:cNvSpPr/>
            <p:nvPr/>
          </p:nvSpPr>
          <p:spPr>
            <a:xfrm>
              <a:off x="971999" y="0"/>
              <a:ext cx="65712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2</a:t>
              </a:r>
            </a:p>
          </p:txBody>
        </p:sp>
        <p:sp>
          <p:nvSpPr>
            <p:cNvPr id="92" name="Shape 92"/>
            <p:cNvSpPr/>
            <p:nvPr/>
          </p:nvSpPr>
          <p:spPr>
            <a:xfrm>
              <a:off x="0" y="0"/>
              <a:ext cx="657124"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3</a:t>
              </a:r>
            </a:p>
          </p:txBody>
        </p:sp>
      </p:grpSp>
      <p:sp>
        <p:nvSpPr>
          <p:cNvPr id="94" name="Shape 94"/>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400">
                <a:solidFill>
                  <a:srgbClr val="0070C0"/>
                </a:solidFill>
              </a:rPr>
              <a:t>Iterative logic arrays: FULL ADDER</a:t>
            </a:r>
          </a:p>
        </p:txBody>
      </p:sp>
      <p:grpSp>
        <p:nvGrpSpPr>
          <p:cNvPr id="109" name="Group 109"/>
          <p:cNvGrpSpPr/>
          <p:nvPr/>
        </p:nvGrpSpPr>
        <p:grpSpPr>
          <a:xfrm>
            <a:off x="1952681" y="1733494"/>
            <a:ext cx="5238640" cy="1992780"/>
            <a:chOff x="0" y="0"/>
            <a:chExt cx="5238639" cy="1992778"/>
          </a:xfrm>
        </p:grpSpPr>
        <p:sp>
          <p:nvSpPr>
            <p:cNvPr id="95" name="Shape 95"/>
            <p:cNvSpPr/>
            <p:nvPr/>
          </p:nvSpPr>
          <p:spPr>
            <a:xfrm>
              <a:off x="1166010" y="1165867"/>
              <a:ext cx="1" cy="472017"/>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98" name="Group 98"/>
            <p:cNvGrpSpPr/>
            <p:nvPr/>
          </p:nvGrpSpPr>
          <p:grpSpPr>
            <a:xfrm>
              <a:off x="1064408" y="421895"/>
              <a:ext cx="203204" cy="472017"/>
              <a:chOff x="0" y="0"/>
              <a:chExt cx="203202" cy="472016"/>
            </a:xfrm>
          </p:grpSpPr>
          <p:sp>
            <p:nvSpPr>
              <p:cNvPr id="96" name="Shape 96"/>
              <p:cNvSpPr/>
              <p:nvPr/>
            </p:nvSpPr>
            <p:spPr>
              <a:xfrm flipH="1">
                <a:off x="203202" y="0"/>
                <a:ext cx="1" cy="472017"/>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7" name="Shape 97"/>
              <p:cNvSpPr/>
              <p:nvPr/>
            </p:nvSpPr>
            <p:spPr>
              <a:xfrm flipH="1">
                <a:off x="-1" y="0"/>
                <a:ext cx="2" cy="472017"/>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99" name="Shape 99"/>
            <p:cNvSpPr/>
            <p:nvPr/>
          </p:nvSpPr>
          <p:spPr>
            <a:xfrm>
              <a:off x="537462" y="1064734"/>
              <a:ext cx="125582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02" name="Group 102"/>
            <p:cNvGrpSpPr/>
            <p:nvPr/>
          </p:nvGrpSpPr>
          <p:grpSpPr>
            <a:xfrm>
              <a:off x="925052" y="810733"/>
              <a:ext cx="480647" cy="520700"/>
              <a:chOff x="0" y="0"/>
              <a:chExt cx="480646" cy="520699"/>
            </a:xfrm>
          </p:grpSpPr>
          <p:sp>
            <p:nvSpPr>
              <p:cNvPr id="100" name="Shape 100"/>
              <p:cNvSpPr/>
              <p:nvPr/>
            </p:nvSpPr>
            <p:spPr>
              <a:xfrm>
                <a:off x="-1" y="-1"/>
                <a:ext cx="480648" cy="520701"/>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101" name="Shape 101"/>
              <p:cNvSpPr/>
              <p:nvPr/>
            </p:nvSpPr>
            <p:spPr>
              <a:xfrm>
                <a:off x="-1" y="74929"/>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103" name="Shape 103"/>
            <p:cNvSpPr/>
            <p:nvPr/>
          </p:nvSpPr>
          <p:spPr>
            <a:xfrm>
              <a:off x="866306" y="103747"/>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0</a:t>
              </a:r>
            </a:p>
          </p:txBody>
        </p:sp>
        <p:sp>
          <p:nvSpPr>
            <p:cNvPr id="104" name="Shape 104"/>
            <p:cNvSpPr/>
            <p:nvPr/>
          </p:nvSpPr>
          <p:spPr>
            <a:xfrm>
              <a:off x="783319" y="1578504"/>
              <a:ext cx="783080"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0</a:t>
              </a:r>
            </a:p>
          </p:txBody>
        </p:sp>
        <p:sp>
          <p:nvSpPr>
            <p:cNvPr id="105" name="Shape 105"/>
            <p:cNvSpPr/>
            <p:nvPr/>
          </p:nvSpPr>
          <p:spPr>
            <a:xfrm>
              <a:off x="1107151" y="103747"/>
              <a:ext cx="387222"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0</a:t>
              </a:r>
            </a:p>
          </p:txBody>
        </p:sp>
        <p:sp>
          <p:nvSpPr>
            <p:cNvPr id="106" name="Shape 106"/>
            <p:cNvSpPr/>
            <p:nvPr/>
          </p:nvSpPr>
          <p:spPr>
            <a:xfrm>
              <a:off x="1763658" y="893277"/>
              <a:ext cx="508756"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c</a:t>
              </a:r>
              <a:r>
                <a:rPr baseline="-25000"/>
                <a:t>in</a:t>
              </a:r>
            </a:p>
          </p:txBody>
        </p:sp>
        <p:sp>
          <p:nvSpPr>
            <p:cNvPr id="107" name="Shape 107"/>
            <p:cNvSpPr/>
            <p:nvPr/>
          </p:nvSpPr>
          <p:spPr>
            <a:xfrm>
              <a:off x="0" y="880068"/>
              <a:ext cx="57654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c</a:t>
              </a:r>
              <a:r>
                <a:rPr baseline="-25000"/>
                <a:t>out</a:t>
              </a:r>
            </a:p>
          </p:txBody>
        </p:sp>
        <p:pic>
          <p:nvPicPr>
            <p:cNvPr id="108" name="image2.pdf"/>
            <p:cNvPicPr/>
            <p:nvPr/>
          </p:nvPicPr>
          <p:blipFill>
            <a:blip r:embed="rId3">
              <a:extLst/>
            </a:blip>
            <a:stretch>
              <a:fillRect/>
            </a:stretch>
          </p:blipFill>
          <p:spPr>
            <a:xfrm>
              <a:off x="2416308" y="0"/>
              <a:ext cx="2822332" cy="1933575"/>
            </a:xfrm>
            <a:prstGeom prst="rect">
              <a:avLst/>
            </a:prstGeom>
            <a:ln w="12700" cap="flat">
              <a:noFill/>
              <a:miter lim="400000"/>
            </a:ln>
            <a:effectLst/>
          </p:spPr>
        </p:pic>
      </p:grpSp>
      <p:grpSp>
        <p:nvGrpSpPr>
          <p:cNvPr id="120" name="Group 120"/>
          <p:cNvGrpSpPr/>
          <p:nvPr/>
        </p:nvGrpSpPr>
        <p:grpSpPr>
          <a:xfrm>
            <a:off x="7348621" y="4013175"/>
            <a:ext cx="1423122" cy="1534138"/>
            <a:chOff x="0" y="0"/>
            <a:chExt cx="1423120" cy="1534136"/>
          </a:xfrm>
        </p:grpSpPr>
        <p:sp>
          <p:nvSpPr>
            <p:cNvPr id="110" name="Shape 110"/>
            <p:cNvSpPr/>
            <p:nvPr/>
          </p:nvSpPr>
          <p:spPr>
            <a:xfrm flipH="1">
              <a:off x="673048" y="1062119"/>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13" name="Group 113"/>
            <p:cNvGrpSpPr/>
            <p:nvPr/>
          </p:nvGrpSpPr>
          <p:grpSpPr>
            <a:xfrm>
              <a:off x="571446" y="318147"/>
              <a:ext cx="203204" cy="472018"/>
              <a:chOff x="0" y="0"/>
              <a:chExt cx="203202" cy="472017"/>
            </a:xfrm>
          </p:grpSpPr>
          <p:sp>
            <p:nvSpPr>
              <p:cNvPr id="111" name="Shape 111"/>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2" name="Shape 112"/>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14" name="Shape 114"/>
            <p:cNvSpPr/>
            <p:nvPr/>
          </p:nvSpPr>
          <p:spPr>
            <a:xfrm>
              <a:off x="0" y="960986"/>
              <a:ext cx="1423122" cy="7174"/>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17" name="Group 117"/>
            <p:cNvGrpSpPr/>
            <p:nvPr/>
          </p:nvGrpSpPr>
          <p:grpSpPr>
            <a:xfrm>
              <a:off x="432090" y="706986"/>
              <a:ext cx="480646" cy="520701"/>
              <a:chOff x="0" y="0"/>
              <a:chExt cx="480644" cy="520700"/>
            </a:xfrm>
          </p:grpSpPr>
          <p:sp>
            <p:nvSpPr>
              <p:cNvPr id="115" name="Shape 115"/>
              <p:cNvSpPr/>
              <p:nvPr/>
            </p:nvSpPr>
            <p:spPr>
              <a:xfrm>
                <a:off x="0" y="0"/>
                <a:ext cx="480645"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116" name="Shape 116"/>
              <p:cNvSpPr/>
              <p:nvPr/>
            </p:nvSpPr>
            <p:spPr>
              <a:xfrm>
                <a:off x="0" y="74930"/>
                <a:ext cx="480645"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118" name="Shape 118"/>
            <p:cNvSpPr/>
            <p:nvPr/>
          </p:nvSpPr>
          <p:spPr>
            <a:xfrm>
              <a:off x="373344"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0</a:t>
              </a:r>
            </a:p>
          </p:txBody>
        </p:sp>
        <p:sp>
          <p:nvSpPr>
            <p:cNvPr id="119" name="Shape 119"/>
            <p:cNvSpPr/>
            <p:nvPr/>
          </p:nvSpPr>
          <p:spPr>
            <a:xfrm>
              <a:off x="609209"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0</a:t>
              </a:r>
            </a:p>
          </p:txBody>
        </p:sp>
      </p:grpSp>
      <p:sp>
        <p:nvSpPr>
          <p:cNvPr id="121" name="Shape 121"/>
          <p:cNvSpPr/>
          <p:nvPr/>
        </p:nvSpPr>
        <p:spPr>
          <a:xfrm>
            <a:off x="8506993" y="4869160"/>
            <a:ext cx="529503" cy="4142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t>c</a:t>
            </a:r>
            <a:r>
              <a:rPr baseline="-25000"/>
              <a:t>in</a:t>
            </a:r>
          </a:p>
        </p:txBody>
      </p:sp>
      <p:grpSp>
        <p:nvGrpSpPr>
          <p:cNvPr id="132" name="Group 132"/>
          <p:cNvGrpSpPr/>
          <p:nvPr/>
        </p:nvGrpSpPr>
        <p:grpSpPr>
          <a:xfrm>
            <a:off x="6452837" y="4013175"/>
            <a:ext cx="1255827" cy="1534138"/>
            <a:chOff x="0" y="0"/>
            <a:chExt cx="1255826" cy="1534136"/>
          </a:xfrm>
        </p:grpSpPr>
        <p:sp>
          <p:nvSpPr>
            <p:cNvPr id="122" name="Shape 122"/>
            <p:cNvSpPr/>
            <p:nvPr/>
          </p:nvSpPr>
          <p:spPr>
            <a:xfrm flipH="1">
              <a:off x="628548" y="1062119"/>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25" name="Group 125"/>
            <p:cNvGrpSpPr/>
            <p:nvPr/>
          </p:nvGrpSpPr>
          <p:grpSpPr>
            <a:xfrm>
              <a:off x="526946" y="318147"/>
              <a:ext cx="203203" cy="472018"/>
              <a:chOff x="0" y="0"/>
              <a:chExt cx="203202" cy="472017"/>
            </a:xfrm>
          </p:grpSpPr>
          <p:sp>
            <p:nvSpPr>
              <p:cNvPr id="123" name="Shape 123"/>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4" name="Shape 124"/>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26" name="Shape 126"/>
            <p:cNvSpPr/>
            <p:nvPr/>
          </p:nvSpPr>
          <p:spPr>
            <a:xfrm>
              <a:off x="0" y="960986"/>
              <a:ext cx="125582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29" name="Group 129"/>
            <p:cNvGrpSpPr/>
            <p:nvPr/>
          </p:nvGrpSpPr>
          <p:grpSpPr>
            <a:xfrm>
              <a:off x="387589" y="706986"/>
              <a:ext cx="480647" cy="520701"/>
              <a:chOff x="0" y="0"/>
              <a:chExt cx="480646" cy="520700"/>
            </a:xfrm>
          </p:grpSpPr>
          <p:sp>
            <p:nvSpPr>
              <p:cNvPr id="127" name="Shape 127"/>
              <p:cNvSpPr/>
              <p:nvPr/>
            </p:nvSpPr>
            <p:spPr>
              <a:xfrm>
                <a:off x="-1" y="0"/>
                <a:ext cx="480648"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128" name="Shape 128"/>
              <p:cNvSpPr/>
              <p:nvPr/>
            </p:nvSpPr>
            <p:spPr>
              <a:xfrm>
                <a:off x="-1" y="74930"/>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130" name="Shape 130"/>
            <p:cNvSpPr/>
            <p:nvPr/>
          </p:nvSpPr>
          <p:spPr>
            <a:xfrm>
              <a:off x="328844"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1</a:t>
              </a:r>
            </a:p>
          </p:txBody>
        </p:sp>
        <p:sp>
          <p:nvSpPr>
            <p:cNvPr id="131" name="Shape 131"/>
            <p:cNvSpPr/>
            <p:nvPr/>
          </p:nvSpPr>
          <p:spPr>
            <a:xfrm>
              <a:off x="564708"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1</a:t>
              </a:r>
            </a:p>
          </p:txBody>
        </p:sp>
      </p:grpSp>
      <p:sp>
        <p:nvSpPr>
          <p:cNvPr id="133" name="Shape 133"/>
          <p:cNvSpPr/>
          <p:nvPr/>
        </p:nvSpPr>
        <p:spPr>
          <a:xfrm>
            <a:off x="179511" y="4869160"/>
            <a:ext cx="549605" cy="4142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t>c</a:t>
            </a:r>
            <a:r>
              <a:rPr baseline="-25000"/>
              <a:t>out</a:t>
            </a:r>
          </a:p>
        </p:txBody>
      </p:sp>
      <p:grpSp>
        <p:nvGrpSpPr>
          <p:cNvPr id="144" name="Group 144"/>
          <p:cNvGrpSpPr/>
          <p:nvPr/>
        </p:nvGrpSpPr>
        <p:grpSpPr>
          <a:xfrm>
            <a:off x="5516733" y="4013170"/>
            <a:ext cx="1255827" cy="1534137"/>
            <a:chOff x="0" y="0"/>
            <a:chExt cx="1255826" cy="1534136"/>
          </a:xfrm>
        </p:grpSpPr>
        <p:sp>
          <p:nvSpPr>
            <p:cNvPr id="134" name="Shape 134"/>
            <p:cNvSpPr/>
            <p:nvPr/>
          </p:nvSpPr>
          <p:spPr>
            <a:xfrm flipH="1">
              <a:off x="628548" y="1062119"/>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37" name="Group 137"/>
            <p:cNvGrpSpPr/>
            <p:nvPr/>
          </p:nvGrpSpPr>
          <p:grpSpPr>
            <a:xfrm>
              <a:off x="526946" y="318147"/>
              <a:ext cx="203203" cy="472018"/>
              <a:chOff x="0" y="0"/>
              <a:chExt cx="203202" cy="472017"/>
            </a:xfrm>
          </p:grpSpPr>
          <p:sp>
            <p:nvSpPr>
              <p:cNvPr id="135" name="Shape 135"/>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6" name="Shape 136"/>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38" name="Shape 138"/>
            <p:cNvSpPr/>
            <p:nvPr/>
          </p:nvSpPr>
          <p:spPr>
            <a:xfrm>
              <a:off x="0" y="960986"/>
              <a:ext cx="125582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41" name="Group 141"/>
            <p:cNvGrpSpPr/>
            <p:nvPr/>
          </p:nvGrpSpPr>
          <p:grpSpPr>
            <a:xfrm>
              <a:off x="387589" y="706986"/>
              <a:ext cx="480647" cy="520701"/>
              <a:chOff x="0" y="0"/>
              <a:chExt cx="480646" cy="520700"/>
            </a:xfrm>
          </p:grpSpPr>
          <p:sp>
            <p:nvSpPr>
              <p:cNvPr id="139" name="Shape 139"/>
              <p:cNvSpPr/>
              <p:nvPr/>
            </p:nvSpPr>
            <p:spPr>
              <a:xfrm>
                <a:off x="-1" y="0"/>
                <a:ext cx="480648"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140" name="Shape 140"/>
              <p:cNvSpPr/>
              <p:nvPr/>
            </p:nvSpPr>
            <p:spPr>
              <a:xfrm>
                <a:off x="-1" y="74930"/>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142" name="Shape 142"/>
            <p:cNvSpPr/>
            <p:nvPr/>
          </p:nvSpPr>
          <p:spPr>
            <a:xfrm>
              <a:off x="328844"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2</a:t>
              </a:r>
            </a:p>
          </p:txBody>
        </p:sp>
        <p:sp>
          <p:nvSpPr>
            <p:cNvPr id="143" name="Shape 143"/>
            <p:cNvSpPr/>
            <p:nvPr/>
          </p:nvSpPr>
          <p:spPr>
            <a:xfrm>
              <a:off x="564708"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2</a:t>
              </a:r>
            </a:p>
          </p:txBody>
        </p:sp>
      </p:grpSp>
      <p:grpSp>
        <p:nvGrpSpPr>
          <p:cNvPr id="155" name="Group 155"/>
          <p:cNvGrpSpPr/>
          <p:nvPr/>
        </p:nvGrpSpPr>
        <p:grpSpPr>
          <a:xfrm>
            <a:off x="4580630" y="4013170"/>
            <a:ext cx="1255827" cy="1534137"/>
            <a:chOff x="0" y="0"/>
            <a:chExt cx="1255826" cy="1534136"/>
          </a:xfrm>
        </p:grpSpPr>
        <p:sp>
          <p:nvSpPr>
            <p:cNvPr id="145" name="Shape 145"/>
            <p:cNvSpPr/>
            <p:nvPr/>
          </p:nvSpPr>
          <p:spPr>
            <a:xfrm flipH="1">
              <a:off x="628548" y="1062119"/>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48" name="Group 148"/>
            <p:cNvGrpSpPr/>
            <p:nvPr/>
          </p:nvGrpSpPr>
          <p:grpSpPr>
            <a:xfrm>
              <a:off x="526946" y="318147"/>
              <a:ext cx="203203" cy="472018"/>
              <a:chOff x="0" y="0"/>
              <a:chExt cx="203202" cy="472017"/>
            </a:xfrm>
          </p:grpSpPr>
          <p:sp>
            <p:nvSpPr>
              <p:cNvPr id="146" name="Shape 146"/>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7" name="Shape 147"/>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49" name="Shape 149"/>
            <p:cNvSpPr/>
            <p:nvPr/>
          </p:nvSpPr>
          <p:spPr>
            <a:xfrm>
              <a:off x="0" y="960986"/>
              <a:ext cx="125582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52" name="Group 152"/>
            <p:cNvGrpSpPr/>
            <p:nvPr/>
          </p:nvGrpSpPr>
          <p:grpSpPr>
            <a:xfrm>
              <a:off x="387589" y="706986"/>
              <a:ext cx="480647" cy="520701"/>
              <a:chOff x="0" y="0"/>
              <a:chExt cx="480646" cy="520700"/>
            </a:xfrm>
          </p:grpSpPr>
          <p:sp>
            <p:nvSpPr>
              <p:cNvPr id="150" name="Shape 150"/>
              <p:cNvSpPr/>
              <p:nvPr/>
            </p:nvSpPr>
            <p:spPr>
              <a:xfrm>
                <a:off x="-1" y="0"/>
                <a:ext cx="480648"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151" name="Shape 151"/>
              <p:cNvSpPr/>
              <p:nvPr/>
            </p:nvSpPr>
            <p:spPr>
              <a:xfrm>
                <a:off x="-1" y="74930"/>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153" name="Shape 153"/>
            <p:cNvSpPr/>
            <p:nvPr/>
          </p:nvSpPr>
          <p:spPr>
            <a:xfrm>
              <a:off x="328844"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3</a:t>
              </a:r>
            </a:p>
          </p:txBody>
        </p:sp>
        <p:sp>
          <p:nvSpPr>
            <p:cNvPr id="154" name="Shape 154"/>
            <p:cNvSpPr/>
            <p:nvPr/>
          </p:nvSpPr>
          <p:spPr>
            <a:xfrm>
              <a:off x="564708"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3</a:t>
              </a:r>
            </a:p>
          </p:txBody>
        </p:sp>
      </p:grpSp>
      <p:grpSp>
        <p:nvGrpSpPr>
          <p:cNvPr id="158" name="Group 158"/>
          <p:cNvGrpSpPr/>
          <p:nvPr/>
        </p:nvGrpSpPr>
        <p:grpSpPr>
          <a:xfrm>
            <a:off x="7454168" y="4876800"/>
            <a:ext cx="888961" cy="1009475"/>
            <a:chOff x="0" y="0"/>
            <a:chExt cx="888959" cy="1009474"/>
          </a:xfrm>
        </p:grpSpPr>
        <p:sp>
          <p:nvSpPr>
            <p:cNvPr id="156" name="Shape 156"/>
            <p:cNvSpPr/>
            <p:nvPr/>
          </p:nvSpPr>
          <p:spPr>
            <a:xfrm>
              <a:off x="231833" y="595200"/>
              <a:ext cx="657127"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a:solidFill>
                    <a:srgbClr val="00B050"/>
                  </a:solidFill>
                </a:rPr>
                <a:t>Sum</a:t>
              </a:r>
              <a:r>
                <a:rPr baseline="-25000">
                  <a:solidFill>
                    <a:srgbClr val="00B050"/>
                  </a:solidFill>
                </a:rPr>
                <a:t>0</a:t>
              </a:r>
            </a:p>
          </p:txBody>
        </p:sp>
        <p:sp>
          <p:nvSpPr>
            <p:cNvPr id="157" name="Shape 157"/>
            <p:cNvSpPr/>
            <p:nvPr/>
          </p:nvSpPr>
          <p:spPr>
            <a:xfrm>
              <a:off x="0" y="0"/>
              <a:ext cx="242278" cy="189393"/>
            </a:xfrm>
            <a:prstGeom prst="lef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nvGrpSpPr>
          <p:cNvPr id="161" name="Group 161"/>
          <p:cNvGrpSpPr/>
          <p:nvPr/>
        </p:nvGrpSpPr>
        <p:grpSpPr>
          <a:xfrm>
            <a:off x="6500231" y="4876800"/>
            <a:ext cx="929225" cy="1009475"/>
            <a:chOff x="0" y="0"/>
            <a:chExt cx="929224" cy="1009474"/>
          </a:xfrm>
        </p:grpSpPr>
        <p:sp>
          <p:nvSpPr>
            <p:cNvPr id="159" name="Shape 159"/>
            <p:cNvSpPr/>
            <p:nvPr/>
          </p:nvSpPr>
          <p:spPr>
            <a:xfrm>
              <a:off x="272096" y="595200"/>
              <a:ext cx="657129"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a:solidFill>
                    <a:srgbClr val="00B050"/>
                  </a:solidFill>
                </a:rPr>
                <a:t>Sum</a:t>
              </a:r>
              <a:r>
                <a:rPr baseline="-25000">
                  <a:solidFill>
                    <a:srgbClr val="00B050"/>
                  </a:solidFill>
                </a:rPr>
                <a:t>1</a:t>
              </a:r>
            </a:p>
          </p:txBody>
        </p:sp>
        <p:sp>
          <p:nvSpPr>
            <p:cNvPr id="160" name="Shape 160"/>
            <p:cNvSpPr/>
            <p:nvPr/>
          </p:nvSpPr>
          <p:spPr>
            <a:xfrm>
              <a:off x="0" y="0"/>
              <a:ext cx="242279" cy="189393"/>
            </a:xfrm>
            <a:prstGeom prst="lef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nvGrpSpPr>
          <p:cNvPr id="164" name="Group 164"/>
          <p:cNvGrpSpPr/>
          <p:nvPr/>
        </p:nvGrpSpPr>
        <p:grpSpPr>
          <a:xfrm>
            <a:off x="5548422" y="4876800"/>
            <a:ext cx="945159" cy="1009475"/>
            <a:chOff x="0" y="0"/>
            <a:chExt cx="945158" cy="1009474"/>
          </a:xfrm>
        </p:grpSpPr>
        <p:sp>
          <p:nvSpPr>
            <p:cNvPr id="162" name="Shape 162"/>
            <p:cNvSpPr/>
            <p:nvPr/>
          </p:nvSpPr>
          <p:spPr>
            <a:xfrm>
              <a:off x="288033" y="595200"/>
              <a:ext cx="657126"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a:solidFill>
                    <a:srgbClr val="00B050"/>
                  </a:solidFill>
                </a:rPr>
                <a:t>Sum</a:t>
              </a:r>
              <a:r>
                <a:rPr baseline="-25000">
                  <a:solidFill>
                    <a:srgbClr val="00B050"/>
                  </a:solidFill>
                </a:rPr>
                <a:t>2</a:t>
              </a:r>
            </a:p>
          </p:txBody>
        </p:sp>
        <p:sp>
          <p:nvSpPr>
            <p:cNvPr id="163" name="Shape 163"/>
            <p:cNvSpPr/>
            <p:nvPr/>
          </p:nvSpPr>
          <p:spPr>
            <a:xfrm>
              <a:off x="0" y="0"/>
              <a:ext cx="242278" cy="189393"/>
            </a:xfrm>
            <a:prstGeom prst="lef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nvGrpSpPr>
          <p:cNvPr id="167" name="Group 167"/>
          <p:cNvGrpSpPr/>
          <p:nvPr/>
        </p:nvGrpSpPr>
        <p:grpSpPr>
          <a:xfrm>
            <a:off x="4644008" y="4876800"/>
            <a:ext cx="873110" cy="1009475"/>
            <a:chOff x="0" y="0"/>
            <a:chExt cx="873109" cy="1009474"/>
          </a:xfrm>
        </p:grpSpPr>
        <p:sp>
          <p:nvSpPr>
            <p:cNvPr id="165" name="Shape 165"/>
            <p:cNvSpPr/>
            <p:nvPr/>
          </p:nvSpPr>
          <p:spPr>
            <a:xfrm>
              <a:off x="215984" y="595200"/>
              <a:ext cx="657126"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a:solidFill>
                    <a:srgbClr val="00B050"/>
                  </a:solidFill>
                </a:rPr>
                <a:t>Sum</a:t>
              </a:r>
              <a:r>
                <a:rPr baseline="-25000">
                  <a:solidFill>
                    <a:srgbClr val="00B050"/>
                  </a:solidFill>
                </a:rPr>
                <a:t>3</a:t>
              </a:r>
            </a:p>
          </p:txBody>
        </p:sp>
        <p:sp>
          <p:nvSpPr>
            <p:cNvPr id="166" name="Shape 166"/>
            <p:cNvSpPr/>
            <p:nvPr/>
          </p:nvSpPr>
          <p:spPr>
            <a:xfrm>
              <a:off x="0" y="0"/>
              <a:ext cx="242278" cy="189393"/>
            </a:xfrm>
            <a:prstGeom prst="lef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168" name="Shape 168"/>
          <p:cNvSpPr>
            <a:spLocks noGrp="1"/>
          </p:cNvSpPr>
          <p:nvPr>
            <p:ph type="sldNum" sz="quarter" idx="4294967295"/>
          </p:nvPr>
        </p:nvSpPr>
        <p:spPr>
          <a:xfrm>
            <a:off x="6553200" y="6221730"/>
            <a:ext cx="2133600" cy="26924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28</a:t>
            </a:fld>
            <a:endParaRPr sz="1200">
              <a:solidFill>
                <a:srgbClr val="888888"/>
              </a:solidFill>
            </a:endParaRPr>
          </a:p>
        </p:txBody>
      </p:sp>
      <p:grpSp>
        <p:nvGrpSpPr>
          <p:cNvPr id="173" name="Group 173"/>
          <p:cNvGrpSpPr/>
          <p:nvPr/>
        </p:nvGrpSpPr>
        <p:grpSpPr>
          <a:xfrm>
            <a:off x="1183289" y="5472000"/>
            <a:ext cx="3480728" cy="415945"/>
            <a:chOff x="0" y="0"/>
            <a:chExt cx="3480726" cy="415943"/>
          </a:xfrm>
        </p:grpSpPr>
        <p:sp>
          <p:nvSpPr>
            <p:cNvPr id="169" name="Shape 169"/>
            <p:cNvSpPr/>
            <p:nvPr/>
          </p:nvSpPr>
          <p:spPr>
            <a:xfrm>
              <a:off x="2823602" y="1670"/>
              <a:ext cx="65712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4</a:t>
              </a:r>
            </a:p>
          </p:txBody>
        </p:sp>
        <p:sp>
          <p:nvSpPr>
            <p:cNvPr id="170" name="Shape 170"/>
            <p:cNvSpPr/>
            <p:nvPr/>
          </p:nvSpPr>
          <p:spPr>
            <a:xfrm>
              <a:off x="1907999" y="0"/>
              <a:ext cx="65712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5</a:t>
              </a:r>
            </a:p>
          </p:txBody>
        </p:sp>
        <p:sp>
          <p:nvSpPr>
            <p:cNvPr id="171" name="Shape 171"/>
            <p:cNvSpPr/>
            <p:nvPr/>
          </p:nvSpPr>
          <p:spPr>
            <a:xfrm>
              <a:off x="971999" y="0"/>
              <a:ext cx="65712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6</a:t>
              </a:r>
            </a:p>
          </p:txBody>
        </p:sp>
        <p:sp>
          <p:nvSpPr>
            <p:cNvPr id="172" name="Shape 172"/>
            <p:cNvSpPr/>
            <p:nvPr/>
          </p:nvSpPr>
          <p:spPr>
            <a:xfrm>
              <a:off x="0" y="0"/>
              <a:ext cx="657124"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7</a:t>
              </a:r>
            </a:p>
          </p:txBody>
        </p:sp>
      </p:grpSp>
      <p:grpSp>
        <p:nvGrpSpPr>
          <p:cNvPr id="184" name="Group 184"/>
          <p:cNvGrpSpPr/>
          <p:nvPr/>
        </p:nvGrpSpPr>
        <p:grpSpPr>
          <a:xfrm>
            <a:off x="3595575" y="4013999"/>
            <a:ext cx="1111811" cy="1534138"/>
            <a:chOff x="0" y="0"/>
            <a:chExt cx="1111810" cy="1534136"/>
          </a:xfrm>
        </p:grpSpPr>
        <p:sp>
          <p:nvSpPr>
            <p:cNvPr id="174" name="Shape 174"/>
            <p:cNvSpPr/>
            <p:nvPr/>
          </p:nvSpPr>
          <p:spPr>
            <a:xfrm flipH="1">
              <a:off x="673048" y="1062119"/>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77" name="Group 177"/>
            <p:cNvGrpSpPr/>
            <p:nvPr/>
          </p:nvGrpSpPr>
          <p:grpSpPr>
            <a:xfrm>
              <a:off x="571446" y="318147"/>
              <a:ext cx="203204" cy="472018"/>
              <a:chOff x="0" y="0"/>
              <a:chExt cx="203202" cy="472017"/>
            </a:xfrm>
          </p:grpSpPr>
          <p:sp>
            <p:nvSpPr>
              <p:cNvPr id="175" name="Shape 175"/>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6" name="Shape 176"/>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78" name="Shape 178"/>
            <p:cNvSpPr/>
            <p:nvPr/>
          </p:nvSpPr>
          <p:spPr>
            <a:xfrm>
              <a:off x="0" y="962257"/>
              <a:ext cx="1111811"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81" name="Group 181"/>
            <p:cNvGrpSpPr/>
            <p:nvPr/>
          </p:nvGrpSpPr>
          <p:grpSpPr>
            <a:xfrm>
              <a:off x="432090" y="706986"/>
              <a:ext cx="480647" cy="520701"/>
              <a:chOff x="0" y="0"/>
              <a:chExt cx="480646" cy="520700"/>
            </a:xfrm>
          </p:grpSpPr>
          <p:sp>
            <p:nvSpPr>
              <p:cNvPr id="179" name="Shape 179"/>
              <p:cNvSpPr/>
              <p:nvPr/>
            </p:nvSpPr>
            <p:spPr>
              <a:xfrm>
                <a:off x="-1" y="0"/>
                <a:ext cx="480648"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180" name="Shape 180"/>
              <p:cNvSpPr/>
              <p:nvPr/>
            </p:nvSpPr>
            <p:spPr>
              <a:xfrm>
                <a:off x="-1" y="74930"/>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182" name="Shape 182"/>
            <p:cNvSpPr/>
            <p:nvPr/>
          </p:nvSpPr>
          <p:spPr>
            <a:xfrm>
              <a:off x="373344"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4</a:t>
              </a:r>
            </a:p>
          </p:txBody>
        </p:sp>
        <p:sp>
          <p:nvSpPr>
            <p:cNvPr id="183" name="Shape 183"/>
            <p:cNvSpPr/>
            <p:nvPr/>
          </p:nvSpPr>
          <p:spPr>
            <a:xfrm>
              <a:off x="609209"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4</a:t>
              </a:r>
            </a:p>
          </p:txBody>
        </p:sp>
      </p:grpSp>
      <p:grpSp>
        <p:nvGrpSpPr>
          <p:cNvPr id="195" name="Group 195"/>
          <p:cNvGrpSpPr/>
          <p:nvPr/>
        </p:nvGrpSpPr>
        <p:grpSpPr>
          <a:xfrm>
            <a:off x="2699791" y="4013999"/>
            <a:ext cx="1255828" cy="1534138"/>
            <a:chOff x="0" y="0"/>
            <a:chExt cx="1255826" cy="1534136"/>
          </a:xfrm>
        </p:grpSpPr>
        <p:sp>
          <p:nvSpPr>
            <p:cNvPr id="185" name="Shape 185"/>
            <p:cNvSpPr/>
            <p:nvPr/>
          </p:nvSpPr>
          <p:spPr>
            <a:xfrm flipH="1">
              <a:off x="628548" y="1062119"/>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88" name="Group 188"/>
            <p:cNvGrpSpPr/>
            <p:nvPr/>
          </p:nvGrpSpPr>
          <p:grpSpPr>
            <a:xfrm>
              <a:off x="526946" y="318147"/>
              <a:ext cx="203203" cy="472018"/>
              <a:chOff x="0" y="0"/>
              <a:chExt cx="203202" cy="472017"/>
            </a:xfrm>
          </p:grpSpPr>
          <p:sp>
            <p:nvSpPr>
              <p:cNvPr id="186" name="Shape 186"/>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7" name="Shape 187"/>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89" name="Shape 189"/>
            <p:cNvSpPr/>
            <p:nvPr/>
          </p:nvSpPr>
          <p:spPr>
            <a:xfrm>
              <a:off x="0" y="960986"/>
              <a:ext cx="125582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92" name="Group 192"/>
            <p:cNvGrpSpPr/>
            <p:nvPr/>
          </p:nvGrpSpPr>
          <p:grpSpPr>
            <a:xfrm>
              <a:off x="387589" y="706986"/>
              <a:ext cx="480647" cy="520701"/>
              <a:chOff x="0" y="0"/>
              <a:chExt cx="480646" cy="520700"/>
            </a:xfrm>
          </p:grpSpPr>
          <p:sp>
            <p:nvSpPr>
              <p:cNvPr id="190" name="Shape 190"/>
              <p:cNvSpPr/>
              <p:nvPr/>
            </p:nvSpPr>
            <p:spPr>
              <a:xfrm>
                <a:off x="-1" y="0"/>
                <a:ext cx="480648"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191" name="Shape 191"/>
              <p:cNvSpPr/>
              <p:nvPr/>
            </p:nvSpPr>
            <p:spPr>
              <a:xfrm>
                <a:off x="-1" y="74930"/>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193" name="Shape 193"/>
            <p:cNvSpPr/>
            <p:nvPr/>
          </p:nvSpPr>
          <p:spPr>
            <a:xfrm>
              <a:off x="328844"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5</a:t>
              </a:r>
            </a:p>
          </p:txBody>
        </p:sp>
        <p:sp>
          <p:nvSpPr>
            <p:cNvPr id="194" name="Shape 194"/>
            <p:cNvSpPr/>
            <p:nvPr/>
          </p:nvSpPr>
          <p:spPr>
            <a:xfrm>
              <a:off x="564708"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5</a:t>
              </a:r>
            </a:p>
          </p:txBody>
        </p:sp>
      </p:grpSp>
      <p:grpSp>
        <p:nvGrpSpPr>
          <p:cNvPr id="206" name="Group 206"/>
          <p:cNvGrpSpPr/>
          <p:nvPr/>
        </p:nvGrpSpPr>
        <p:grpSpPr>
          <a:xfrm>
            <a:off x="1763688" y="4013999"/>
            <a:ext cx="1255827" cy="1534138"/>
            <a:chOff x="0" y="0"/>
            <a:chExt cx="1255826" cy="1534136"/>
          </a:xfrm>
        </p:grpSpPr>
        <p:sp>
          <p:nvSpPr>
            <p:cNvPr id="196" name="Shape 196"/>
            <p:cNvSpPr/>
            <p:nvPr/>
          </p:nvSpPr>
          <p:spPr>
            <a:xfrm flipH="1">
              <a:off x="628548" y="1062119"/>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99" name="Group 199"/>
            <p:cNvGrpSpPr/>
            <p:nvPr/>
          </p:nvGrpSpPr>
          <p:grpSpPr>
            <a:xfrm>
              <a:off x="526946" y="318147"/>
              <a:ext cx="203203" cy="472018"/>
              <a:chOff x="0" y="0"/>
              <a:chExt cx="203202" cy="472017"/>
            </a:xfrm>
          </p:grpSpPr>
          <p:sp>
            <p:nvSpPr>
              <p:cNvPr id="197" name="Shape 197"/>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8" name="Shape 198"/>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200" name="Shape 200"/>
            <p:cNvSpPr/>
            <p:nvPr/>
          </p:nvSpPr>
          <p:spPr>
            <a:xfrm>
              <a:off x="0" y="960986"/>
              <a:ext cx="125582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203" name="Group 203"/>
            <p:cNvGrpSpPr/>
            <p:nvPr/>
          </p:nvGrpSpPr>
          <p:grpSpPr>
            <a:xfrm>
              <a:off x="387589" y="706986"/>
              <a:ext cx="480647" cy="520701"/>
              <a:chOff x="0" y="0"/>
              <a:chExt cx="480646" cy="520700"/>
            </a:xfrm>
          </p:grpSpPr>
          <p:sp>
            <p:nvSpPr>
              <p:cNvPr id="201" name="Shape 201"/>
              <p:cNvSpPr/>
              <p:nvPr/>
            </p:nvSpPr>
            <p:spPr>
              <a:xfrm>
                <a:off x="-1" y="0"/>
                <a:ext cx="480648"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202" name="Shape 202"/>
              <p:cNvSpPr/>
              <p:nvPr/>
            </p:nvSpPr>
            <p:spPr>
              <a:xfrm>
                <a:off x="-1" y="74930"/>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204" name="Shape 204"/>
            <p:cNvSpPr/>
            <p:nvPr/>
          </p:nvSpPr>
          <p:spPr>
            <a:xfrm>
              <a:off x="328844"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6</a:t>
              </a:r>
            </a:p>
          </p:txBody>
        </p:sp>
        <p:sp>
          <p:nvSpPr>
            <p:cNvPr id="205" name="Shape 205"/>
            <p:cNvSpPr/>
            <p:nvPr/>
          </p:nvSpPr>
          <p:spPr>
            <a:xfrm>
              <a:off x="564708"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6</a:t>
              </a:r>
            </a:p>
          </p:txBody>
        </p:sp>
      </p:grpSp>
      <p:grpSp>
        <p:nvGrpSpPr>
          <p:cNvPr id="217" name="Group 217"/>
          <p:cNvGrpSpPr/>
          <p:nvPr/>
        </p:nvGrpSpPr>
        <p:grpSpPr>
          <a:xfrm>
            <a:off x="454312" y="4013999"/>
            <a:ext cx="1629097" cy="1534138"/>
            <a:chOff x="0" y="0"/>
            <a:chExt cx="1629096" cy="1534136"/>
          </a:xfrm>
        </p:grpSpPr>
        <p:sp>
          <p:nvSpPr>
            <p:cNvPr id="207" name="Shape 207"/>
            <p:cNvSpPr/>
            <p:nvPr/>
          </p:nvSpPr>
          <p:spPr>
            <a:xfrm>
              <a:off x="1001819" y="1062119"/>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210" name="Group 210"/>
            <p:cNvGrpSpPr/>
            <p:nvPr/>
          </p:nvGrpSpPr>
          <p:grpSpPr>
            <a:xfrm>
              <a:off x="900217" y="318147"/>
              <a:ext cx="203203" cy="472018"/>
              <a:chOff x="0" y="0"/>
              <a:chExt cx="203202" cy="472017"/>
            </a:xfrm>
          </p:grpSpPr>
          <p:sp>
            <p:nvSpPr>
              <p:cNvPr id="208" name="Shape 208"/>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9" name="Shape 209"/>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211" name="Shape 211"/>
            <p:cNvSpPr/>
            <p:nvPr/>
          </p:nvSpPr>
          <p:spPr>
            <a:xfrm>
              <a:off x="0" y="960986"/>
              <a:ext cx="162909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214" name="Group 214"/>
            <p:cNvGrpSpPr/>
            <p:nvPr/>
          </p:nvGrpSpPr>
          <p:grpSpPr>
            <a:xfrm>
              <a:off x="760860" y="706986"/>
              <a:ext cx="480647" cy="520701"/>
              <a:chOff x="0" y="0"/>
              <a:chExt cx="480646" cy="520700"/>
            </a:xfrm>
          </p:grpSpPr>
          <p:sp>
            <p:nvSpPr>
              <p:cNvPr id="212" name="Shape 212"/>
              <p:cNvSpPr/>
              <p:nvPr/>
            </p:nvSpPr>
            <p:spPr>
              <a:xfrm>
                <a:off x="-1" y="0"/>
                <a:ext cx="480648"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213" name="Shape 213"/>
              <p:cNvSpPr/>
              <p:nvPr/>
            </p:nvSpPr>
            <p:spPr>
              <a:xfrm>
                <a:off x="-1" y="74930"/>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215" name="Shape 215"/>
            <p:cNvSpPr/>
            <p:nvPr/>
          </p:nvSpPr>
          <p:spPr>
            <a:xfrm>
              <a:off x="702115"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7</a:t>
              </a:r>
            </a:p>
          </p:txBody>
        </p:sp>
        <p:sp>
          <p:nvSpPr>
            <p:cNvPr id="216" name="Shape 216"/>
            <p:cNvSpPr/>
            <p:nvPr/>
          </p:nvSpPr>
          <p:spPr>
            <a:xfrm>
              <a:off x="937980"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7</a:t>
              </a:r>
            </a:p>
          </p:txBody>
        </p:sp>
      </p:grpSp>
      <p:grpSp>
        <p:nvGrpSpPr>
          <p:cNvPr id="220" name="Group 220"/>
          <p:cNvGrpSpPr/>
          <p:nvPr/>
        </p:nvGrpSpPr>
        <p:grpSpPr>
          <a:xfrm>
            <a:off x="3707905" y="4877999"/>
            <a:ext cx="958512" cy="1011145"/>
            <a:chOff x="0" y="0"/>
            <a:chExt cx="958510" cy="1011143"/>
          </a:xfrm>
        </p:grpSpPr>
        <p:sp>
          <p:nvSpPr>
            <p:cNvPr id="218" name="Shape 218"/>
            <p:cNvSpPr/>
            <p:nvPr/>
          </p:nvSpPr>
          <p:spPr>
            <a:xfrm>
              <a:off x="301384" y="596869"/>
              <a:ext cx="657127"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a:solidFill>
                    <a:srgbClr val="00B050"/>
                  </a:solidFill>
                </a:rPr>
                <a:t>Sum</a:t>
              </a:r>
              <a:r>
                <a:rPr baseline="-25000">
                  <a:solidFill>
                    <a:srgbClr val="00B050"/>
                  </a:solidFill>
                </a:rPr>
                <a:t>4</a:t>
              </a:r>
            </a:p>
          </p:txBody>
        </p:sp>
        <p:sp>
          <p:nvSpPr>
            <p:cNvPr id="219" name="Shape 219"/>
            <p:cNvSpPr/>
            <p:nvPr/>
          </p:nvSpPr>
          <p:spPr>
            <a:xfrm>
              <a:off x="0" y="0"/>
              <a:ext cx="242278" cy="189392"/>
            </a:xfrm>
            <a:prstGeom prst="lef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nvGrpSpPr>
          <p:cNvPr id="223" name="Group 223"/>
          <p:cNvGrpSpPr/>
          <p:nvPr/>
        </p:nvGrpSpPr>
        <p:grpSpPr>
          <a:xfrm>
            <a:off x="2771800" y="4877999"/>
            <a:ext cx="976619" cy="1009475"/>
            <a:chOff x="0" y="0"/>
            <a:chExt cx="976617" cy="1009474"/>
          </a:xfrm>
        </p:grpSpPr>
        <p:sp>
          <p:nvSpPr>
            <p:cNvPr id="221" name="Shape 221"/>
            <p:cNvSpPr/>
            <p:nvPr/>
          </p:nvSpPr>
          <p:spPr>
            <a:xfrm>
              <a:off x="319489" y="595200"/>
              <a:ext cx="657129"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a:solidFill>
                    <a:srgbClr val="00B050"/>
                  </a:solidFill>
                </a:rPr>
                <a:t>Sum</a:t>
              </a:r>
              <a:r>
                <a:rPr baseline="-25000">
                  <a:solidFill>
                    <a:srgbClr val="00B050"/>
                  </a:solidFill>
                </a:rPr>
                <a:t>5</a:t>
              </a:r>
            </a:p>
          </p:txBody>
        </p:sp>
        <p:sp>
          <p:nvSpPr>
            <p:cNvPr id="222" name="Shape 222"/>
            <p:cNvSpPr/>
            <p:nvPr/>
          </p:nvSpPr>
          <p:spPr>
            <a:xfrm>
              <a:off x="0" y="0"/>
              <a:ext cx="242279" cy="189393"/>
            </a:xfrm>
            <a:prstGeom prst="lef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nvGrpSpPr>
          <p:cNvPr id="226" name="Group 226"/>
          <p:cNvGrpSpPr/>
          <p:nvPr/>
        </p:nvGrpSpPr>
        <p:grpSpPr>
          <a:xfrm>
            <a:off x="1835694" y="4877999"/>
            <a:ext cx="976847" cy="1009475"/>
            <a:chOff x="0" y="0"/>
            <a:chExt cx="976845" cy="1009474"/>
          </a:xfrm>
        </p:grpSpPr>
        <p:sp>
          <p:nvSpPr>
            <p:cNvPr id="224" name="Shape 224"/>
            <p:cNvSpPr/>
            <p:nvPr/>
          </p:nvSpPr>
          <p:spPr>
            <a:xfrm>
              <a:off x="319721" y="595200"/>
              <a:ext cx="65712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a:solidFill>
                    <a:srgbClr val="00B050"/>
                  </a:solidFill>
                </a:rPr>
                <a:t>Sum</a:t>
              </a:r>
              <a:r>
                <a:rPr baseline="-25000">
                  <a:solidFill>
                    <a:srgbClr val="00B050"/>
                  </a:solidFill>
                </a:rPr>
                <a:t>6</a:t>
              </a:r>
            </a:p>
          </p:txBody>
        </p:sp>
        <p:sp>
          <p:nvSpPr>
            <p:cNvPr id="225" name="Shape 225"/>
            <p:cNvSpPr/>
            <p:nvPr/>
          </p:nvSpPr>
          <p:spPr>
            <a:xfrm>
              <a:off x="0" y="0"/>
              <a:ext cx="242277" cy="189393"/>
            </a:xfrm>
            <a:prstGeom prst="lef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nvGrpSpPr>
          <p:cNvPr id="229" name="Group 229"/>
          <p:cNvGrpSpPr/>
          <p:nvPr/>
        </p:nvGrpSpPr>
        <p:grpSpPr>
          <a:xfrm>
            <a:off x="873339" y="4877999"/>
            <a:ext cx="967075" cy="1009475"/>
            <a:chOff x="0" y="0"/>
            <a:chExt cx="967074" cy="1009474"/>
          </a:xfrm>
        </p:grpSpPr>
        <p:sp>
          <p:nvSpPr>
            <p:cNvPr id="227" name="Shape 227"/>
            <p:cNvSpPr/>
            <p:nvPr/>
          </p:nvSpPr>
          <p:spPr>
            <a:xfrm>
              <a:off x="309949" y="595200"/>
              <a:ext cx="657126"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a:solidFill>
                    <a:srgbClr val="00B050"/>
                  </a:solidFill>
                </a:rPr>
                <a:t>Sum</a:t>
              </a:r>
              <a:r>
                <a:rPr baseline="-25000">
                  <a:solidFill>
                    <a:srgbClr val="00B050"/>
                  </a:solidFill>
                </a:rPr>
                <a:t>7</a:t>
              </a:r>
            </a:p>
          </p:txBody>
        </p:sp>
        <p:sp>
          <p:nvSpPr>
            <p:cNvPr id="228" name="Shape 228"/>
            <p:cNvSpPr/>
            <p:nvPr/>
          </p:nvSpPr>
          <p:spPr>
            <a:xfrm>
              <a:off x="0" y="0"/>
              <a:ext cx="242278" cy="189393"/>
            </a:xfrm>
            <a:prstGeom prst="lef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nvGrpSpPr>
          <p:cNvPr id="232" name="Group 232"/>
          <p:cNvGrpSpPr/>
          <p:nvPr/>
        </p:nvGrpSpPr>
        <p:grpSpPr>
          <a:xfrm>
            <a:off x="729114" y="4512799"/>
            <a:ext cx="7777879" cy="929641"/>
            <a:chOff x="0" y="0"/>
            <a:chExt cx="7777877" cy="929639"/>
          </a:xfrm>
        </p:grpSpPr>
        <p:sp>
          <p:nvSpPr>
            <p:cNvPr id="230" name="Shape 230"/>
            <p:cNvSpPr/>
            <p:nvPr/>
          </p:nvSpPr>
          <p:spPr>
            <a:xfrm rot="5400000">
              <a:off x="3492448" y="-3424119"/>
              <a:ext cx="792982" cy="7777879"/>
            </a:xfrm>
            <a:prstGeom prst="rect">
              <a:avLst/>
            </a:prstGeom>
            <a:solidFill>
              <a:srgbClr val="9DC3E6"/>
            </a:solidFill>
            <a:ln w="57150" cap="flat">
              <a:solidFill>
                <a:srgbClr val="000000"/>
              </a:solidFill>
              <a:prstDash val="solid"/>
              <a:bevel/>
            </a:ln>
            <a:effectLst/>
          </p:spPr>
          <p:txBody>
            <a:bodyPr wrap="square" lIns="0" tIns="0" rIns="0" bIns="0" numCol="1" anchor="ctr">
              <a:noAutofit/>
            </a:bodyPr>
            <a:lstStyle/>
            <a:p>
              <a:pPr lvl="0" algn="ctr"/>
              <a:endParaRPr/>
            </a:p>
          </p:txBody>
        </p:sp>
        <p:sp>
          <p:nvSpPr>
            <p:cNvPr id="231" name="Shape 231"/>
            <p:cNvSpPr/>
            <p:nvPr/>
          </p:nvSpPr>
          <p:spPr>
            <a:xfrm>
              <a:off x="3492448" y="-1"/>
              <a:ext cx="792982" cy="92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Adder word slice</a:t>
              </a:r>
            </a:p>
          </p:txBody>
        </p:sp>
      </p:grpSp>
      <p:sp>
        <p:nvSpPr>
          <p:cNvPr id="233" name="Shape 233"/>
          <p:cNvSpPr/>
          <p:nvPr/>
        </p:nvSpPr>
        <p:spPr>
          <a:xfrm>
            <a:off x="457200" y="6404292"/>
            <a:ext cx="2133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2018-09-20</a:t>
            </a:r>
          </a:p>
        </p:txBody>
      </p:sp>
    </p:spTree>
    <p:extLst>
      <p:ext uri="{BB962C8B-B14F-4D97-AF65-F5344CB8AC3E}">
        <p14:creationId xmlns:p14="http://schemas.microsoft.com/office/powerpoint/2010/main" val="852088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p:tmAbs val="0"/>
                                  </p:iterate>
                                  <p:childTnLst>
                                    <p:set>
                                      <p:cBhvr>
                                        <p:cTn id="6" fill="hold">
                                          <p:stCondLst>
                                            <p:cond delay="0"/>
                                          </p:stCondLst>
                                        </p:cTn>
                                        <p:tgtEl>
                                          <p:spTgt spid="2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2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2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advAuto="0"/>
      <p:bldP spid="161" grpId="0" animBg="1" advAuto="0"/>
      <p:bldP spid="164" grpId="0" animBg="1" advAuto="0"/>
      <p:bldP spid="167" grpId="0" animBg="1" advAuto="0"/>
      <p:bldP spid="220" grpId="0" animBg="1" advAuto="0"/>
      <p:bldP spid="223" grpId="0" animBg="1" advAuto="0"/>
      <p:bldP spid="226" grpId="0" animBg="1" advAuto="0"/>
      <p:bldP spid="229" grpId="0" animBg="1" advAuto="0"/>
      <p:bldP spid="232"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3124200"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888888"/>
                </a:solidFill>
              </a:defRPr>
            </a:lvl1pPr>
          </a:lstStyle>
          <a:p>
            <a:pPr lvl="0">
              <a:defRPr sz="1800">
                <a:solidFill>
                  <a:srgbClr val="000000"/>
                </a:solidFill>
              </a:defRPr>
            </a:pPr>
            <a:r>
              <a:rPr sz="1200">
                <a:solidFill>
                  <a:srgbClr val="888888"/>
                </a:solidFill>
              </a:rPr>
              <a:t>MCC092 Integrated Circuit Design</a:t>
            </a:r>
          </a:p>
        </p:txBody>
      </p:sp>
      <p:sp>
        <p:nvSpPr>
          <p:cNvPr id="238" name="Shape 238"/>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400">
                <a:solidFill>
                  <a:srgbClr val="0070C0"/>
                </a:solidFill>
              </a:rPr>
              <a:t>Iterative logic arrays: FULL ADDER</a:t>
            </a:r>
          </a:p>
        </p:txBody>
      </p:sp>
      <p:sp>
        <p:nvSpPr>
          <p:cNvPr id="239" name="Shape 239"/>
          <p:cNvSpPr/>
          <p:nvPr/>
        </p:nvSpPr>
        <p:spPr>
          <a:xfrm>
            <a:off x="457200" y="6404292"/>
            <a:ext cx="2133600"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2018-09-20</a:t>
            </a:r>
          </a:p>
        </p:txBody>
      </p:sp>
      <p:grpSp>
        <p:nvGrpSpPr>
          <p:cNvPr id="253" name="Group 253"/>
          <p:cNvGrpSpPr/>
          <p:nvPr/>
        </p:nvGrpSpPr>
        <p:grpSpPr>
          <a:xfrm>
            <a:off x="1952680" y="1733494"/>
            <a:ext cx="5238641" cy="1933576"/>
            <a:chOff x="0" y="0"/>
            <a:chExt cx="5238639" cy="1933575"/>
          </a:xfrm>
        </p:grpSpPr>
        <p:sp>
          <p:nvSpPr>
            <p:cNvPr id="240" name="Shape 240"/>
            <p:cNvSpPr/>
            <p:nvPr/>
          </p:nvSpPr>
          <p:spPr>
            <a:xfrm>
              <a:off x="1166010" y="1165867"/>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243" name="Group 243"/>
            <p:cNvGrpSpPr/>
            <p:nvPr/>
          </p:nvGrpSpPr>
          <p:grpSpPr>
            <a:xfrm>
              <a:off x="1064408" y="421895"/>
              <a:ext cx="203204" cy="472018"/>
              <a:chOff x="0" y="0"/>
              <a:chExt cx="203202" cy="472017"/>
            </a:xfrm>
          </p:grpSpPr>
          <p:sp>
            <p:nvSpPr>
              <p:cNvPr id="241" name="Shape 241"/>
              <p:cNvSpPr/>
              <p:nvPr/>
            </p:nvSpPr>
            <p:spPr>
              <a:xfrm flipH="1">
                <a:off x="203202" y="0"/>
                <a:ext cx="1"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2" name="Shape 242"/>
              <p:cNvSpPr/>
              <p:nvPr/>
            </p:nvSpPr>
            <p:spPr>
              <a:xfrm flipH="1">
                <a:off x="-1" y="0"/>
                <a:ext cx="2" cy="472018"/>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244" name="Shape 244"/>
            <p:cNvSpPr/>
            <p:nvPr/>
          </p:nvSpPr>
          <p:spPr>
            <a:xfrm>
              <a:off x="537462" y="1064735"/>
              <a:ext cx="125582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247" name="Group 247"/>
            <p:cNvGrpSpPr/>
            <p:nvPr/>
          </p:nvGrpSpPr>
          <p:grpSpPr>
            <a:xfrm>
              <a:off x="925052" y="810733"/>
              <a:ext cx="480647" cy="520701"/>
              <a:chOff x="0" y="0"/>
              <a:chExt cx="480646" cy="520700"/>
            </a:xfrm>
          </p:grpSpPr>
          <p:sp>
            <p:nvSpPr>
              <p:cNvPr id="245" name="Shape 245"/>
              <p:cNvSpPr/>
              <p:nvPr/>
            </p:nvSpPr>
            <p:spPr>
              <a:xfrm>
                <a:off x="-1" y="0"/>
                <a:ext cx="480648" cy="520700"/>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endParaRPr/>
              </a:p>
            </p:txBody>
          </p:sp>
          <p:sp>
            <p:nvSpPr>
              <p:cNvPr id="246" name="Shape 246"/>
              <p:cNvSpPr/>
              <p:nvPr/>
            </p:nvSpPr>
            <p:spPr>
              <a:xfrm>
                <a:off x="-1" y="74930"/>
                <a:ext cx="480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FA</a:t>
                </a:r>
              </a:p>
            </p:txBody>
          </p:sp>
        </p:grpSp>
        <p:sp>
          <p:nvSpPr>
            <p:cNvPr id="248" name="Shape 248"/>
            <p:cNvSpPr/>
            <p:nvPr/>
          </p:nvSpPr>
          <p:spPr>
            <a:xfrm>
              <a:off x="866306" y="103747"/>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0</a:t>
              </a:r>
            </a:p>
          </p:txBody>
        </p:sp>
        <p:sp>
          <p:nvSpPr>
            <p:cNvPr id="249" name="Shape 249"/>
            <p:cNvSpPr/>
            <p:nvPr/>
          </p:nvSpPr>
          <p:spPr>
            <a:xfrm>
              <a:off x="1102171" y="103747"/>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0</a:t>
              </a:r>
            </a:p>
          </p:txBody>
        </p:sp>
        <p:sp>
          <p:nvSpPr>
            <p:cNvPr id="250" name="Shape 250"/>
            <p:cNvSpPr/>
            <p:nvPr/>
          </p:nvSpPr>
          <p:spPr>
            <a:xfrm>
              <a:off x="1763658" y="893278"/>
              <a:ext cx="508756"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c</a:t>
              </a:r>
              <a:r>
                <a:rPr baseline="-25000"/>
                <a:t>in</a:t>
              </a:r>
            </a:p>
          </p:txBody>
        </p:sp>
        <p:sp>
          <p:nvSpPr>
            <p:cNvPr id="251" name="Shape 251"/>
            <p:cNvSpPr/>
            <p:nvPr/>
          </p:nvSpPr>
          <p:spPr>
            <a:xfrm>
              <a:off x="-1" y="880068"/>
              <a:ext cx="576545"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c</a:t>
              </a:r>
              <a:r>
                <a:rPr baseline="-25000"/>
                <a:t>out</a:t>
              </a:r>
            </a:p>
          </p:txBody>
        </p:sp>
        <p:pic>
          <p:nvPicPr>
            <p:cNvPr id="252" name="image2.pdf"/>
            <p:cNvPicPr/>
            <p:nvPr/>
          </p:nvPicPr>
          <p:blipFill>
            <a:blip r:embed="rId3">
              <a:extLst/>
            </a:blip>
            <a:stretch>
              <a:fillRect/>
            </a:stretch>
          </p:blipFill>
          <p:spPr>
            <a:xfrm>
              <a:off x="2416308" y="0"/>
              <a:ext cx="2822332" cy="1933575"/>
            </a:xfrm>
            <a:prstGeom prst="rect">
              <a:avLst/>
            </a:prstGeom>
            <a:ln w="12700" cap="flat">
              <a:noFill/>
              <a:miter lim="400000"/>
            </a:ln>
            <a:effectLst/>
          </p:spPr>
        </p:pic>
      </p:grpSp>
      <p:sp>
        <p:nvSpPr>
          <p:cNvPr id="254" name="Shape 254"/>
          <p:cNvSpPr>
            <a:spLocks noGrp="1"/>
          </p:cNvSpPr>
          <p:nvPr>
            <p:ph type="sldNum" sz="quarter" idx="4294967295"/>
          </p:nvPr>
        </p:nvSpPr>
        <p:spPr>
          <a:xfrm>
            <a:off x="6553200" y="6221730"/>
            <a:ext cx="2133600" cy="26924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29</a:t>
            </a:fld>
            <a:endParaRPr sz="1200">
              <a:solidFill>
                <a:srgbClr val="888888"/>
              </a:solidFill>
            </a:endParaRPr>
          </a:p>
        </p:txBody>
      </p:sp>
      <p:grpSp>
        <p:nvGrpSpPr>
          <p:cNvPr id="280" name="Group 280"/>
          <p:cNvGrpSpPr/>
          <p:nvPr/>
        </p:nvGrpSpPr>
        <p:grpSpPr>
          <a:xfrm>
            <a:off x="755575" y="3887999"/>
            <a:ext cx="3672410" cy="2692504"/>
            <a:chOff x="0" y="0"/>
            <a:chExt cx="3672408" cy="2692502"/>
          </a:xfrm>
        </p:grpSpPr>
        <p:sp>
          <p:nvSpPr>
            <p:cNvPr id="255" name="Shape 255"/>
            <p:cNvSpPr/>
            <p:nvPr/>
          </p:nvSpPr>
          <p:spPr>
            <a:xfrm>
              <a:off x="1931557" y="1570147"/>
              <a:ext cx="1" cy="789383"/>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56" name="Shape 256"/>
            <p:cNvSpPr/>
            <p:nvPr/>
          </p:nvSpPr>
          <p:spPr>
            <a:xfrm>
              <a:off x="2606163" y="317510"/>
              <a:ext cx="1" cy="1492705"/>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57" name="Shape 257"/>
            <p:cNvSpPr/>
            <p:nvPr/>
          </p:nvSpPr>
          <p:spPr>
            <a:xfrm flipH="1">
              <a:off x="2401758" y="319300"/>
              <a:ext cx="1" cy="1348705"/>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58" name="Shape 258"/>
            <p:cNvSpPr/>
            <p:nvPr/>
          </p:nvSpPr>
          <p:spPr>
            <a:xfrm>
              <a:off x="2176683"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a</a:t>
              </a:r>
              <a:r>
                <a:rPr baseline="-25000"/>
                <a:t>0</a:t>
              </a:r>
            </a:p>
          </p:txBody>
        </p:sp>
        <p:sp>
          <p:nvSpPr>
            <p:cNvPr id="259" name="Shape 259"/>
            <p:cNvSpPr/>
            <p:nvPr/>
          </p:nvSpPr>
          <p:spPr>
            <a:xfrm>
              <a:off x="1512168" y="2278228"/>
              <a:ext cx="803031"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Sum</a:t>
              </a:r>
              <a:r>
                <a:rPr baseline="-25000"/>
                <a:t>0</a:t>
              </a:r>
            </a:p>
          </p:txBody>
        </p:sp>
        <p:sp>
          <p:nvSpPr>
            <p:cNvPr id="260" name="Shape 260"/>
            <p:cNvSpPr/>
            <p:nvPr/>
          </p:nvSpPr>
          <p:spPr>
            <a:xfrm>
              <a:off x="2412548" y="0"/>
              <a:ext cx="38722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b</a:t>
              </a:r>
              <a:r>
                <a:rPr baseline="-25000"/>
                <a:t>0</a:t>
              </a:r>
            </a:p>
          </p:txBody>
        </p:sp>
        <p:sp>
          <p:nvSpPr>
            <p:cNvPr id="261" name="Shape 261"/>
            <p:cNvSpPr/>
            <p:nvPr/>
          </p:nvSpPr>
          <p:spPr>
            <a:xfrm>
              <a:off x="3166469" y="970251"/>
              <a:ext cx="505940"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c</a:t>
              </a:r>
              <a:r>
                <a:rPr baseline="-25000"/>
                <a:t>in</a:t>
              </a:r>
            </a:p>
          </p:txBody>
        </p:sp>
        <p:sp>
          <p:nvSpPr>
            <p:cNvPr id="262" name="Shape 262"/>
            <p:cNvSpPr/>
            <p:nvPr/>
          </p:nvSpPr>
          <p:spPr>
            <a:xfrm>
              <a:off x="2806772" y="1162216"/>
              <a:ext cx="1" cy="792002"/>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3" name="Shape 263"/>
            <p:cNvSpPr/>
            <p:nvPr/>
          </p:nvSpPr>
          <p:spPr>
            <a:xfrm>
              <a:off x="0" y="1018800"/>
              <a:ext cx="2606165"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4" name="Shape 264"/>
            <p:cNvSpPr/>
            <p:nvPr/>
          </p:nvSpPr>
          <p:spPr>
            <a:xfrm>
              <a:off x="2014164" y="1162217"/>
              <a:ext cx="1226197"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5" name="Shape 265"/>
            <p:cNvSpPr/>
            <p:nvPr/>
          </p:nvSpPr>
          <p:spPr>
            <a:xfrm>
              <a:off x="1847843" y="874216"/>
              <a:ext cx="553281"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268" name="Group 268"/>
            <p:cNvGrpSpPr/>
            <p:nvPr/>
          </p:nvGrpSpPr>
          <p:grpSpPr>
            <a:xfrm>
              <a:off x="1643557" y="730216"/>
              <a:ext cx="576001" cy="576002"/>
              <a:chOff x="0" y="0"/>
              <a:chExt cx="576000" cy="576000"/>
            </a:xfrm>
          </p:grpSpPr>
          <p:sp>
            <p:nvSpPr>
              <p:cNvPr id="266" name="Shape 266"/>
              <p:cNvSpPr/>
              <p:nvPr/>
            </p:nvSpPr>
            <p:spPr>
              <a:xfrm>
                <a:off x="-1" y="-1"/>
                <a:ext cx="576002" cy="576002"/>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defRPr sz="1200"/>
                </a:pPr>
                <a:endParaRPr/>
              </a:p>
            </p:txBody>
          </p:sp>
          <p:sp>
            <p:nvSpPr>
              <p:cNvPr id="267" name="Shape 267"/>
              <p:cNvSpPr/>
              <p:nvPr/>
            </p:nvSpPr>
            <p:spPr>
              <a:xfrm>
                <a:off x="-1" y="64480"/>
                <a:ext cx="576002"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lvl1pPr>
              </a:lstStyle>
              <a:p>
                <a:pPr lvl="0">
                  <a:defRPr sz="1800"/>
                </a:pPr>
                <a:r>
                  <a:rPr sz="1200"/>
                  <a:t>Carry logic</a:t>
                </a:r>
              </a:p>
            </p:txBody>
          </p:sp>
        </p:grpSp>
        <p:sp>
          <p:nvSpPr>
            <p:cNvPr id="269" name="Shape 269"/>
            <p:cNvSpPr/>
            <p:nvPr/>
          </p:nvSpPr>
          <p:spPr>
            <a:xfrm>
              <a:off x="1886926" y="1810217"/>
              <a:ext cx="719239"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70" name="Shape 270"/>
            <p:cNvSpPr/>
            <p:nvPr/>
          </p:nvSpPr>
          <p:spPr>
            <a:xfrm>
              <a:off x="1931557" y="1954216"/>
              <a:ext cx="875216"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71" name="Shape 271"/>
            <p:cNvSpPr/>
            <p:nvPr/>
          </p:nvSpPr>
          <p:spPr>
            <a:xfrm>
              <a:off x="1886926" y="1666217"/>
              <a:ext cx="514199" cy="1"/>
            </a:xfrm>
            <a:prstGeom prst="line">
              <a:avLst/>
            </a:prstGeom>
            <a:noFill/>
            <a:ln w="12700" cap="flat">
              <a:solidFill>
                <a:srgbClr val="0070C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274" name="Group 274"/>
            <p:cNvGrpSpPr/>
            <p:nvPr/>
          </p:nvGrpSpPr>
          <p:grpSpPr>
            <a:xfrm>
              <a:off x="1643557" y="1522217"/>
              <a:ext cx="576001" cy="576001"/>
              <a:chOff x="0" y="0"/>
              <a:chExt cx="576000" cy="576000"/>
            </a:xfrm>
          </p:grpSpPr>
          <p:sp>
            <p:nvSpPr>
              <p:cNvPr id="272" name="Shape 272"/>
              <p:cNvSpPr/>
              <p:nvPr/>
            </p:nvSpPr>
            <p:spPr>
              <a:xfrm>
                <a:off x="-1" y="-1"/>
                <a:ext cx="576002" cy="576002"/>
              </a:xfrm>
              <a:prstGeom prst="rect">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defRPr sz="1200"/>
                </a:pPr>
                <a:endParaRPr/>
              </a:p>
            </p:txBody>
          </p:sp>
          <p:sp>
            <p:nvSpPr>
              <p:cNvPr id="273" name="Shape 273"/>
              <p:cNvSpPr/>
              <p:nvPr/>
            </p:nvSpPr>
            <p:spPr>
              <a:xfrm>
                <a:off x="-1" y="64480"/>
                <a:ext cx="576002"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200"/>
                </a:lvl1pPr>
              </a:lstStyle>
              <a:p>
                <a:pPr lvl="0">
                  <a:defRPr sz="1800"/>
                </a:pPr>
                <a:r>
                  <a:rPr sz="1200"/>
                  <a:t>SUM logic</a:t>
                </a:r>
              </a:p>
            </p:txBody>
          </p:sp>
        </p:grpSp>
        <p:sp>
          <p:nvSpPr>
            <p:cNvPr id="275" name="Shape 275"/>
            <p:cNvSpPr/>
            <p:nvPr/>
          </p:nvSpPr>
          <p:spPr>
            <a:xfrm>
              <a:off x="1510772" y="970251"/>
              <a:ext cx="108001" cy="1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0070C0"/>
              </a:solidFill>
              <a:prstDash val="solid"/>
              <a:bevel/>
            </a:ln>
            <a:effectLst/>
          </p:spPr>
          <p:txBody>
            <a:bodyPr wrap="square" lIns="0" tIns="0" rIns="0" bIns="0" numCol="1" anchor="ctr">
              <a:noAutofit/>
            </a:bodyPr>
            <a:lstStyle/>
            <a:p>
              <a:pPr lvl="0" algn="ctr">
                <a:defRPr>
                  <a:solidFill>
                    <a:srgbClr val="FFFFFF"/>
                  </a:solidFill>
                </a:defRPr>
              </a:pPr>
              <a:endParaRPr/>
            </a:p>
          </p:txBody>
        </p:sp>
        <p:grpSp>
          <p:nvGrpSpPr>
            <p:cNvPr id="278" name="Group 278"/>
            <p:cNvGrpSpPr/>
            <p:nvPr/>
          </p:nvGrpSpPr>
          <p:grpSpPr>
            <a:xfrm>
              <a:off x="730249" y="694216"/>
              <a:ext cx="554990" cy="648002"/>
              <a:chOff x="0" y="50122"/>
              <a:chExt cx="554989" cy="648000"/>
            </a:xfrm>
          </p:grpSpPr>
          <p:sp>
            <p:nvSpPr>
              <p:cNvPr id="276" name="Shape 276"/>
              <p:cNvSpPr/>
              <p:nvPr/>
            </p:nvSpPr>
            <p:spPr>
              <a:xfrm rot="16200000">
                <a:off x="1035" y="144169"/>
                <a:ext cx="648002" cy="459908"/>
              </a:xfrm>
              <a:prstGeom prst="triangle">
                <a:avLst/>
              </a:prstGeom>
              <a:solidFill>
                <a:srgbClr val="FFFFFF"/>
              </a:solidFill>
              <a:ln w="25400" cap="flat">
                <a:solidFill>
                  <a:srgbClr val="0070C0"/>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77" name="Shape 277"/>
              <p:cNvSpPr/>
              <p:nvPr/>
            </p:nvSpPr>
            <p:spPr>
              <a:xfrm>
                <a:off x="-1" y="327556"/>
                <a:ext cx="108001" cy="1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0070C0"/>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279" name="Shape 279"/>
            <p:cNvSpPr/>
            <p:nvPr/>
          </p:nvSpPr>
          <p:spPr>
            <a:xfrm>
              <a:off x="0" y="970251"/>
              <a:ext cx="538453"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t>c</a:t>
              </a:r>
              <a:r>
                <a:rPr baseline="-25000"/>
                <a:t>out</a:t>
              </a:r>
            </a:p>
          </p:txBody>
        </p:sp>
      </p:grpSp>
      <p:sp>
        <p:nvSpPr>
          <p:cNvPr id="281" name="Shape 281"/>
          <p:cNvSpPr/>
          <p:nvPr/>
        </p:nvSpPr>
        <p:spPr>
          <a:xfrm>
            <a:off x="4427983" y="4235808"/>
            <a:ext cx="4536506"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Prelab design tasks (see prelab 2 instructions):</a:t>
            </a:r>
          </a:p>
          <a:p>
            <a:pPr marL="285750" lvl="0" indent="-285750">
              <a:buSzPct val="100000"/>
              <a:buFont typeface="Arial"/>
              <a:buChar char="•"/>
            </a:pPr>
            <a:r>
              <a:t>Design </a:t>
            </a:r>
            <a:r>
              <a:rPr b="1"/>
              <a:t>carry logic</a:t>
            </a:r>
            <a:r>
              <a:t> as a SUM of products!</a:t>
            </a:r>
          </a:p>
          <a:p>
            <a:pPr marL="285750" lvl="0" indent="-285750">
              <a:buSzPct val="100000"/>
              <a:buFont typeface="Arial"/>
              <a:buChar char="•"/>
            </a:pPr>
            <a:r>
              <a:t>Draw MOSFET schematic!</a:t>
            </a:r>
          </a:p>
          <a:p>
            <a:pPr marL="285750" lvl="0" indent="-285750">
              <a:buSzPct val="100000"/>
              <a:buFont typeface="Arial"/>
              <a:buChar char="•"/>
            </a:pPr>
            <a:r>
              <a:t>Calculate logical effort and parasitic delay of the inverting carry-logic cell that you have designed!</a:t>
            </a:r>
          </a:p>
          <a:p>
            <a:pPr marL="285750" lvl="0" indent="-285750">
              <a:buSzPct val="100000"/>
              <a:buFont typeface="Arial"/>
              <a:buChar char="•"/>
            </a:pPr>
            <a:r>
              <a:t>Calculated delay through carry chain</a:t>
            </a:r>
          </a:p>
        </p:txBody>
      </p:sp>
      <p:sp>
        <p:nvSpPr>
          <p:cNvPr id="282" name="Shape 282"/>
          <p:cNvSpPr/>
          <p:nvPr/>
        </p:nvSpPr>
        <p:spPr>
          <a:xfrm>
            <a:off x="2736000" y="3312000"/>
            <a:ext cx="783080" cy="4142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t>Sum</a:t>
            </a:r>
            <a:r>
              <a:rPr baseline="-25000"/>
              <a:t>0</a:t>
            </a:r>
          </a:p>
        </p:txBody>
      </p:sp>
    </p:spTree>
    <p:extLst>
      <p:ext uri="{BB962C8B-B14F-4D97-AF65-F5344CB8AC3E}">
        <p14:creationId xmlns:p14="http://schemas.microsoft.com/office/powerpoint/2010/main" val="3432796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MUD cards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Too many efforts</a:t>
            </a:r>
            <a:r>
              <a:rPr lang="en-US" dirty="0" smtClean="0"/>
              <a:t>!</a:t>
            </a:r>
          </a:p>
          <a:p>
            <a:r>
              <a:rPr lang="en-US" dirty="0" smtClean="0"/>
              <a:t>Inputs to the gate &amp; logical effort</a:t>
            </a:r>
          </a:p>
          <a:p>
            <a:pPr lvl="1"/>
            <a:r>
              <a:rPr lang="en-US" dirty="0" smtClean="0"/>
              <a:t>How to calculate g, and, p, for different inputs. </a:t>
            </a:r>
          </a:p>
          <a:p>
            <a:pPr lvl="1"/>
            <a:r>
              <a:rPr lang="en-US" dirty="0"/>
              <a:t>Not very clear on the input capacitance C</a:t>
            </a:r>
            <a:r>
              <a:rPr lang="en-US" baseline="-25000" dirty="0"/>
              <a:t>IN</a:t>
            </a:r>
            <a:r>
              <a:rPr lang="en-US" dirty="0"/>
              <a:t>. What if we have more than one input, which one should we choose</a:t>
            </a:r>
            <a:r>
              <a:rPr lang="en-US" dirty="0" smtClean="0"/>
              <a:t>?</a:t>
            </a:r>
          </a:p>
          <a:p>
            <a:r>
              <a:rPr lang="en-US" dirty="0" smtClean="0"/>
              <a:t>Resistance and scaling</a:t>
            </a:r>
          </a:p>
          <a:p>
            <a:pPr lvl="1"/>
            <a:r>
              <a:rPr lang="en-US" dirty="0"/>
              <a:t>Worst-case R for parallel and series connection</a:t>
            </a:r>
            <a:r>
              <a:rPr lang="en-US" dirty="0" smtClean="0"/>
              <a:t>.</a:t>
            </a:r>
          </a:p>
          <a:p>
            <a:pPr lvl="1"/>
            <a:r>
              <a:rPr lang="en-US" dirty="0"/>
              <a:t>How to decide </a:t>
            </a:r>
            <a:r>
              <a:rPr lang="en-US" dirty="0" err="1"/>
              <a:t>nMOS</a:t>
            </a:r>
            <a:r>
              <a:rPr lang="en-US" dirty="0"/>
              <a:t> and </a:t>
            </a:r>
            <a:r>
              <a:rPr lang="en-US" dirty="0" err="1"/>
              <a:t>pMOS</a:t>
            </a:r>
            <a:r>
              <a:rPr lang="en-US" dirty="0"/>
              <a:t> widths during calculation of logical </a:t>
            </a:r>
            <a:r>
              <a:rPr lang="en-US" dirty="0" smtClean="0"/>
              <a:t>effort.</a:t>
            </a:r>
          </a:p>
          <a:p>
            <a:pPr lvl="1"/>
            <a:r>
              <a:rPr lang="en-US" dirty="0"/>
              <a:t>For bigger schematics how to find worst-case </a:t>
            </a:r>
            <a:r>
              <a:rPr lang="en-US" dirty="0" smtClean="0"/>
              <a:t>scenario.</a:t>
            </a:r>
            <a:endParaRPr lang="en-US" dirty="0" smtClean="0"/>
          </a:p>
          <a:p>
            <a:r>
              <a:rPr lang="en-US" dirty="0" smtClean="0"/>
              <a:t>The constant part</a:t>
            </a:r>
          </a:p>
          <a:p>
            <a:pPr lvl="1"/>
            <a:r>
              <a:rPr lang="en-US" dirty="0" smtClean="0"/>
              <a:t>How to calculate </a:t>
            </a:r>
            <a:r>
              <a:rPr lang="en-US" dirty="0" err="1" smtClean="0"/>
              <a:t>C</a:t>
            </a:r>
            <a:r>
              <a:rPr lang="en-US" baseline="-25000" dirty="0" err="1" smtClean="0"/>
              <a:t>par</a:t>
            </a:r>
            <a:r>
              <a:rPr lang="en-US" dirty="0" smtClean="0"/>
              <a:t> for compound network</a:t>
            </a:r>
            <a:r>
              <a:rPr lang="en-US" dirty="0" smtClean="0"/>
              <a:t>..</a:t>
            </a:r>
            <a:endParaRPr lang="en-US" dirty="0" smtClean="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dirty="0" err="1" smtClean="0"/>
              <a:t>Path</a:t>
            </a:r>
            <a:r>
              <a:rPr lang="sv-SE" dirty="0" smtClean="0"/>
              <a:t> </a:t>
            </a:r>
            <a:r>
              <a:rPr lang="sv-SE" dirty="0" err="1" smtClean="0"/>
              <a:t>delay</a:t>
            </a:r>
            <a:r>
              <a:rPr lang="sv-SE" dirty="0" smtClean="0"/>
              <a:t> </a:t>
            </a:r>
            <a:r>
              <a:rPr lang="sv-SE" dirty="0" err="1" smtClean="0"/>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3</a:t>
            </a:fld>
            <a:endParaRPr lang="sv-SE"/>
          </a:p>
        </p:txBody>
      </p:sp>
    </p:spTree>
    <p:extLst>
      <p:ext uri="{BB962C8B-B14F-4D97-AF65-F5344CB8AC3E}">
        <p14:creationId xmlns:p14="http://schemas.microsoft.com/office/powerpoint/2010/main" val="21926535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Prelab</a:t>
            </a:r>
            <a:r>
              <a:rPr lang="en-US" dirty="0" smtClean="0"/>
              <a:t> 2</a:t>
            </a:r>
            <a:endParaRPr lang="en-US"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30</a:t>
            </a:fld>
            <a:endParaRPr lang="sv-SE"/>
          </a:p>
        </p:txBody>
      </p:sp>
      <p:sp>
        <p:nvSpPr>
          <p:cNvPr id="6" name="TextBox 5"/>
          <p:cNvSpPr txBox="1"/>
          <p:nvPr/>
        </p:nvSpPr>
        <p:spPr>
          <a:xfrm>
            <a:off x="2771800" y="2996952"/>
            <a:ext cx="3642744" cy="584776"/>
          </a:xfrm>
          <a:prstGeom prst="rect">
            <a:avLst/>
          </a:prstGeom>
          <a:noFill/>
        </p:spPr>
        <p:txBody>
          <a:bodyPr wrap="none" rtlCol="0">
            <a:spAutoFit/>
          </a:bodyPr>
          <a:lstStyle/>
          <a:p>
            <a:r>
              <a:rPr lang="en-US" sz="3200" dirty="0" smtClean="0"/>
              <a:t>What is still unclear?</a:t>
            </a:r>
            <a:endParaRPr lang="en-US" sz="3200" dirty="0"/>
          </a:p>
        </p:txBody>
      </p:sp>
    </p:spTree>
    <p:extLst>
      <p:ext uri="{BB962C8B-B14F-4D97-AF65-F5344CB8AC3E}">
        <p14:creationId xmlns:p14="http://schemas.microsoft.com/office/powerpoint/2010/main" val="650123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from lecture 4:</a:t>
            </a:r>
            <a:br>
              <a:rPr lang="en-US" dirty="0" smtClean="0"/>
            </a:br>
            <a:r>
              <a:rPr lang="en-US" dirty="0" smtClean="0"/>
              <a:t>Tapered buffer</a:t>
            </a:r>
            <a:endParaRPr lang="en-US" dirty="0"/>
          </a:p>
        </p:txBody>
      </p:sp>
      <p:pic>
        <p:nvPicPr>
          <p:cNvPr id="7" name="Content Placeholder 6"/>
          <p:cNvPicPr>
            <a:picLocks noGrp="1" noChangeAspect="1"/>
          </p:cNvPicPr>
          <p:nvPr>
            <p:ph idx="1"/>
          </p:nvPr>
        </p:nvPicPr>
        <p:blipFill rotWithShape="1">
          <a:blip r:embed="rId2"/>
          <a:srcRect l="2257" r="1991" b="9320"/>
          <a:stretch/>
        </p:blipFill>
        <p:spPr>
          <a:xfrm>
            <a:off x="260038" y="2204864"/>
            <a:ext cx="8857189" cy="2376263"/>
          </a:xfrm>
        </p:spPr>
      </p:pic>
      <p:sp>
        <p:nvSpPr>
          <p:cNvPr id="4" name="Date Placeholder 3"/>
          <p:cNvSpPr>
            <a:spLocks noGrp="1"/>
          </p:cNvSpPr>
          <p:nvPr>
            <p:ph type="dt" sz="half" idx="10"/>
          </p:nvPr>
        </p:nvSpPr>
        <p:spPr/>
        <p:txBody>
          <a:bodyPr/>
          <a:lstStyle/>
          <a:p>
            <a:r>
              <a:rPr lang="sv-SE" smtClean="0"/>
              <a:t>2018-09-20</a:t>
            </a:r>
            <a:endParaRPr lang="sv-SE" dirty="0" smtClean="0"/>
          </a:p>
        </p:txBody>
      </p:sp>
      <p:sp>
        <p:nvSpPr>
          <p:cNvPr id="5" name="Footer Placeholder 4"/>
          <p:cNvSpPr>
            <a:spLocks noGrp="1"/>
          </p:cNvSpPr>
          <p:nvPr>
            <p:ph type="ftr" sz="quarter" idx="11"/>
          </p:nvPr>
        </p:nvSpPr>
        <p:spPr/>
        <p:txBody>
          <a:bodyPr/>
          <a:lstStyle/>
          <a:p>
            <a:r>
              <a:rPr lang="sv-SE" dirty="0" err="1" smtClean="0"/>
              <a:t>Path</a:t>
            </a:r>
            <a:r>
              <a:rPr lang="sv-SE" dirty="0" smtClean="0"/>
              <a:t> </a:t>
            </a:r>
            <a:r>
              <a:rPr lang="sv-SE" dirty="0" err="1" smtClean="0"/>
              <a:t>delay</a:t>
            </a:r>
            <a:r>
              <a:rPr lang="sv-SE" dirty="0" smtClean="0"/>
              <a:t> </a:t>
            </a:r>
            <a:r>
              <a:rPr lang="sv-SE" dirty="0" err="1" smtClean="0"/>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31</a:t>
            </a:fld>
            <a:endParaRPr lang="sv-SE"/>
          </a:p>
        </p:txBody>
      </p:sp>
    </p:spTree>
    <p:extLst>
      <p:ext uri="{BB962C8B-B14F-4D97-AF65-F5344CB8AC3E}">
        <p14:creationId xmlns:p14="http://schemas.microsoft.com/office/powerpoint/2010/main" val="32354841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tapered buffer</a:t>
            </a:r>
            <a:endParaRPr lang="sv-SE" dirty="0"/>
          </a:p>
        </p:txBody>
      </p:sp>
      <p:sp>
        <p:nvSpPr>
          <p:cNvPr id="3" name="Date Placeholder 2"/>
          <p:cNvSpPr>
            <a:spLocks noGrp="1"/>
          </p:cNvSpPr>
          <p:nvPr>
            <p:ph type="dt" sz="half" idx="10"/>
          </p:nvPr>
        </p:nvSpPr>
        <p:spPr/>
        <p:txBody>
          <a:bodyPr/>
          <a:lstStyle/>
          <a:p>
            <a:r>
              <a:rPr lang="sv-SE" smtClean="0"/>
              <a:t>2018-09-13</a:t>
            </a:r>
            <a:endParaRPr lang="sv-SE"/>
          </a:p>
        </p:txBody>
      </p:sp>
      <p:sp>
        <p:nvSpPr>
          <p:cNvPr id="4" name="Footer Placeholder 3"/>
          <p:cNvSpPr>
            <a:spLocks noGrp="1"/>
          </p:cNvSpPr>
          <p:nvPr>
            <p:ph type="ftr" sz="quarter" idx="11"/>
          </p:nvPr>
        </p:nvSpPr>
        <p:spPr/>
        <p:txBody>
          <a:bodyPr/>
          <a:lstStyle/>
          <a:p>
            <a:r>
              <a:rPr lang="fr-FR" smtClean="0"/>
              <a:t>Lecture 4: CMOS Inverter dynamics</a:t>
            </a:r>
            <a:endParaRPr lang="sv-SE"/>
          </a:p>
        </p:txBody>
      </p:sp>
      <p:sp>
        <p:nvSpPr>
          <p:cNvPr id="5" name="Slide Number Placeholder 4"/>
          <p:cNvSpPr>
            <a:spLocks noGrp="1"/>
          </p:cNvSpPr>
          <p:nvPr>
            <p:ph type="sldNum" sz="quarter" idx="12"/>
          </p:nvPr>
        </p:nvSpPr>
        <p:spPr/>
        <p:txBody>
          <a:bodyPr/>
          <a:lstStyle/>
          <a:p>
            <a:fld id="{5D854F34-EE3E-4FEC-9CD0-2FD80BC80D30}" type="slidenum">
              <a:rPr lang="sv-SE" smtClean="0"/>
              <a:t>32</a:t>
            </a:fld>
            <a:endParaRPr lang="sv-SE"/>
          </a:p>
        </p:txBody>
      </p:sp>
      <p:sp>
        <p:nvSpPr>
          <p:cNvPr id="6" name="Line 42"/>
          <p:cNvSpPr>
            <a:spLocks noChangeShapeType="1"/>
          </p:cNvSpPr>
          <p:nvPr/>
        </p:nvSpPr>
        <p:spPr bwMode="auto">
          <a:xfrm flipH="1">
            <a:off x="6393860" y="2947562"/>
            <a:ext cx="176767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29"/>
          <p:cNvSpPr>
            <a:spLocks noChangeArrowheads="1"/>
          </p:cNvSpPr>
          <p:nvPr/>
        </p:nvSpPr>
        <p:spPr bwMode="auto">
          <a:xfrm>
            <a:off x="2858505" y="3354719"/>
            <a:ext cx="555793"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endParaRPr>
          </a:p>
        </p:txBody>
      </p:sp>
      <p:sp>
        <p:nvSpPr>
          <p:cNvPr id="8" name="Rectangle 28"/>
          <p:cNvSpPr>
            <a:spLocks noChangeArrowheads="1"/>
          </p:cNvSpPr>
          <p:nvPr/>
        </p:nvSpPr>
        <p:spPr bwMode="auto">
          <a:xfrm>
            <a:off x="528998" y="1770239"/>
            <a:ext cx="2524553" cy="2771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Reference inverter . . . </a:t>
            </a:r>
            <a:endParaRPr kumimoji="0" lang="en-US" b="0" i="0" u="none" strike="noStrike" cap="none" normalizeH="0" baseline="0" smtClean="0">
              <a:ln>
                <a:noFill/>
              </a:ln>
              <a:solidFill>
                <a:schemeClr val="tx1"/>
              </a:solidFill>
              <a:effectLst/>
              <a:latin typeface="Arial" pitchFamily="34" charset="0"/>
            </a:endParaRPr>
          </a:p>
        </p:txBody>
      </p:sp>
      <p:sp>
        <p:nvSpPr>
          <p:cNvPr id="9" name="Rectangle 27"/>
          <p:cNvSpPr>
            <a:spLocks noChangeArrowheads="1"/>
          </p:cNvSpPr>
          <p:nvPr/>
        </p:nvSpPr>
        <p:spPr bwMode="auto">
          <a:xfrm>
            <a:off x="3035150" y="1770239"/>
            <a:ext cx="4187961" cy="458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and two inserted buffer inverters</a:t>
            </a:r>
            <a:endParaRPr kumimoji="0" lang="en-US" b="0" i="0" u="none" strike="noStrike" cap="none" normalizeH="0" baseline="0" smtClean="0">
              <a:ln>
                <a:noFill/>
              </a:ln>
              <a:solidFill>
                <a:schemeClr val="tx1"/>
              </a:solidFill>
              <a:effectLst/>
              <a:latin typeface="Arial" pitchFamily="34" charset="0"/>
            </a:endParaRPr>
          </a:p>
        </p:txBody>
      </p:sp>
      <p:sp>
        <p:nvSpPr>
          <p:cNvPr id="10" name="Freeform 26"/>
          <p:cNvSpPr>
            <a:spLocks/>
          </p:cNvSpPr>
          <p:nvPr/>
        </p:nvSpPr>
        <p:spPr bwMode="auto">
          <a:xfrm>
            <a:off x="1002505" y="2589460"/>
            <a:ext cx="540976" cy="719884"/>
          </a:xfrm>
          <a:custGeom>
            <a:avLst/>
            <a:gdLst/>
            <a:ahLst/>
            <a:cxnLst>
              <a:cxn ang="0">
                <a:pos x="0" y="120"/>
              </a:cxn>
              <a:cxn ang="0">
                <a:pos x="92" y="58"/>
              </a:cxn>
              <a:cxn ang="0">
                <a:pos x="0" y="0"/>
              </a:cxn>
            </a:cxnLst>
            <a:rect l="0" t="0" r="r" b="b"/>
            <a:pathLst>
              <a:path w="92" h="120">
                <a:moveTo>
                  <a:pt x="0" y="120"/>
                </a:moveTo>
                <a:lnTo>
                  <a:pt x="92" y="58"/>
                </a:lnTo>
                <a:lnTo>
                  <a:pt x="0" y="0"/>
                </a:lnTo>
              </a:path>
            </a:pathLst>
          </a:cu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a:grpSpLocks noChangeAspect="1"/>
          </p:cNvGrpSpPr>
          <p:nvPr/>
        </p:nvGrpSpPr>
        <p:grpSpPr>
          <a:xfrm>
            <a:off x="2189338" y="2950017"/>
            <a:ext cx="366437" cy="603378"/>
            <a:chOff x="1861196" y="3851715"/>
            <a:chExt cx="625618" cy="754222"/>
          </a:xfrm>
        </p:grpSpPr>
        <p:sp>
          <p:nvSpPr>
            <p:cNvPr id="12" name="Line 25"/>
            <p:cNvSpPr>
              <a:spLocks noChangeShapeType="1"/>
            </p:cNvSpPr>
            <p:nvPr/>
          </p:nvSpPr>
          <p:spPr bwMode="auto">
            <a:xfrm flipH="1">
              <a:off x="1861196" y="4161988"/>
              <a:ext cx="625618" cy="1226"/>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24"/>
            <p:cNvSpPr>
              <a:spLocks noChangeShapeType="1"/>
            </p:cNvSpPr>
            <p:nvPr/>
          </p:nvSpPr>
          <p:spPr bwMode="auto">
            <a:xfrm flipH="1">
              <a:off x="1861196" y="4272362"/>
              <a:ext cx="625618" cy="1226"/>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22"/>
            <p:cNvSpPr>
              <a:spLocks noChangeShapeType="1"/>
            </p:cNvSpPr>
            <p:nvPr/>
          </p:nvSpPr>
          <p:spPr bwMode="auto">
            <a:xfrm>
              <a:off x="2174005" y="3851715"/>
              <a:ext cx="0" cy="31763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21"/>
            <p:cNvSpPr>
              <a:spLocks noChangeShapeType="1"/>
            </p:cNvSpPr>
            <p:nvPr/>
          </p:nvSpPr>
          <p:spPr bwMode="auto">
            <a:xfrm flipH="1">
              <a:off x="2034161" y="4605937"/>
              <a:ext cx="294408"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20"/>
            <p:cNvSpPr>
              <a:spLocks noChangeShapeType="1"/>
            </p:cNvSpPr>
            <p:nvPr/>
          </p:nvSpPr>
          <p:spPr bwMode="auto">
            <a:xfrm>
              <a:off x="2176459" y="4282173"/>
              <a:ext cx="1227" cy="31763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tangle 19"/>
          <p:cNvSpPr>
            <a:spLocks noChangeArrowheads="1"/>
          </p:cNvSpPr>
          <p:nvPr/>
        </p:nvSpPr>
        <p:spPr bwMode="auto">
          <a:xfrm>
            <a:off x="1133762" y="3354719"/>
            <a:ext cx="28809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endParaRPr lang="en-US" dirty="0">
              <a:latin typeface="Arial" pitchFamily="34" charset="0"/>
            </a:endParaRPr>
          </a:p>
        </p:txBody>
      </p:sp>
      <p:sp>
        <p:nvSpPr>
          <p:cNvPr id="18" name="Oval 18"/>
          <p:cNvSpPr>
            <a:spLocks noChangeArrowheads="1"/>
          </p:cNvSpPr>
          <p:nvPr/>
        </p:nvSpPr>
        <p:spPr bwMode="auto">
          <a:xfrm>
            <a:off x="3642368" y="2866621"/>
            <a:ext cx="154564" cy="16433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7"/>
          <p:cNvSpPr>
            <a:spLocks noChangeArrowheads="1"/>
          </p:cNvSpPr>
          <p:nvPr/>
        </p:nvSpPr>
        <p:spPr bwMode="auto">
          <a:xfrm>
            <a:off x="6245429" y="2866621"/>
            <a:ext cx="153338" cy="164335"/>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5551116" y="3354719"/>
            <a:ext cx="94210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2</a:t>
            </a:r>
            <a:endParaRPr kumimoji="0" lang="en-US" b="0" i="0" u="none" strike="noStrike" cap="none" normalizeH="0" baseline="0" dirty="0" smtClean="0">
              <a:ln>
                <a:noFill/>
              </a:ln>
              <a:solidFill>
                <a:schemeClr val="tx1"/>
              </a:solidFill>
              <a:effectLst/>
              <a:latin typeface="Arial" pitchFamily="34" charset="0"/>
            </a:endParaRPr>
          </a:p>
        </p:txBody>
      </p:sp>
      <p:sp>
        <p:nvSpPr>
          <p:cNvPr id="21" name="Line 15"/>
          <p:cNvSpPr>
            <a:spLocks noChangeShapeType="1"/>
          </p:cNvSpPr>
          <p:nvPr/>
        </p:nvSpPr>
        <p:spPr bwMode="auto">
          <a:xfrm flipV="1">
            <a:off x="1010320" y="2595904"/>
            <a:ext cx="1227" cy="719884"/>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8110216" y="3208755"/>
            <a:ext cx="57066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L</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a:t>
            </a:r>
            <a:r>
              <a:rPr lang="en-US" dirty="0">
                <a:solidFill>
                  <a:srgbClr val="000000"/>
                </a:solidFill>
                <a:latin typeface="Calibri" pitchFamily="34" charset="0"/>
                <a:ea typeface="Calibri" pitchFamily="34" charset="0"/>
                <a:cs typeface="Arial" pitchFamily="34" charset="0"/>
              </a:rPr>
              <a:t>H</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5" name="Rectangle 11"/>
          <p:cNvSpPr>
            <a:spLocks noChangeArrowheads="1"/>
          </p:cNvSpPr>
          <p:nvPr/>
        </p:nvSpPr>
        <p:spPr bwMode="auto">
          <a:xfrm>
            <a:off x="614867" y="2625024"/>
            <a:ext cx="123897" cy="277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smtClean="0">
              <a:ln>
                <a:noFill/>
              </a:ln>
              <a:solidFill>
                <a:schemeClr val="tx1"/>
              </a:solidFill>
              <a:effectLst/>
              <a:latin typeface="Arial" pitchFamily="34" charset="0"/>
            </a:endParaRPr>
          </a:p>
        </p:txBody>
      </p:sp>
      <p:sp>
        <p:nvSpPr>
          <p:cNvPr id="26" name="Rectangle 10"/>
          <p:cNvSpPr>
            <a:spLocks noChangeArrowheads="1"/>
          </p:cNvSpPr>
          <p:nvPr/>
        </p:nvSpPr>
        <p:spPr bwMode="auto">
          <a:xfrm>
            <a:off x="2258648" y="2625024"/>
            <a:ext cx="3013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1</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7" name="Rectangle 9"/>
          <p:cNvSpPr>
            <a:spLocks noChangeArrowheads="1"/>
          </p:cNvSpPr>
          <p:nvPr/>
        </p:nvSpPr>
        <p:spPr bwMode="auto">
          <a:xfrm>
            <a:off x="4577405" y="2625024"/>
            <a:ext cx="858691" cy="2771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2</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9" name="AutoShape 7"/>
          <p:cNvSpPr>
            <a:spLocks noChangeArrowheads="1"/>
          </p:cNvSpPr>
          <p:nvPr/>
        </p:nvSpPr>
        <p:spPr bwMode="auto">
          <a:xfrm rot="5400000">
            <a:off x="2608406" y="2482641"/>
            <a:ext cx="1119683" cy="933520"/>
          </a:xfrm>
          <a:prstGeom prst="triangle">
            <a:avLst>
              <a:gd name="adj" fmla="val 50000"/>
            </a:avLst>
          </a:prstGeom>
          <a:solidFill>
            <a:srgbClr val="D8D8D8"/>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AutoShape 6"/>
          <p:cNvSpPr>
            <a:spLocks noChangeAspect="1" noChangeArrowheads="1"/>
          </p:cNvSpPr>
          <p:nvPr/>
        </p:nvSpPr>
        <p:spPr bwMode="auto">
          <a:xfrm rot="5400000">
            <a:off x="4910969" y="2342797"/>
            <a:ext cx="1453258" cy="1213208"/>
          </a:xfrm>
          <a:prstGeom prst="triangle">
            <a:avLst>
              <a:gd name="adj" fmla="val 50000"/>
            </a:avLst>
          </a:prstGeom>
          <a:solidFill>
            <a:srgbClr val="D8D8D8"/>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5"/>
          <p:cNvSpPr>
            <a:spLocks noChangeShapeType="1"/>
          </p:cNvSpPr>
          <p:nvPr/>
        </p:nvSpPr>
        <p:spPr bwMode="auto">
          <a:xfrm flipH="1">
            <a:off x="709323" y="2947562"/>
            <a:ext cx="29440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4"/>
          <p:cNvSpPr>
            <a:spLocks noChangeShapeType="1"/>
          </p:cNvSpPr>
          <p:nvPr/>
        </p:nvSpPr>
        <p:spPr bwMode="auto">
          <a:xfrm flipH="1">
            <a:off x="1677191" y="2947562"/>
            <a:ext cx="102429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3"/>
          <p:cNvSpPr>
            <a:spLocks noChangeShapeType="1"/>
          </p:cNvSpPr>
          <p:nvPr/>
        </p:nvSpPr>
        <p:spPr bwMode="auto">
          <a:xfrm flipH="1">
            <a:off x="3796932" y="2946336"/>
            <a:ext cx="1250009"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
          <p:cNvSpPr>
            <a:spLocks noChangeArrowheads="1"/>
          </p:cNvSpPr>
          <p:nvPr/>
        </p:nvSpPr>
        <p:spPr bwMode="auto">
          <a:xfrm>
            <a:off x="1554521" y="2866621"/>
            <a:ext cx="154564" cy="164335"/>
          </a:xfrm>
          <a:prstGeom prst="ellipse">
            <a:avLst/>
          </a:pr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9"/>
          <p:cNvSpPr>
            <a:spLocks noChangeArrowheads="1"/>
          </p:cNvSpPr>
          <p:nvPr/>
        </p:nvSpPr>
        <p:spPr bwMode="auto">
          <a:xfrm>
            <a:off x="395536" y="4269170"/>
            <a:ext cx="8640960" cy="21121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ts val="30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With two intermediate buffer inverters we obtain a normalized delay relative to tau:</a:t>
            </a:r>
            <a:r>
              <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lang="en-US" i="1" dirty="0">
                <a:solidFill>
                  <a:srgbClr val="000000"/>
                </a:solidFill>
                <a:latin typeface="Arial" pitchFamily="34" charset="0"/>
                <a:ea typeface="Calibri" pitchFamily="34" charset="0"/>
                <a:cs typeface="Arial" pitchFamily="34" charset="0"/>
              </a:rPr>
              <a:t>D</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p</a:t>
            </a:r>
            <a:r>
              <a:rPr lang="en-US" baseline="-25000" dirty="0" smtClean="0">
                <a:solidFill>
                  <a:srgbClr val="000000"/>
                </a:solidFill>
                <a:latin typeface="Arial" pitchFamily="34" charset="0"/>
                <a:ea typeface="Calibri" pitchFamily="34" charset="0"/>
                <a:cs typeface="Arial" pitchFamily="34" charset="0"/>
              </a:rPr>
              <a:t>inv</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1</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p</a:t>
            </a:r>
            <a:r>
              <a:rPr lang="en-US" baseline="-25000" dirty="0">
                <a:solidFill>
                  <a:srgbClr val="000000"/>
                </a:solidFill>
                <a:latin typeface="Arial" pitchFamily="34" charset="0"/>
                <a:ea typeface="Calibri" pitchFamily="34" charset="0"/>
                <a:cs typeface="Arial" pitchFamily="34" charset="0"/>
              </a:rPr>
              <a:t>inv</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p</a:t>
            </a:r>
            <a:r>
              <a:rPr lang="en-US" baseline="-25000" dirty="0" smtClean="0">
                <a:solidFill>
                  <a:srgbClr val="000000"/>
                </a:solidFill>
                <a:latin typeface="Arial" pitchFamily="34" charset="0"/>
                <a:ea typeface="Calibri" pitchFamily="34" charset="0"/>
                <a:cs typeface="Arial" pitchFamily="34" charset="0"/>
              </a:rPr>
              <a:t>inv</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3</a:t>
            </a:r>
            <a:r>
              <a:rPr lang="en-US" dirty="0" smtClean="0">
                <a:solidFill>
                  <a:srgbClr val="000000"/>
                </a:solidFill>
                <a:latin typeface="Arial" pitchFamily="34" charset="0"/>
                <a:ea typeface="Calibri" pitchFamily="34" charset="0"/>
                <a:cs typeface="Arial" pitchFamily="34" charset="0"/>
              </a:rPr>
              <a:t>)</a:t>
            </a:r>
            <a:endParaRPr lang="en-US" dirty="0">
              <a:solidFill>
                <a:srgbClr val="000000"/>
              </a:solidFill>
              <a:latin typeface="Arial" pitchFamily="34" charset="0"/>
              <a:ea typeface="Calibri" pitchFamily="34" charset="0"/>
              <a:cs typeface="Arial" pitchFamily="34" charset="0"/>
            </a:endParaRPr>
          </a:p>
          <a:p>
            <a:pPr lvl="0" fontAlgn="base">
              <a:spcBef>
                <a:spcPct val="0"/>
              </a:spcBef>
              <a:spcAft>
                <a:spcPts val="300"/>
              </a:spcAft>
            </a:pPr>
            <a:r>
              <a:rPr lang="en-US" dirty="0" smtClean="0">
                <a:solidFill>
                  <a:srgbClr val="000000"/>
                </a:solidFill>
                <a:latin typeface="Arial" pitchFamily="34" charset="0"/>
                <a:ea typeface="Calibri" pitchFamily="34" charset="0"/>
                <a:cs typeface="Arial" pitchFamily="34" charset="0"/>
              </a:rPr>
              <a:t>where we have defined the </a:t>
            </a:r>
            <a:r>
              <a:rPr lang="en-US" dirty="0" smtClean="0">
                <a:solidFill>
                  <a:srgbClr val="FF0000"/>
                </a:solidFill>
                <a:latin typeface="Arial" pitchFamily="34" charset="0"/>
                <a:ea typeface="Calibri" pitchFamily="34" charset="0"/>
                <a:cs typeface="Arial" pitchFamily="34" charset="0"/>
              </a:rPr>
              <a:t>stage electrical efforts</a:t>
            </a:r>
            <a:r>
              <a:rPr lang="en-US" dirty="0" smtClean="0">
                <a:solidFill>
                  <a:srgbClr val="000000"/>
                </a:solidFill>
                <a:latin typeface="Arial" pitchFamily="34" charset="0"/>
                <a:ea typeface="Calibri" pitchFamily="34" charset="0"/>
                <a:cs typeface="Arial" pitchFamily="34" charset="0"/>
              </a:rPr>
              <a:t>, or </a:t>
            </a:r>
            <a:r>
              <a:rPr lang="en-US" dirty="0" err="1" smtClean="0">
                <a:solidFill>
                  <a:srgbClr val="000000"/>
                </a:solidFill>
                <a:latin typeface="Arial" pitchFamily="34" charset="0"/>
                <a:ea typeface="Calibri" pitchFamily="34" charset="0"/>
                <a:cs typeface="Arial" pitchFamily="34" charset="0"/>
              </a:rPr>
              <a:t>fanouts</a:t>
            </a:r>
            <a:r>
              <a:rPr lang="en-US" dirty="0" smtClean="0">
                <a:solidFill>
                  <a:srgbClr val="000000"/>
                </a:solidFill>
                <a:latin typeface="Arial" pitchFamily="34" charset="0"/>
                <a:ea typeface="Calibri" pitchFamily="34" charset="0"/>
                <a:cs typeface="Arial" pitchFamily="34" charset="0"/>
              </a:rPr>
              <a:t>, </a:t>
            </a:r>
            <a:r>
              <a:rPr lang="en-US" i="1" dirty="0" smtClean="0">
                <a:solidFill>
                  <a:srgbClr val="000000"/>
                </a:solidFill>
                <a:latin typeface="Arial" pitchFamily="34" charset="0"/>
                <a:ea typeface="Calibri" pitchFamily="34" charset="0"/>
                <a:cs typeface="Arial" pitchFamily="34" charset="0"/>
              </a:rPr>
              <a:t>h</a:t>
            </a:r>
            <a:r>
              <a:rPr lang="en-US" dirty="0" smtClean="0">
                <a:solidFill>
                  <a:srgbClr val="000000"/>
                </a:solidFill>
                <a:latin typeface="Arial" pitchFamily="34" charset="0"/>
                <a:ea typeface="Calibri" pitchFamily="34" charset="0"/>
                <a:cs typeface="Arial" pitchFamily="34" charset="0"/>
              </a:rPr>
              <a:t>.</a:t>
            </a:r>
            <a:endParaRPr lang="en-US" dirty="0">
              <a:solidFill>
                <a:srgbClr val="000000"/>
              </a:solidFill>
              <a:latin typeface="Arial" pitchFamily="34" charset="0"/>
              <a:ea typeface="Calibri" pitchFamily="34" charset="0"/>
              <a:cs typeface="Arial" pitchFamily="34" charset="0"/>
            </a:endParaRPr>
          </a:p>
          <a:p>
            <a:pPr lvl="0" fontAlgn="base">
              <a:spcBef>
                <a:spcPct val="0"/>
              </a:spcBef>
              <a:spcAft>
                <a:spcPts val="300"/>
              </a:spcAft>
            </a:pPr>
            <a:r>
              <a:rPr lang="en-US" dirty="0" smtClean="0">
                <a:solidFill>
                  <a:srgbClr val="000000"/>
                </a:solidFill>
                <a:latin typeface="Arial" pitchFamily="34" charset="0"/>
                <a:ea typeface="Calibri" pitchFamily="34" charset="0"/>
                <a:cs typeface="Arial" pitchFamily="34" charset="0"/>
              </a:rPr>
              <a:t>Here </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1</a:t>
            </a:r>
            <a:r>
              <a:rPr lang="en-US" dirty="0" smtClean="0">
                <a:solidFill>
                  <a:srgbClr val="000000"/>
                </a:solidFill>
                <a:latin typeface="Arial" pitchFamily="34" charset="0"/>
                <a:ea typeface="Calibri" pitchFamily="34" charset="0"/>
                <a:cs typeface="Arial" pitchFamily="34" charset="0"/>
              </a:rPr>
              <a:t>=x</a:t>
            </a:r>
            <a:r>
              <a:rPr lang="en-US" baseline="-25000" dirty="0" smtClean="0">
                <a:solidFill>
                  <a:srgbClr val="000000"/>
                </a:solidFill>
                <a:latin typeface="Arial" pitchFamily="34" charset="0"/>
                <a:ea typeface="Calibri" pitchFamily="34" charset="0"/>
                <a:cs typeface="Arial" pitchFamily="34" charset="0"/>
              </a:rPr>
              <a:t>1</a:t>
            </a:r>
            <a:r>
              <a:rPr lang="en-US" dirty="0" smtClean="0">
                <a:solidFill>
                  <a:srgbClr val="000000"/>
                </a:solidFill>
                <a:latin typeface="Arial" pitchFamily="34" charset="0"/>
                <a:ea typeface="Calibri" pitchFamily="34" charset="0"/>
                <a:cs typeface="Arial" pitchFamily="34" charset="0"/>
              </a:rPr>
              <a:t>, </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=x</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/x</a:t>
            </a:r>
            <a:r>
              <a:rPr lang="en-US" baseline="-25000" dirty="0" smtClean="0">
                <a:solidFill>
                  <a:srgbClr val="000000"/>
                </a:solidFill>
                <a:latin typeface="Arial" pitchFamily="34" charset="0"/>
                <a:ea typeface="Calibri" pitchFamily="34" charset="0"/>
                <a:cs typeface="Arial" pitchFamily="34" charset="0"/>
              </a:rPr>
              <a:t>1</a:t>
            </a:r>
            <a:r>
              <a:rPr lang="en-US" dirty="0" smtClean="0">
                <a:solidFill>
                  <a:srgbClr val="000000"/>
                </a:solidFill>
                <a:latin typeface="Arial" pitchFamily="34" charset="0"/>
                <a:ea typeface="Calibri" pitchFamily="34" charset="0"/>
                <a:cs typeface="Arial" pitchFamily="34" charset="0"/>
              </a:rPr>
              <a:t>, and </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3</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x</a:t>
            </a:r>
            <a:r>
              <a:rPr lang="en-US" baseline="-25000" dirty="0" smtClean="0">
                <a:solidFill>
                  <a:srgbClr val="000000"/>
                </a:solidFill>
                <a:latin typeface="Arial" pitchFamily="34" charset="0"/>
                <a:ea typeface="Calibri" pitchFamily="34" charset="0"/>
                <a:cs typeface="Arial" pitchFamily="34" charset="0"/>
              </a:rPr>
              <a:t>3</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x</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a:t>
            </a:r>
            <a:r>
              <a:rPr lang="en-US" dirty="0" smtClean="0">
                <a:solidFill>
                  <a:srgbClr val="000000"/>
                </a:solidFill>
                <a:latin typeface="Arial" pitchFamily="34" charset="0"/>
                <a:ea typeface="Calibri" pitchFamily="34" charset="0"/>
                <a:cs typeface="Arial" pitchFamily="34" charset="0"/>
              </a:rPr>
              <a:t>.</a:t>
            </a:r>
          </a:p>
          <a:p>
            <a:pPr lvl="0" fontAlgn="base">
              <a:spcBef>
                <a:spcPct val="0"/>
              </a:spcBef>
              <a:spcAft>
                <a:spcPts val="300"/>
              </a:spcAft>
            </a:pPr>
            <a:r>
              <a:rPr lang="en-US" dirty="0" smtClean="0">
                <a:solidFill>
                  <a:srgbClr val="000000"/>
                </a:solidFill>
                <a:latin typeface="Arial" pitchFamily="34" charset="0"/>
                <a:ea typeface="Calibri" pitchFamily="34" charset="0"/>
                <a:cs typeface="Arial" pitchFamily="34" charset="0"/>
              </a:rPr>
              <a:t>We </a:t>
            </a:r>
            <a:r>
              <a:rPr lang="en-US" smtClean="0">
                <a:solidFill>
                  <a:srgbClr val="000000"/>
                </a:solidFill>
                <a:latin typeface="Arial" pitchFamily="34" charset="0"/>
                <a:ea typeface="Calibri" pitchFamily="34" charset="0"/>
                <a:cs typeface="Arial" pitchFamily="34" charset="0"/>
              </a:rPr>
              <a:t>know we </a:t>
            </a:r>
            <a:r>
              <a:rPr lang="en-US" dirty="0" smtClean="0">
                <a:solidFill>
                  <a:srgbClr val="000000"/>
                </a:solidFill>
                <a:latin typeface="Arial" pitchFamily="34" charset="0"/>
                <a:ea typeface="Calibri" pitchFamily="34" charset="0"/>
                <a:cs typeface="Arial" pitchFamily="34" charset="0"/>
              </a:rPr>
              <a:t>must have </a:t>
            </a:r>
            <a:r>
              <a:rPr lang="en-US" i="1" dirty="0" smtClean="0">
                <a:solidFill>
                  <a:srgbClr val="000000"/>
                </a:solidFill>
                <a:latin typeface="Arial" pitchFamily="34" charset="0"/>
                <a:ea typeface="Calibri" pitchFamily="34" charset="0"/>
                <a:cs typeface="Arial" pitchFamily="34" charset="0"/>
              </a:rPr>
              <a:t>h</a:t>
            </a:r>
            <a:r>
              <a:rPr lang="en-US" i="1" baseline="-25000" dirty="0" smtClean="0">
                <a:solidFill>
                  <a:srgbClr val="000000"/>
                </a:solidFill>
                <a:latin typeface="Arial" pitchFamily="34" charset="0"/>
                <a:ea typeface="Calibri" pitchFamily="34" charset="0"/>
                <a:cs typeface="Arial" pitchFamily="34" charset="0"/>
              </a:rPr>
              <a:t>1</a:t>
            </a:r>
            <a:r>
              <a:rPr lang="en-US" i="1" dirty="0" smtClean="0">
                <a:solidFill>
                  <a:srgbClr val="000000"/>
                </a:solidFill>
                <a:latin typeface="Arial" pitchFamily="34" charset="0"/>
                <a:ea typeface="Calibri" pitchFamily="34" charset="0"/>
                <a:cs typeface="Arial" pitchFamily="34" charset="0"/>
              </a:rPr>
              <a:t>h</a:t>
            </a:r>
            <a:r>
              <a:rPr lang="en-US" i="1" baseline="-25000" dirty="0" smtClean="0">
                <a:solidFill>
                  <a:srgbClr val="000000"/>
                </a:solidFill>
                <a:latin typeface="Arial" pitchFamily="34" charset="0"/>
                <a:ea typeface="Calibri" pitchFamily="34" charset="0"/>
                <a:cs typeface="Arial" pitchFamily="34" charset="0"/>
              </a:rPr>
              <a:t>2</a:t>
            </a:r>
            <a:r>
              <a:rPr lang="en-US" i="1" dirty="0" smtClean="0">
                <a:solidFill>
                  <a:srgbClr val="000000"/>
                </a:solidFill>
                <a:latin typeface="Arial" pitchFamily="34" charset="0"/>
                <a:ea typeface="Calibri" pitchFamily="34" charset="0"/>
                <a:cs typeface="Arial" pitchFamily="34" charset="0"/>
              </a:rPr>
              <a:t>h</a:t>
            </a:r>
            <a:r>
              <a:rPr lang="en-US" i="1" baseline="-25000" dirty="0" smtClean="0">
                <a:solidFill>
                  <a:srgbClr val="000000"/>
                </a:solidFill>
                <a:latin typeface="Arial" pitchFamily="34" charset="0"/>
                <a:ea typeface="Calibri" pitchFamily="34" charset="0"/>
                <a:cs typeface="Arial" pitchFamily="34" charset="0"/>
              </a:rPr>
              <a:t>3</a:t>
            </a:r>
            <a:r>
              <a:rPr lang="en-US" dirty="0" smtClean="0">
                <a:solidFill>
                  <a:srgbClr val="000000"/>
                </a:solidFill>
                <a:latin typeface="Arial" pitchFamily="34" charset="0"/>
                <a:ea typeface="Calibri" pitchFamily="34" charset="0"/>
                <a:cs typeface="Arial" pitchFamily="34" charset="0"/>
              </a:rPr>
              <a:t> = </a:t>
            </a:r>
            <a:r>
              <a:rPr lang="en-US" i="1" dirty="0" smtClean="0">
                <a:solidFill>
                  <a:srgbClr val="000000"/>
                </a:solidFill>
                <a:latin typeface="Arial" pitchFamily="34" charset="0"/>
                <a:ea typeface="Calibri" pitchFamily="34" charset="0"/>
                <a:cs typeface="Arial" pitchFamily="34" charset="0"/>
              </a:rPr>
              <a:t>H, So</a:t>
            </a:r>
            <a:r>
              <a:rPr lang="en-US" dirty="0" smtClean="0">
                <a:solidFill>
                  <a:srgbClr val="000000"/>
                </a:solidFill>
                <a:latin typeface="Arial" pitchFamily="34" charset="0"/>
                <a:ea typeface="Calibri" pitchFamily="34" charset="0"/>
                <a:cs typeface="Arial" pitchFamily="34" charset="0"/>
              </a:rPr>
              <a:t> </a:t>
            </a:r>
            <a:r>
              <a:rPr lang="en-US" dirty="0">
                <a:solidFill>
                  <a:srgbClr val="000000"/>
                </a:solidFill>
                <a:latin typeface="Arial" pitchFamily="34" charset="0"/>
                <a:ea typeface="Calibri" pitchFamily="34" charset="0"/>
                <a:cs typeface="Arial" pitchFamily="34" charset="0"/>
              </a:rPr>
              <a:t>o</a:t>
            </a:r>
            <a:r>
              <a:rPr lang="en-US" dirty="0" smtClean="0">
                <a:solidFill>
                  <a:srgbClr val="000000"/>
                </a:solidFill>
                <a:latin typeface="Arial" pitchFamily="34" charset="0"/>
                <a:ea typeface="Calibri" pitchFamily="34" charset="0"/>
                <a:cs typeface="Arial" pitchFamily="34" charset="0"/>
              </a:rPr>
              <a:t>nly </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1</a:t>
            </a:r>
            <a:r>
              <a:rPr lang="en-US" dirty="0" smtClean="0">
                <a:solidFill>
                  <a:srgbClr val="000000"/>
                </a:solidFill>
                <a:latin typeface="Arial" pitchFamily="34" charset="0"/>
                <a:ea typeface="Calibri" pitchFamily="34" charset="0"/>
                <a:cs typeface="Arial" pitchFamily="34" charset="0"/>
              </a:rPr>
              <a:t> and </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 are independent variables, the </a:t>
            </a:r>
            <a:r>
              <a:rPr lang="en-US" dirty="0" smtClean="0">
                <a:solidFill>
                  <a:srgbClr val="000000"/>
                </a:solidFill>
                <a:latin typeface="Arial" pitchFamily="34" charset="0"/>
                <a:ea typeface="Calibri" pitchFamily="34" charset="0"/>
                <a:cs typeface="Arial" pitchFamily="34" charset="0"/>
              </a:rPr>
              <a:t>third, </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3,</a:t>
            </a:r>
            <a:r>
              <a:rPr lang="en-US" dirty="0" smtClean="0">
                <a:solidFill>
                  <a:srgbClr val="000000"/>
                </a:solidFill>
                <a:latin typeface="Arial" pitchFamily="34" charset="0"/>
                <a:ea typeface="Calibri" pitchFamily="34" charset="0"/>
                <a:cs typeface="Arial" pitchFamily="34" charset="0"/>
              </a:rPr>
              <a:t> </a:t>
            </a:r>
            <a:r>
              <a:rPr lang="en-US" dirty="0" smtClean="0">
                <a:solidFill>
                  <a:srgbClr val="000000"/>
                </a:solidFill>
                <a:latin typeface="Arial" pitchFamily="34" charset="0"/>
                <a:ea typeface="Calibri" pitchFamily="34" charset="0"/>
                <a:cs typeface="Arial" pitchFamily="34" charset="0"/>
              </a:rPr>
              <a:t>becomes </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3</a:t>
            </a:r>
            <a:r>
              <a:rPr lang="en-US" dirty="0" smtClean="0">
                <a:solidFill>
                  <a:srgbClr val="000000"/>
                </a:solidFill>
                <a:latin typeface="Arial" pitchFamily="34" charset="0"/>
                <a:ea typeface="Calibri" pitchFamily="34" charset="0"/>
                <a:cs typeface="Arial" pitchFamily="34" charset="0"/>
              </a:rPr>
              <a:t>=H/</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1</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a:t>
            </a:r>
          </a:p>
          <a:p>
            <a:pPr lvl="0" fontAlgn="base">
              <a:spcBef>
                <a:spcPct val="0"/>
              </a:spcBef>
              <a:spcAft>
                <a:spcPts val="1200"/>
              </a:spcAft>
            </a:pPr>
            <a:r>
              <a:rPr kumimoji="0" lang="en-US" b="1" i="0" u="none" strike="noStrike" cap="none" normalizeH="0" baseline="0" dirty="0" smtClean="0">
                <a:ln>
                  <a:noFill/>
                </a:ln>
                <a:solidFill>
                  <a:srgbClr val="FF0000"/>
                </a:solidFill>
                <a:effectLst/>
                <a:latin typeface="Arial" pitchFamily="34" charset="0"/>
                <a:ea typeface="Calibri" pitchFamily="34" charset="0"/>
                <a:cs typeface="Arial" pitchFamily="34" charset="0"/>
              </a:rPr>
              <a:t>TASK: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Show that minimum delay is obtained for </a:t>
            </a:r>
            <a:r>
              <a:rPr kumimoji="0" lang="en-US" b="0" i="1" u="none" strike="noStrike" cap="none" normalizeH="0" baseline="0" dirty="0" smtClean="0">
                <a:ln>
                  <a:noFill/>
                </a:ln>
                <a:solidFill>
                  <a:srgbClr val="000000"/>
                </a:solidFill>
                <a:effectLst/>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1</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b="0" i="1" u="none" strike="noStrike" cap="none" normalizeH="0" baseline="0" dirty="0" smtClean="0">
                <a:ln>
                  <a:noFill/>
                </a:ln>
                <a:solidFill>
                  <a:srgbClr val="000000"/>
                </a:solidFill>
                <a:effectLst/>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i="1" dirty="0" smtClean="0">
                <a:solidFill>
                  <a:srgbClr val="000000"/>
                </a:solidFill>
                <a:latin typeface="Arial" pitchFamily="34" charset="0"/>
                <a:ea typeface="Calibri" pitchFamily="34" charset="0"/>
                <a:cs typeface="Arial" pitchFamily="34" charset="0"/>
              </a:rPr>
              <a:t>=h</a:t>
            </a:r>
            <a:r>
              <a:rPr lang="en-US" dirty="0" smtClean="0">
                <a:solidFill>
                  <a:srgbClr val="000000"/>
                </a:solidFill>
                <a:latin typeface="Arial" pitchFamily="34" charset="0"/>
                <a:ea typeface="Calibri" pitchFamily="34" charset="0"/>
                <a:cs typeface="Arial" pitchFamily="34" charset="0"/>
              </a:rPr>
              <a:t>=</a:t>
            </a:r>
            <a:r>
              <a:rPr lang="en-US" baseline="30000" dirty="0" smtClean="0">
                <a:solidFill>
                  <a:srgbClr val="000000"/>
                </a:solidFill>
                <a:latin typeface="Arial" pitchFamily="34" charset="0"/>
                <a:ea typeface="Calibri" pitchFamily="34" charset="0"/>
                <a:cs typeface="Arial" pitchFamily="34" charset="0"/>
              </a:rPr>
              <a:t>3</a:t>
            </a:r>
            <a:r>
              <a:rPr lang="en-US" dirty="0" smtClean="0">
                <a:solidFill>
                  <a:srgbClr val="000000"/>
                </a:solidFill>
                <a:latin typeface="Arial" pitchFamily="34" charset="0"/>
                <a:ea typeface="Calibri" pitchFamily="34" charset="0"/>
                <a:cs typeface="Arial" pitchFamily="34" charset="0"/>
              </a:rPr>
              <a:t>√H &gt;&gt;&gt; </a:t>
            </a:r>
            <a:r>
              <a:rPr lang="en-US" i="1" dirty="0">
                <a:solidFill>
                  <a:srgbClr val="000000"/>
                </a:solidFill>
                <a:latin typeface="Arial" pitchFamily="34" charset="0"/>
                <a:ea typeface="Calibri" pitchFamily="34" charset="0"/>
                <a:cs typeface="Arial" pitchFamily="34" charset="0"/>
              </a:rPr>
              <a:t>D</a:t>
            </a:r>
            <a:r>
              <a:rPr lang="en-US" dirty="0" smtClean="0">
                <a:solidFill>
                  <a:srgbClr val="000000"/>
                </a:solidFill>
                <a:latin typeface="Arial" pitchFamily="34" charset="0"/>
                <a:ea typeface="Calibri" pitchFamily="34" charset="0"/>
                <a:cs typeface="Arial" pitchFamily="34" charset="0"/>
              </a:rPr>
              <a:t>=3(</a:t>
            </a:r>
            <a:r>
              <a:rPr lang="en-US" i="1" dirty="0" smtClean="0">
                <a:solidFill>
                  <a:srgbClr val="000000"/>
                </a:solidFill>
                <a:latin typeface="Arial" pitchFamily="34" charset="0"/>
                <a:ea typeface="Calibri" pitchFamily="34" charset="0"/>
                <a:cs typeface="Arial" pitchFamily="34" charset="0"/>
              </a:rPr>
              <a:t>p</a:t>
            </a:r>
            <a:r>
              <a:rPr lang="en-US" baseline="-25000" dirty="0">
                <a:solidFill>
                  <a:srgbClr val="000000"/>
                </a:solidFill>
                <a:latin typeface="Arial" pitchFamily="34" charset="0"/>
                <a:ea typeface="Calibri" pitchFamily="34" charset="0"/>
                <a:cs typeface="Arial" pitchFamily="34" charset="0"/>
              </a:rPr>
              <a:t>inv</a:t>
            </a:r>
            <a:r>
              <a:rPr lang="en-US" dirty="0" smtClean="0">
                <a:solidFill>
                  <a:srgbClr val="000000"/>
                </a:solidFill>
                <a:latin typeface="Arial" pitchFamily="34" charset="0"/>
                <a:ea typeface="Calibri" pitchFamily="34" charset="0"/>
                <a:cs typeface="Arial" pitchFamily="34" charset="0"/>
              </a:rPr>
              <a:t>+</a:t>
            </a:r>
            <a:r>
              <a:rPr lang="en-US" baseline="30000" dirty="0" smtClean="0">
                <a:solidFill>
                  <a:srgbClr val="000000"/>
                </a:solidFill>
                <a:latin typeface="Arial" pitchFamily="34" charset="0"/>
                <a:ea typeface="Calibri" pitchFamily="34" charset="0"/>
                <a:cs typeface="Arial" pitchFamily="34" charset="0"/>
              </a:rPr>
              <a:t>3</a:t>
            </a:r>
            <a:r>
              <a:rPr lang="en-US" dirty="0" smtClean="0">
                <a:solidFill>
                  <a:srgbClr val="000000"/>
                </a:solidFill>
                <a:latin typeface="Arial" pitchFamily="34" charset="0"/>
                <a:ea typeface="Calibri" pitchFamily="34" charset="0"/>
                <a:cs typeface="Arial" pitchFamily="34" charset="0"/>
              </a:rPr>
              <a:t>√H)</a:t>
            </a:r>
            <a:endParaRPr kumimoji="0" lang="en-US" b="0" i="0" u="none" strike="noStrike" cap="none" normalizeH="0" baseline="0" dirty="0" smtClean="0">
              <a:ln>
                <a:noFill/>
              </a:ln>
              <a:solidFill>
                <a:schemeClr val="tx1"/>
              </a:solidFill>
              <a:effectLst/>
              <a:latin typeface="Arial" pitchFamily="34" charset="0"/>
            </a:endParaRPr>
          </a:p>
        </p:txBody>
      </p:sp>
      <p:grpSp>
        <p:nvGrpSpPr>
          <p:cNvPr id="36" name="Group 35"/>
          <p:cNvGrpSpPr/>
          <p:nvPr/>
        </p:nvGrpSpPr>
        <p:grpSpPr>
          <a:xfrm>
            <a:off x="4306422" y="2957522"/>
            <a:ext cx="625618" cy="754222"/>
            <a:chOff x="1861196" y="3851715"/>
            <a:chExt cx="625618" cy="754222"/>
          </a:xfrm>
        </p:grpSpPr>
        <p:sp>
          <p:nvSpPr>
            <p:cNvPr id="37" name="Line 25"/>
            <p:cNvSpPr>
              <a:spLocks noChangeShapeType="1"/>
            </p:cNvSpPr>
            <p:nvPr/>
          </p:nvSpPr>
          <p:spPr bwMode="auto">
            <a:xfrm flipH="1">
              <a:off x="1861196" y="4161988"/>
              <a:ext cx="62561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24"/>
            <p:cNvSpPr>
              <a:spLocks noChangeShapeType="1"/>
            </p:cNvSpPr>
            <p:nvPr/>
          </p:nvSpPr>
          <p:spPr bwMode="auto">
            <a:xfrm flipH="1">
              <a:off x="1861196" y="4272362"/>
              <a:ext cx="62561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22"/>
            <p:cNvSpPr>
              <a:spLocks noChangeShapeType="1"/>
            </p:cNvSpPr>
            <p:nvPr/>
          </p:nvSpPr>
          <p:spPr bwMode="auto">
            <a:xfrm>
              <a:off x="2174005" y="3851715"/>
              <a:ext cx="1227" cy="3176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21"/>
            <p:cNvSpPr>
              <a:spLocks noChangeShapeType="1"/>
            </p:cNvSpPr>
            <p:nvPr/>
          </p:nvSpPr>
          <p:spPr bwMode="auto">
            <a:xfrm flipH="1">
              <a:off x="2034161" y="4605937"/>
              <a:ext cx="29440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20"/>
            <p:cNvSpPr>
              <a:spLocks noChangeShapeType="1"/>
            </p:cNvSpPr>
            <p:nvPr/>
          </p:nvSpPr>
          <p:spPr bwMode="auto">
            <a:xfrm>
              <a:off x="2176459" y="4282173"/>
              <a:ext cx="1227" cy="3176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a:grpSpLocks noChangeAspect="1"/>
          </p:cNvGrpSpPr>
          <p:nvPr/>
        </p:nvGrpSpPr>
        <p:grpSpPr>
          <a:xfrm>
            <a:off x="7232924" y="2947789"/>
            <a:ext cx="750740" cy="905066"/>
            <a:chOff x="1861196" y="3851715"/>
            <a:chExt cx="625618" cy="754222"/>
          </a:xfrm>
        </p:grpSpPr>
        <p:sp>
          <p:nvSpPr>
            <p:cNvPr id="43" name="Line 25"/>
            <p:cNvSpPr>
              <a:spLocks noChangeShapeType="1"/>
            </p:cNvSpPr>
            <p:nvPr/>
          </p:nvSpPr>
          <p:spPr bwMode="auto">
            <a:xfrm flipH="1">
              <a:off x="1861196" y="4161988"/>
              <a:ext cx="625618" cy="1226"/>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24"/>
            <p:cNvSpPr>
              <a:spLocks noChangeShapeType="1"/>
            </p:cNvSpPr>
            <p:nvPr/>
          </p:nvSpPr>
          <p:spPr bwMode="auto">
            <a:xfrm flipH="1">
              <a:off x="1861196" y="4272362"/>
              <a:ext cx="625618" cy="1226"/>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22"/>
            <p:cNvSpPr>
              <a:spLocks noChangeShapeType="1"/>
            </p:cNvSpPr>
            <p:nvPr/>
          </p:nvSpPr>
          <p:spPr bwMode="auto">
            <a:xfrm>
              <a:off x="2174005" y="3851715"/>
              <a:ext cx="0" cy="317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21"/>
            <p:cNvSpPr>
              <a:spLocks noChangeShapeType="1"/>
            </p:cNvSpPr>
            <p:nvPr/>
          </p:nvSpPr>
          <p:spPr bwMode="auto">
            <a:xfrm flipH="1">
              <a:off x="2034161" y="4605937"/>
              <a:ext cx="294408"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20"/>
            <p:cNvSpPr>
              <a:spLocks noChangeShapeType="1"/>
            </p:cNvSpPr>
            <p:nvPr/>
          </p:nvSpPr>
          <p:spPr bwMode="auto">
            <a:xfrm>
              <a:off x="2176459" y="4282173"/>
              <a:ext cx="0" cy="317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Rectangle 29"/>
          <p:cNvSpPr>
            <a:spLocks noChangeArrowheads="1"/>
          </p:cNvSpPr>
          <p:nvPr/>
        </p:nvSpPr>
        <p:spPr bwMode="auto">
          <a:xfrm>
            <a:off x="2977060" y="2215897"/>
            <a:ext cx="59112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 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endParaRPr>
          </a:p>
        </p:txBody>
      </p:sp>
      <p:sp>
        <p:nvSpPr>
          <p:cNvPr id="49" name="Rectangle 19"/>
          <p:cNvSpPr>
            <a:spLocks noChangeArrowheads="1"/>
          </p:cNvSpPr>
          <p:nvPr/>
        </p:nvSpPr>
        <p:spPr bwMode="auto">
          <a:xfrm>
            <a:off x="1252317" y="2215897"/>
            <a:ext cx="592726"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Size=1</a:t>
            </a:r>
            <a:endParaRPr lang="en-US" dirty="0">
              <a:latin typeface="Arial" pitchFamily="34" charset="0"/>
            </a:endParaRPr>
          </a:p>
        </p:txBody>
      </p:sp>
      <p:sp>
        <p:nvSpPr>
          <p:cNvPr id="50" name="Rectangle 16"/>
          <p:cNvSpPr>
            <a:spLocks noChangeArrowheads="1"/>
          </p:cNvSpPr>
          <p:nvPr/>
        </p:nvSpPr>
        <p:spPr bwMode="auto">
          <a:xfrm>
            <a:off x="5646117" y="2215897"/>
            <a:ext cx="94210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 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2</a:t>
            </a:r>
            <a:endParaRPr kumimoji="0" lang="en-US" b="0" i="0" u="none" strike="noStrike" cap="none" normalizeH="0" baseline="0" dirty="0" smtClean="0">
              <a:ln>
                <a:noFill/>
              </a:ln>
              <a:solidFill>
                <a:schemeClr val="tx1"/>
              </a:solidFill>
              <a:effectLst/>
              <a:latin typeface="Arial" pitchFamily="34" charset="0"/>
            </a:endParaRPr>
          </a:p>
        </p:txBody>
      </p:sp>
      <p:sp>
        <p:nvSpPr>
          <p:cNvPr id="51" name="Rectangle 14"/>
          <p:cNvSpPr>
            <a:spLocks noChangeArrowheads="1"/>
          </p:cNvSpPr>
          <p:nvPr/>
        </p:nvSpPr>
        <p:spPr bwMode="auto">
          <a:xfrm>
            <a:off x="6768887" y="2312461"/>
            <a:ext cx="1911998"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Calibri" pitchFamily="34" charset="0"/>
                <a:ea typeface="Calibri" pitchFamily="34" charset="0"/>
                <a:cs typeface="Arial" pitchFamily="34" charset="0"/>
              </a:rPr>
              <a:t>H is the </a:t>
            </a: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latin typeface="Calibri" pitchFamily="34" charset="0"/>
                <a:ea typeface="Calibri" pitchFamily="34" charset="0"/>
                <a:cs typeface="Arial" pitchFamily="34" charset="0"/>
              </a:rPr>
              <a:t>path electrical effort</a:t>
            </a:r>
            <a:endParaRPr kumimoji="0" lang="en-US" b="0" i="0" u="none" strike="noStrike" cap="none" normalizeH="0" baseline="0" dirty="0" smtClean="0">
              <a:ln>
                <a:noFill/>
              </a:ln>
              <a:solidFill>
                <a:srgbClr val="FF0000"/>
              </a:solidFill>
              <a:effectLst/>
              <a:latin typeface="Arial" pitchFamily="34" charset="0"/>
            </a:endParaRPr>
          </a:p>
        </p:txBody>
      </p:sp>
      <p:grpSp>
        <p:nvGrpSpPr>
          <p:cNvPr id="52" name="Group 51"/>
          <p:cNvGrpSpPr/>
          <p:nvPr/>
        </p:nvGrpSpPr>
        <p:grpSpPr>
          <a:xfrm>
            <a:off x="720876" y="2963910"/>
            <a:ext cx="234356" cy="440664"/>
            <a:chOff x="5253491" y="4576924"/>
            <a:chExt cx="470637" cy="1035763"/>
          </a:xfrm>
        </p:grpSpPr>
        <p:grpSp>
          <p:nvGrpSpPr>
            <p:cNvPr id="53" name="Group 52"/>
            <p:cNvGrpSpPr/>
            <p:nvPr/>
          </p:nvGrpSpPr>
          <p:grpSpPr>
            <a:xfrm>
              <a:off x="5253491" y="5044155"/>
              <a:ext cx="470637" cy="110625"/>
              <a:chOff x="5201109" y="5044155"/>
              <a:chExt cx="470637" cy="110625"/>
            </a:xfrm>
          </p:grpSpPr>
          <p:sp>
            <p:nvSpPr>
              <p:cNvPr id="57"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14"/>
          <p:cNvSpPr>
            <a:spLocks noChangeArrowheads="1"/>
          </p:cNvSpPr>
          <p:nvPr/>
        </p:nvSpPr>
        <p:spPr bwMode="auto">
          <a:xfrm>
            <a:off x="6732240" y="404664"/>
            <a:ext cx="2338974" cy="11079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Calibri" pitchFamily="34" charset="0"/>
                <a:ea typeface="Calibri" pitchFamily="34" charset="0"/>
                <a:cs typeface="Arial" pitchFamily="34" charset="0"/>
              </a:rPr>
              <a:t>Please note that H is the </a:t>
            </a:r>
          </a:p>
          <a:p>
            <a:pPr lvl="0" fontAlgn="base">
              <a:spcBef>
                <a:spcPct val="0"/>
              </a:spcBef>
              <a:spcAft>
                <a:spcPct val="0"/>
              </a:spcAft>
            </a:pPr>
            <a:r>
              <a:rPr lang="en-US" dirty="0" smtClean="0">
                <a:solidFill>
                  <a:srgbClr val="FF0000"/>
                </a:solidFill>
                <a:latin typeface="Calibri" pitchFamily="34" charset="0"/>
                <a:ea typeface="Calibri" pitchFamily="34" charset="0"/>
                <a:cs typeface="Arial" pitchFamily="34" charset="0"/>
              </a:rPr>
              <a:t>path electrical effort </a:t>
            </a:r>
          </a:p>
          <a:p>
            <a:pPr lvl="0" fontAlgn="base">
              <a:spcBef>
                <a:spcPct val="0"/>
              </a:spcBef>
              <a:spcAft>
                <a:spcPct val="0"/>
              </a:spcAft>
            </a:pPr>
            <a:r>
              <a:rPr lang="en-US" dirty="0">
                <a:solidFill>
                  <a:srgbClr val="000000"/>
                </a:solidFill>
                <a:latin typeface="Arial" pitchFamily="34" charset="0"/>
                <a:ea typeface="Calibri" pitchFamily="34" charset="0"/>
                <a:cs typeface="Arial" pitchFamily="34" charset="0"/>
              </a:rPr>
              <a:t>w</a:t>
            </a:r>
            <a:r>
              <a:rPr lang="en-US" dirty="0" smtClean="0">
                <a:solidFill>
                  <a:srgbClr val="000000"/>
                </a:solidFill>
                <a:latin typeface="Arial" pitchFamily="34" charset="0"/>
                <a:ea typeface="Calibri" pitchFamily="34" charset="0"/>
                <a:cs typeface="Arial" pitchFamily="34" charset="0"/>
              </a:rPr>
              <a:t>hile </a:t>
            </a:r>
            <a:r>
              <a:rPr lang="en-US" i="1" dirty="0" smtClean="0">
                <a:solidFill>
                  <a:srgbClr val="000000"/>
                </a:solidFill>
                <a:latin typeface="Arial" pitchFamily="34" charset="0"/>
                <a:ea typeface="Calibri" pitchFamily="34" charset="0"/>
                <a:cs typeface="Arial" pitchFamily="34" charset="0"/>
              </a:rPr>
              <a:t>h</a:t>
            </a:r>
            <a:r>
              <a:rPr lang="en-US" dirty="0" smtClean="0">
                <a:solidFill>
                  <a:srgbClr val="000000"/>
                </a:solidFill>
                <a:latin typeface="Arial" pitchFamily="34" charset="0"/>
                <a:ea typeface="Calibri" pitchFamily="34" charset="0"/>
                <a:cs typeface="Arial" pitchFamily="34" charset="0"/>
              </a:rPr>
              <a:t> is the </a:t>
            </a:r>
          </a:p>
          <a:p>
            <a:pPr lvl="0" fontAlgn="base">
              <a:spcBef>
                <a:spcPct val="0"/>
              </a:spcBef>
              <a:spcAft>
                <a:spcPct val="0"/>
              </a:spcAft>
            </a:pPr>
            <a:r>
              <a:rPr lang="en-US" dirty="0" smtClean="0">
                <a:solidFill>
                  <a:srgbClr val="FF0000"/>
                </a:solidFill>
                <a:latin typeface="Arial" pitchFamily="34" charset="0"/>
                <a:ea typeface="Calibri" pitchFamily="34" charset="0"/>
                <a:cs typeface="Arial" pitchFamily="34" charset="0"/>
              </a:rPr>
              <a:t>stage </a:t>
            </a:r>
            <a:r>
              <a:rPr lang="en-US" dirty="0">
                <a:solidFill>
                  <a:srgbClr val="FF0000"/>
                </a:solidFill>
                <a:latin typeface="Arial" pitchFamily="34" charset="0"/>
                <a:ea typeface="Calibri" pitchFamily="34" charset="0"/>
                <a:cs typeface="Arial" pitchFamily="34" charset="0"/>
              </a:rPr>
              <a:t>electrical </a:t>
            </a:r>
            <a:r>
              <a:rPr lang="en-US" dirty="0" smtClean="0">
                <a:solidFill>
                  <a:srgbClr val="FF0000"/>
                </a:solidFill>
                <a:latin typeface="Arial" pitchFamily="34" charset="0"/>
                <a:ea typeface="Calibri" pitchFamily="34" charset="0"/>
                <a:cs typeface="Arial" pitchFamily="34" charset="0"/>
              </a:rPr>
              <a:t>effort.</a:t>
            </a:r>
            <a:endParaRPr kumimoji="0" lang="en-US" b="0" i="0" u="none" strike="noStrike" cap="none" normalizeH="0" baseline="0" dirty="0" smtClean="0">
              <a:ln>
                <a:noFill/>
              </a:ln>
              <a:solidFill>
                <a:srgbClr val="FF0000"/>
              </a:solidFill>
              <a:effectLst/>
              <a:latin typeface="Arial" pitchFamily="34" charset="0"/>
            </a:endParaRPr>
          </a:p>
        </p:txBody>
      </p:sp>
    </p:spTree>
    <p:extLst>
      <p:ext uri="{BB962C8B-B14F-4D97-AF65-F5344CB8AC3E}">
        <p14:creationId xmlns:p14="http://schemas.microsoft.com/office/powerpoint/2010/main" val="41002814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tapered buffer</a:t>
            </a:r>
            <a:endParaRPr lang="sv-SE" dirty="0"/>
          </a:p>
        </p:txBody>
      </p:sp>
      <p:sp>
        <p:nvSpPr>
          <p:cNvPr id="3" name="Date Placeholder 2"/>
          <p:cNvSpPr>
            <a:spLocks noGrp="1"/>
          </p:cNvSpPr>
          <p:nvPr>
            <p:ph type="dt" sz="half" idx="10"/>
          </p:nvPr>
        </p:nvSpPr>
        <p:spPr/>
        <p:txBody>
          <a:bodyPr/>
          <a:lstStyle/>
          <a:p>
            <a:r>
              <a:rPr lang="sv-SE" smtClean="0"/>
              <a:t>2018-09-13</a:t>
            </a:r>
            <a:endParaRPr lang="sv-SE"/>
          </a:p>
        </p:txBody>
      </p:sp>
      <p:sp>
        <p:nvSpPr>
          <p:cNvPr id="4" name="Footer Placeholder 3"/>
          <p:cNvSpPr>
            <a:spLocks noGrp="1"/>
          </p:cNvSpPr>
          <p:nvPr>
            <p:ph type="ftr" sz="quarter" idx="11"/>
          </p:nvPr>
        </p:nvSpPr>
        <p:spPr/>
        <p:txBody>
          <a:bodyPr/>
          <a:lstStyle/>
          <a:p>
            <a:r>
              <a:rPr lang="fr-FR" smtClean="0"/>
              <a:t>Lecture 4: CMOS Inverter dynamics</a:t>
            </a:r>
            <a:endParaRPr lang="sv-SE"/>
          </a:p>
        </p:txBody>
      </p:sp>
      <p:sp>
        <p:nvSpPr>
          <p:cNvPr id="5" name="Slide Number Placeholder 4"/>
          <p:cNvSpPr>
            <a:spLocks noGrp="1"/>
          </p:cNvSpPr>
          <p:nvPr>
            <p:ph type="sldNum" sz="quarter" idx="12"/>
          </p:nvPr>
        </p:nvSpPr>
        <p:spPr/>
        <p:txBody>
          <a:bodyPr/>
          <a:lstStyle/>
          <a:p>
            <a:fld id="{5D854F34-EE3E-4FEC-9CD0-2FD80BC80D30}" type="slidenum">
              <a:rPr lang="sv-SE" smtClean="0"/>
              <a:t>33</a:t>
            </a:fld>
            <a:endParaRPr lang="sv-SE"/>
          </a:p>
        </p:txBody>
      </p:sp>
      <p:sp>
        <p:nvSpPr>
          <p:cNvPr id="6" name="Line 42"/>
          <p:cNvSpPr>
            <a:spLocks noChangeShapeType="1"/>
          </p:cNvSpPr>
          <p:nvPr/>
        </p:nvSpPr>
        <p:spPr bwMode="auto">
          <a:xfrm flipH="1">
            <a:off x="6393860" y="2947562"/>
            <a:ext cx="176767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29"/>
          <p:cNvSpPr>
            <a:spLocks noChangeArrowheads="1"/>
          </p:cNvSpPr>
          <p:nvPr/>
        </p:nvSpPr>
        <p:spPr bwMode="auto">
          <a:xfrm>
            <a:off x="2858505" y="3354719"/>
            <a:ext cx="555793"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endParaRPr>
          </a:p>
        </p:txBody>
      </p:sp>
      <p:sp>
        <p:nvSpPr>
          <p:cNvPr id="8" name="Rectangle 28"/>
          <p:cNvSpPr>
            <a:spLocks noChangeArrowheads="1"/>
          </p:cNvSpPr>
          <p:nvPr/>
        </p:nvSpPr>
        <p:spPr bwMode="auto">
          <a:xfrm>
            <a:off x="528998" y="1770239"/>
            <a:ext cx="2524553" cy="2771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Reference inverter . . . </a:t>
            </a:r>
            <a:endParaRPr kumimoji="0" lang="en-US" b="0" i="0" u="none" strike="noStrike" cap="none" normalizeH="0" baseline="0" smtClean="0">
              <a:ln>
                <a:noFill/>
              </a:ln>
              <a:solidFill>
                <a:schemeClr val="tx1"/>
              </a:solidFill>
              <a:effectLst/>
              <a:latin typeface="Arial" pitchFamily="34" charset="0"/>
            </a:endParaRPr>
          </a:p>
        </p:txBody>
      </p:sp>
      <p:sp>
        <p:nvSpPr>
          <p:cNvPr id="9" name="Rectangle 27"/>
          <p:cNvSpPr>
            <a:spLocks noChangeArrowheads="1"/>
          </p:cNvSpPr>
          <p:nvPr/>
        </p:nvSpPr>
        <p:spPr bwMode="auto">
          <a:xfrm>
            <a:off x="3035150" y="1770239"/>
            <a:ext cx="4187961" cy="458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and two inserted buffer inverters</a:t>
            </a:r>
            <a:endParaRPr kumimoji="0" lang="en-US" b="0" i="0" u="none" strike="noStrike" cap="none" normalizeH="0" baseline="0" smtClean="0">
              <a:ln>
                <a:noFill/>
              </a:ln>
              <a:solidFill>
                <a:schemeClr val="tx1"/>
              </a:solidFill>
              <a:effectLst/>
              <a:latin typeface="Arial" pitchFamily="34" charset="0"/>
            </a:endParaRPr>
          </a:p>
        </p:txBody>
      </p:sp>
      <p:sp>
        <p:nvSpPr>
          <p:cNvPr id="10" name="Freeform 26"/>
          <p:cNvSpPr>
            <a:spLocks/>
          </p:cNvSpPr>
          <p:nvPr/>
        </p:nvSpPr>
        <p:spPr bwMode="auto">
          <a:xfrm>
            <a:off x="1002505" y="2589460"/>
            <a:ext cx="540976" cy="719884"/>
          </a:xfrm>
          <a:custGeom>
            <a:avLst/>
            <a:gdLst/>
            <a:ahLst/>
            <a:cxnLst>
              <a:cxn ang="0">
                <a:pos x="0" y="120"/>
              </a:cxn>
              <a:cxn ang="0">
                <a:pos x="92" y="58"/>
              </a:cxn>
              <a:cxn ang="0">
                <a:pos x="0" y="0"/>
              </a:cxn>
            </a:cxnLst>
            <a:rect l="0" t="0" r="r" b="b"/>
            <a:pathLst>
              <a:path w="92" h="120">
                <a:moveTo>
                  <a:pt x="0" y="120"/>
                </a:moveTo>
                <a:lnTo>
                  <a:pt x="92" y="58"/>
                </a:lnTo>
                <a:lnTo>
                  <a:pt x="0" y="0"/>
                </a:lnTo>
              </a:path>
            </a:pathLst>
          </a:cu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a:grpSpLocks noChangeAspect="1"/>
          </p:cNvGrpSpPr>
          <p:nvPr/>
        </p:nvGrpSpPr>
        <p:grpSpPr>
          <a:xfrm>
            <a:off x="2189338" y="2950017"/>
            <a:ext cx="366437" cy="603378"/>
            <a:chOff x="1861196" y="3851715"/>
            <a:chExt cx="625618" cy="754222"/>
          </a:xfrm>
        </p:grpSpPr>
        <p:sp>
          <p:nvSpPr>
            <p:cNvPr id="12" name="Line 25"/>
            <p:cNvSpPr>
              <a:spLocks noChangeShapeType="1"/>
            </p:cNvSpPr>
            <p:nvPr/>
          </p:nvSpPr>
          <p:spPr bwMode="auto">
            <a:xfrm flipH="1">
              <a:off x="1861196" y="4161988"/>
              <a:ext cx="625618" cy="1226"/>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24"/>
            <p:cNvSpPr>
              <a:spLocks noChangeShapeType="1"/>
            </p:cNvSpPr>
            <p:nvPr/>
          </p:nvSpPr>
          <p:spPr bwMode="auto">
            <a:xfrm flipH="1">
              <a:off x="1861196" y="4272362"/>
              <a:ext cx="625618" cy="1226"/>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22"/>
            <p:cNvSpPr>
              <a:spLocks noChangeShapeType="1"/>
            </p:cNvSpPr>
            <p:nvPr/>
          </p:nvSpPr>
          <p:spPr bwMode="auto">
            <a:xfrm>
              <a:off x="2174005" y="3851715"/>
              <a:ext cx="0" cy="31763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21"/>
            <p:cNvSpPr>
              <a:spLocks noChangeShapeType="1"/>
            </p:cNvSpPr>
            <p:nvPr/>
          </p:nvSpPr>
          <p:spPr bwMode="auto">
            <a:xfrm flipH="1">
              <a:off x="2034161" y="4605937"/>
              <a:ext cx="294408"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20"/>
            <p:cNvSpPr>
              <a:spLocks noChangeShapeType="1"/>
            </p:cNvSpPr>
            <p:nvPr/>
          </p:nvSpPr>
          <p:spPr bwMode="auto">
            <a:xfrm>
              <a:off x="2176459" y="4282173"/>
              <a:ext cx="1227" cy="31763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tangle 19"/>
          <p:cNvSpPr>
            <a:spLocks noChangeArrowheads="1"/>
          </p:cNvSpPr>
          <p:nvPr/>
        </p:nvSpPr>
        <p:spPr bwMode="auto">
          <a:xfrm>
            <a:off x="1133762" y="3354719"/>
            <a:ext cx="28809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endParaRPr lang="en-US" dirty="0">
              <a:latin typeface="Arial" pitchFamily="34" charset="0"/>
            </a:endParaRPr>
          </a:p>
        </p:txBody>
      </p:sp>
      <p:sp>
        <p:nvSpPr>
          <p:cNvPr id="18" name="Oval 18"/>
          <p:cNvSpPr>
            <a:spLocks noChangeArrowheads="1"/>
          </p:cNvSpPr>
          <p:nvPr/>
        </p:nvSpPr>
        <p:spPr bwMode="auto">
          <a:xfrm>
            <a:off x="3642368" y="2866621"/>
            <a:ext cx="154564" cy="16433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7"/>
          <p:cNvSpPr>
            <a:spLocks noChangeArrowheads="1"/>
          </p:cNvSpPr>
          <p:nvPr/>
        </p:nvSpPr>
        <p:spPr bwMode="auto">
          <a:xfrm>
            <a:off x="6245429" y="2866621"/>
            <a:ext cx="153338" cy="164335"/>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5551116" y="3354719"/>
            <a:ext cx="94210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2</a:t>
            </a:r>
            <a:endParaRPr kumimoji="0" lang="en-US" b="0" i="0" u="none" strike="noStrike" cap="none" normalizeH="0" baseline="0" dirty="0" smtClean="0">
              <a:ln>
                <a:noFill/>
              </a:ln>
              <a:solidFill>
                <a:schemeClr val="tx1"/>
              </a:solidFill>
              <a:effectLst/>
              <a:latin typeface="Arial" pitchFamily="34" charset="0"/>
            </a:endParaRPr>
          </a:p>
        </p:txBody>
      </p:sp>
      <p:sp>
        <p:nvSpPr>
          <p:cNvPr id="21" name="Line 15"/>
          <p:cNvSpPr>
            <a:spLocks noChangeShapeType="1"/>
          </p:cNvSpPr>
          <p:nvPr/>
        </p:nvSpPr>
        <p:spPr bwMode="auto">
          <a:xfrm flipV="1">
            <a:off x="1010320" y="2595904"/>
            <a:ext cx="1227" cy="719884"/>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8110216" y="3208755"/>
            <a:ext cx="57066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L</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a:t>
            </a:r>
            <a:r>
              <a:rPr lang="en-US" dirty="0">
                <a:solidFill>
                  <a:srgbClr val="000000"/>
                </a:solidFill>
                <a:latin typeface="Calibri" pitchFamily="34" charset="0"/>
                <a:ea typeface="Calibri" pitchFamily="34" charset="0"/>
                <a:cs typeface="Arial" pitchFamily="34" charset="0"/>
              </a:rPr>
              <a:t>H</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5" name="Rectangle 11"/>
          <p:cNvSpPr>
            <a:spLocks noChangeArrowheads="1"/>
          </p:cNvSpPr>
          <p:nvPr/>
        </p:nvSpPr>
        <p:spPr bwMode="auto">
          <a:xfrm>
            <a:off x="614867" y="2625024"/>
            <a:ext cx="123897" cy="277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smtClean="0">
              <a:ln>
                <a:noFill/>
              </a:ln>
              <a:solidFill>
                <a:schemeClr val="tx1"/>
              </a:solidFill>
              <a:effectLst/>
              <a:latin typeface="Arial" pitchFamily="34" charset="0"/>
            </a:endParaRPr>
          </a:p>
        </p:txBody>
      </p:sp>
      <p:sp>
        <p:nvSpPr>
          <p:cNvPr id="26" name="Rectangle 10"/>
          <p:cNvSpPr>
            <a:spLocks noChangeArrowheads="1"/>
          </p:cNvSpPr>
          <p:nvPr/>
        </p:nvSpPr>
        <p:spPr bwMode="auto">
          <a:xfrm>
            <a:off x="2258648" y="2625024"/>
            <a:ext cx="3013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1</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7" name="Rectangle 9"/>
          <p:cNvSpPr>
            <a:spLocks noChangeArrowheads="1"/>
          </p:cNvSpPr>
          <p:nvPr/>
        </p:nvSpPr>
        <p:spPr bwMode="auto">
          <a:xfrm>
            <a:off x="4577405" y="2625024"/>
            <a:ext cx="858691" cy="2771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2</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9" name="AutoShape 7"/>
          <p:cNvSpPr>
            <a:spLocks noChangeArrowheads="1"/>
          </p:cNvSpPr>
          <p:nvPr/>
        </p:nvSpPr>
        <p:spPr bwMode="auto">
          <a:xfrm rot="5400000">
            <a:off x="2608406" y="2482641"/>
            <a:ext cx="1119683" cy="933520"/>
          </a:xfrm>
          <a:prstGeom prst="triangle">
            <a:avLst>
              <a:gd name="adj" fmla="val 50000"/>
            </a:avLst>
          </a:prstGeom>
          <a:solidFill>
            <a:srgbClr val="D8D8D8"/>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AutoShape 6"/>
          <p:cNvSpPr>
            <a:spLocks noChangeAspect="1" noChangeArrowheads="1"/>
          </p:cNvSpPr>
          <p:nvPr/>
        </p:nvSpPr>
        <p:spPr bwMode="auto">
          <a:xfrm rot="5400000">
            <a:off x="4910969" y="2342797"/>
            <a:ext cx="1453258" cy="1213208"/>
          </a:xfrm>
          <a:prstGeom prst="triangle">
            <a:avLst>
              <a:gd name="adj" fmla="val 50000"/>
            </a:avLst>
          </a:prstGeom>
          <a:solidFill>
            <a:srgbClr val="D8D8D8"/>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5"/>
          <p:cNvSpPr>
            <a:spLocks noChangeShapeType="1"/>
          </p:cNvSpPr>
          <p:nvPr/>
        </p:nvSpPr>
        <p:spPr bwMode="auto">
          <a:xfrm flipH="1">
            <a:off x="709323" y="2947562"/>
            <a:ext cx="29440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4"/>
          <p:cNvSpPr>
            <a:spLocks noChangeShapeType="1"/>
          </p:cNvSpPr>
          <p:nvPr/>
        </p:nvSpPr>
        <p:spPr bwMode="auto">
          <a:xfrm flipH="1">
            <a:off x="1677191" y="2947562"/>
            <a:ext cx="102429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3"/>
          <p:cNvSpPr>
            <a:spLocks noChangeShapeType="1"/>
          </p:cNvSpPr>
          <p:nvPr/>
        </p:nvSpPr>
        <p:spPr bwMode="auto">
          <a:xfrm flipH="1">
            <a:off x="3796932" y="2946336"/>
            <a:ext cx="1250009"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
          <p:cNvSpPr>
            <a:spLocks noChangeArrowheads="1"/>
          </p:cNvSpPr>
          <p:nvPr/>
        </p:nvSpPr>
        <p:spPr bwMode="auto">
          <a:xfrm>
            <a:off x="1554521" y="2866621"/>
            <a:ext cx="154564" cy="164335"/>
          </a:xfrm>
          <a:prstGeom prst="ellipse">
            <a:avLst/>
          </a:pr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9"/>
          <p:cNvSpPr>
            <a:spLocks noChangeArrowheads="1"/>
          </p:cNvSpPr>
          <p:nvPr/>
        </p:nvSpPr>
        <p:spPr bwMode="auto">
          <a:xfrm>
            <a:off x="395536" y="4269170"/>
            <a:ext cx="8496944" cy="21121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ts val="120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With two intermediate buffer inverters we obtain a normalized </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path delay:</a:t>
            </a:r>
            <a:r>
              <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rPr>
              <a:t> </a:t>
            </a:r>
          </a:p>
          <a:p>
            <a:pPr lvl="0" fontAlgn="base">
              <a:spcBef>
                <a:spcPct val="0"/>
              </a:spcBef>
              <a:spcAft>
                <a:spcPts val="1200"/>
              </a:spcAft>
            </a:pPr>
            <a:r>
              <a:rPr lang="en-US" i="1" dirty="0" smtClean="0">
                <a:solidFill>
                  <a:srgbClr val="000000"/>
                </a:solidFill>
                <a:latin typeface="Arial" pitchFamily="34" charset="0"/>
                <a:ea typeface="Calibri" pitchFamily="34" charset="0"/>
                <a:cs typeface="Arial" pitchFamily="34" charset="0"/>
              </a:rPr>
              <a:t>D</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p</a:t>
            </a:r>
            <a:r>
              <a:rPr lang="en-US" baseline="-25000" dirty="0" smtClean="0">
                <a:solidFill>
                  <a:srgbClr val="000000"/>
                </a:solidFill>
                <a:latin typeface="Arial" pitchFamily="34" charset="0"/>
                <a:ea typeface="Calibri" pitchFamily="34" charset="0"/>
                <a:cs typeface="Arial" pitchFamily="34" charset="0"/>
              </a:rPr>
              <a:t>inv</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1</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p</a:t>
            </a:r>
            <a:r>
              <a:rPr lang="en-US" baseline="-25000" dirty="0">
                <a:solidFill>
                  <a:srgbClr val="000000"/>
                </a:solidFill>
                <a:latin typeface="Arial" pitchFamily="34" charset="0"/>
                <a:ea typeface="Calibri" pitchFamily="34" charset="0"/>
                <a:cs typeface="Arial" pitchFamily="34" charset="0"/>
              </a:rPr>
              <a:t>inv</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a:t>
            </a:r>
            <a:r>
              <a:rPr lang="en-US" i="1" dirty="0" err="1" smtClean="0">
                <a:solidFill>
                  <a:srgbClr val="000000"/>
                </a:solidFill>
                <a:latin typeface="Arial" pitchFamily="34" charset="0"/>
                <a:ea typeface="Calibri" pitchFamily="34" charset="0"/>
                <a:cs typeface="Arial" pitchFamily="34" charset="0"/>
              </a:rPr>
              <a:t>p</a:t>
            </a:r>
            <a:r>
              <a:rPr lang="en-US" baseline="-25000" dirty="0" err="1" smtClean="0">
                <a:solidFill>
                  <a:srgbClr val="000000"/>
                </a:solidFill>
                <a:latin typeface="Arial" pitchFamily="34" charset="0"/>
                <a:ea typeface="Calibri" pitchFamily="34" charset="0"/>
                <a:cs typeface="Arial" pitchFamily="34" charset="0"/>
              </a:rPr>
              <a:t>inv</a:t>
            </a:r>
            <a:r>
              <a:rPr lang="en-US" dirty="0" err="1" smtClean="0">
                <a:solidFill>
                  <a:srgbClr val="000000"/>
                </a:solidFill>
                <a:latin typeface="Arial" pitchFamily="34" charset="0"/>
                <a:ea typeface="Calibri" pitchFamily="34" charset="0"/>
                <a:cs typeface="Arial" pitchFamily="34" charset="0"/>
              </a:rPr>
              <a:t>+H</a:t>
            </a:r>
            <a:r>
              <a:rPr lang="en-US" dirty="0" smtClean="0">
                <a:solidFill>
                  <a:srgbClr val="000000"/>
                </a:solidFill>
                <a:latin typeface="Arial" pitchFamily="34" charset="0"/>
                <a:ea typeface="Calibri" pitchFamily="34" charset="0"/>
                <a:cs typeface="Arial" pitchFamily="34" charset="0"/>
              </a:rPr>
              <a:t>/</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1</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a:t>
            </a:r>
          </a:p>
          <a:p>
            <a:pPr lvl="0" fontAlgn="base">
              <a:spcBef>
                <a:spcPct val="0"/>
              </a:spcBef>
              <a:spcAft>
                <a:spcPts val="1200"/>
              </a:spcAft>
            </a:pPr>
            <a:r>
              <a:rPr lang="en-US" dirty="0" smtClean="0">
                <a:solidFill>
                  <a:srgbClr val="000000"/>
                </a:solidFill>
                <a:latin typeface="Arial" pitchFamily="34" charset="0"/>
                <a:ea typeface="Calibri" pitchFamily="34" charset="0"/>
                <a:cs typeface="Arial" pitchFamily="34" charset="0"/>
              </a:rPr>
              <a:t>Taking partial derivatives </a:t>
            </a:r>
            <a:r>
              <a:rPr lang="en-US" dirty="0" err="1" smtClean="0">
                <a:solidFill>
                  <a:srgbClr val="000000"/>
                </a:solidFill>
                <a:latin typeface="Arial" pitchFamily="34" charset="0"/>
                <a:ea typeface="Calibri" pitchFamily="34" charset="0"/>
                <a:cs typeface="Arial" pitchFamily="34" charset="0"/>
              </a:rPr>
              <a:t>wrt</a:t>
            </a:r>
            <a:r>
              <a:rPr lang="en-US" dirty="0" smtClean="0">
                <a:solidFill>
                  <a:srgbClr val="000000"/>
                </a:solidFill>
                <a:latin typeface="Arial" pitchFamily="34" charset="0"/>
                <a:ea typeface="Calibri" pitchFamily="34" charset="0"/>
                <a:cs typeface="Arial" pitchFamily="34" charset="0"/>
              </a:rPr>
              <a:t> </a:t>
            </a:r>
            <a:r>
              <a:rPr lang="en-US" i="1" dirty="0">
                <a:solidFill>
                  <a:srgbClr val="000000"/>
                </a:solidFill>
                <a:latin typeface="Arial" pitchFamily="34" charset="0"/>
                <a:ea typeface="Calibri" pitchFamily="34" charset="0"/>
                <a:cs typeface="Arial" pitchFamily="34" charset="0"/>
              </a:rPr>
              <a:t>h</a:t>
            </a:r>
            <a:r>
              <a:rPr lang="en-US" baseline="-25000" dirty="0">
                <a:solidFill>
                  <a:srgbClr val="000000"/>
                </a:solidFill>
                <a:latin typeface="Arial" pitchFamily="34" charset="0"/>
                <a:ea typeface="Calibri" pitchFamily="34" charset="0"/>
                <a:cs typeface="Arial" pitchFamily="34" charset="0"/>
              </a:rPr>
              <a:t>1</a:t>
            </a:r>
            <a:r>
              <a:rPr lang="en-US" dirty="0" smtClean="0">
                <a:solidFill>
                  <a:srgbClr val="000000"/>
                </a:solidFill>
                <a:latin typeface="Arial" pitchFamily="34" charset="0"/>
                <a:ea typeface="Calibri" pitchFamily="34" charset="0"/>
                <a:cs typeface="Arial" pitchFamily="34" charset="0"/>
              </a:rPr>
              <a:t> and </a:t>
            </a:r>
            <a:r>
              <a:rPr lang="en-US" i="1" dirty="0" smtClean="0">
                <a:solidFill>
                  <a:srgbClr val="000000"/>
                </a:solidFill>
                <a:latin typeface="Arial" pitchFamily="34" charset="0"/>
                <a:ea typeface="Calibri" pitchFamily="34" charset="0"/>
                <a:cs typeface="Arial" pitchFamily="34" charset="0"/>
              </a:rPr>
              <a:t>h</a:t>
            </a:r>
            <a:r>
              <a:rPr lang="en-US" baseline="-25000" dirty="0" smtClean="0">
                <a:solidFill>
                  <a:srgbClr val="000000"/>
                </a:solidFill>
                <a:latin typeface="Arial" pitchFamily="34" charset="0"/>
                <a:ea typeface="Calibri" pitchFamily="34" charset="0"/>
                <a:cs typeface="Arial" pitchFamily="34" charset="0"/>
              </a:rPr>
              <a:t>2</a:t>
            </a:r>
            <a:r>
              <a:rPr lang="en-US" dirty="0" smtClean="0">
                <a:solidFill>
                  <a:srgbClr val="000000"/>
                </a:solidFill>
                <a:latin typeface="Arial" pitchFamily="34" charset="0"/>
                <a:ea typeface="Calibri" pitchFamily="34" charset="0"/>
                <a:cs typeface="Arial" pitchFamily="34" charset="0"/>
              </a:rPr>
              <a:t> we obtain</a:t>
            </a:r>
            <a:endParaRPr lang="en-US" dirty="0">
              <a:solidFill>
                <a:srgbClr val="000000"/>
              </a:solidFill>
              <a:latin typeface="Arial" pitchFamily="34" charset="0"/>
              <a:ea typeface="Calibri" pitchFamily="34" charset="0"/>
              <a:cs typeface="Arial" pitchFamily="34" charset="0"/>
            </a:endParaRPr>
          </a:p>
        </p:txBody>
      </p:sp>
      <p:grpSp>
        <p:nvGrpSpPr>
          <p:cNvPr id="36" name="Group 35"/>
          <p:cNvGrpSpPr/>
          <p:nvPr/>
        </p:nvGrpSpPr>
        <p:grpSpPr>
          <a:xfrm>
            <a:off x="4306422" y="2957522"/>
            <a:ext cx="625618" cy="754222"/>
            <a:chOff x="1861196" y="3851715"/>
            <a:chExt cx="625618" cy="754222"/>
          </a:xfrm>
        </p:grpSpPr>
        <p:sp>
          <p:nvSpPr>
            <p:cNvPr id="37" name="Line 25"/>
            <p:cNvSpPr>
              <a:spLocks noChangeShapeType="1"/>
            </p:cNvSpPr>
            <p:nvPr/>
          </p:nvSpPr>
          <p:spPr bwMode="auto">
            <a:xfrm flipH="1">
              <a:off x="1861196" y="4161988"/>
              <a:ext cx="62561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24"/>
            <p:cNvSpPr>
              <a:spLocks noChangeShapeType="1"/>
            </p:cNvSpPr>
            <p:nvPr/>
          </p:nvSpPr>
          <p:spPr bwMode="auto">
            <a:xfrm flipH="1">
              <a:off x="1861196" y="4272362"/>
              <a:ext cx="62561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22"/>
            <p:cNvSpPr>
              <a:spLocks noChangeShapeType="1"/>
            </p:cNvSpPr>
            <p:nvPr/>
          </p:nvSpPr>
          <p:spPr bwMode="auto">
            <a:xfrm>
              <a:off x="2174005" y="3851715"/>
              <a:ext cx="1227" cy="3176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21"/>
            <p:cNvSpPr>
              <a:spLocks noChangeShapeType="1"/>
            </p:cNvSpPr>
            <p:nvPr/>
          </p:nvSpPr>
          <p:spPr bwMode="auto">
            <a:xfrm flipH="1">
              <a:off x="2034161" y="4605937"/>
              <a:ext cx="29440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20"/>
            <p:cNvSpPr>
              <a:spLocks noChangeShapeType="1"/>
            </p:cNvSpPr>
            <p:nvPr/>
          </p:nvSpPr>
          <p:spPr bwMode="auto">
            <a:xfrm>
              <a:off x="2176459" y="4282173"/>
              <a:ext cx="1227" cy="3176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a:grpSpLocks noChangeAspect="1"/>
          </p:cNvGrpSpPr>
          <p:nvPr/>
        </p:nvGrpSpPr>
        <p:grpSpPr>
          <a:xfrm>
            <a:off x="7232924" y="2947789"/>
            <a:ext cx="750740" cy="905066"/>
            <a:chOff x="1861196" y="3851715"/>
            <a:chExt cx="625618" cy="754222"/>
          </a:xfrm>
        </p:grpSpPr>
        <p:sp>
          <p:nvSpPr>
            <p:cNvPr id="43" name="Line 25"/>
            <p:cNvSpPr>
              <a:spLocks noChangeShapeType="1"/>
            </p:cNvSpPr>
            <p:nvPr/>
          </p:nvSpPr>
          <p:spPr bwMode="auto">
            <a:xfrm flipH="1">
              <a:off x="1861196" y="4161988"/>
              <a:ext cx="625618" cy="1226"/>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24"/>
            <p:cNvSpPr>
              <a:spLocks noChangeShapeType="1"/>
            </p:cNvSpPr>
            <p:nvPr/>
          </p:nvSpPr>
          <p:spPr bwMode="auto">
            <a:xfrm flipH="1">
              <a:off x="1861196" y="4272362"/>
              <a:ext cx="625618" cy="1226"/>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22"/>
            <p:cNvSpPr>
              <a:spLocks noChangeShapeType="1"/>
            </p:cNvSpPr>
            <p:nvPr/>
          </p:nvSpPr>
          <p:spPr bwMode="auto">
            <a:xfrm>
              <a:off x="2174005" y="3851715"/>
              <a:ext cx="0" cy="317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21"/>
            <p:cNvSpPr>
              <a:spLocks noChangeShapeType="1"/>
            </p:cNvSpPr>
            <p:nvPr/>
          </p:nvSpPr>
          <p:spPr bwMode="auto">
            <a:xfrm flipH="1">
              <a:off x="2034161" y="4605937"/>
              <a:ext cx="294408"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20"/>
            <p:cNvSpPr>
              <a:spLocks noChangeShapeType="1"/>
            </p:cNvSpPr>
            <p:nvPr/>
          </p:nvSpPr>
          <p:spPr bwMode="auto">
            <a:xfrm>
              <a:off x="2176459" y="4282173"/>
              <a:ext cx="0" cy="317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Rectangle 29"/>
          <p:cNvSpPr>
            <a:spLocks noChangeArrowheads="1"/>
          </p:cNvSpPr>
          <p:nvPr/>
        </p:nvSpPr>
        <p:spPr bwMode="auto">
          <a:xfrm>
            <a:off x="2977060" y="2215897"/>
            <a:ext cx="59112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 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endParaRPr>
          </a:p>
        </p:txBody>
      </p:sp>
      <p:sp>
        <p:nvSpPr>
          <p:cNvPr id="49" name="Rectangle 19"/>
          <p:cNvSpPr>
            <a:spLocks noChangeArrowheads="1"/>
          </p:cNvSpPr>
          <p:nvPr/>
        </p:nvSpPr>
        <p:spPr bwMode="auto">
          <a:xfrm>
            <a:off x="1252317" y="2215897"/>
            <a:ext cx="592726"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Size=1</a:t>
            </a:r>
            <a:endParaRPr lang="en-US" dirty="0">
              <a:latin typeface="Arial" pitchFamily="34" charset="0"/>
            </a:endParaRPr>
          </a:p>
        </p:txBody>
      </p:sp>
      <p:sp>
        <p:nvSpPr>
          <p:cNvPr id="50" name="Rectangle 16"/>
          <p:cNvSpPr>
            <a:spLocks noChangeArrowheads="1"/>
          </p:cNvSpPr>
          <p:nvPr/>
        </p:nvSpPr>
        <p:spPr bwMode="auto">
          <a:xfrm>
            <a:off x="5646117" y="2215897"/>
            <a:ext cx="94210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 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2</a:t>
            </a:r>
            <a:endParaRPr kumimoji="0" lang="en-US" b="0" i="0" u="none" strike="noStrike" cap="none" normalizeH="0" baseline="0" dirty="0" smtClean="0">
              <a:ln>
                <a:noFill/>
              </a:ln>
              <a:solidFill>
                <a:schemeClr val="tx1"/>
              </a:solidFill>
              <a:effectLst/>
              <a:latin typeface="Arial" pitchFamily="34" charset="0"/>
            </a:endParaRPr>
          </a:p>
        </p:txBody>
      </p:sp>
      <p:sp>
        <p:nvSpPr>
          <p:cNvPr id="51" name="Rectangle 14"/>
          <p:cNvSpPr>
            <a:spLocks noChangeArrowheads="1"/>
          </p:cNvSpPr>
          <p:nvPr/>
        </p:nvSpPr>
        <p:spPr bwMode="auto">
          <a:xfrm>
            <a:off x="6768887" y="2312461"/>
            <a:ext cx="1911998"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Calibri" pitchFamily="34" charset="0"/>
                <a:ea typeface="Calibri" pitchFamily="34" charset="0"/>
                <a:cs typeface="Arial" pitchFamily="34" charset="0"/>
              </a:rPr>
              <a:t>H is the </a:t>
            </a: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latin typeface="Calibri" pitchFamily="34" charset="0"/>
                <a:ea typeface="Calibri" pitchFamily="34" charset="0"/>
                <a:cs typeface="Arial" pitchFamily="34" charset="0"/>
              </a:rPr>
              <a:t>path electrical effort</a:t>
            </a:r>
            <a:endParaRPr kumimoji="0" lang="en-US" b="0" i="0" u="none" strike="noStrike" cap="none" normalizeH="0" baseline="0" dirty="0" smtClean="0">
              <a:ln>
                <a:noFill/>
              </a:ln>
              <a:solidFill>
                <a:srgbClr val="FF0000"/>
              </a:solidFill>
              <a:effectLst/>
              <a:latin typeface="Arial" pitchFamily="34" charset="0"/>
            </a:endParaRPr>
          </a:p>
        </p:txBody>
      </p:sp>
      <p:grpSp>
        <p:nvGrpSpPr>
          <p:cNvPr id="52" name="Group 51"/>
          <p:cNvGrpSpPr/>
          <p:nvPr/>
        </p:nvGrpSpPr>
        <p:grpSpPr>
          <a:xfrm>
            <a:off x="720876" y="2963910"/>
            <a:ext cx="234356" cy="440664"/>
            <a:chOff x="5253491" y="4576924"/>
            <a:chExt cx="470637" cy="1035763"/>
          </a:xfrm>
        </p:grpSpPr>
        <p:grpSp>
          <p:nvGrpSpPr>
            <p:cNvPr id="53" name="Group 52"/>
            <p:cNvGrpSpPr/>
            <p:nvPr/>
          </p:nvGrpSpPr>
          <p:grpSpPr>
            <a:xfrm>
              <a:off x="5253491" y="5044155"/>
              <a:ext cx="470637" cy="110625"/>
              <a:chOff x="5201109" y="5044155"/>
              <a:chExt cx="470637" cy="110625"/>
            </a:xfrm>
          </p:grpSpPr>
          <p:sp>
            <p:nvSpPr>
              <p:cNvPr id="57"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14"/>
          <p:cNvSpPr>
            <a:spLocks noChangeArrowheads="1"/>
          </p:cNvSpPr>
          <p:nvPr/>
        </p:nvSpPr>
        <p:spPr bwMode="auto">
          <a:xfrm>
            <a:off x="6732240" y="404664"/>
            <a:ext cx="2338974" cy="11079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Calibri" pitchFamily="34" charset="0"/>
                <a:ea typeface="Calibri" pitchFamily="34" charset="0"/>
                <a:cs typeface="Arial" pitchFamily="34" charset="0"/>
              </a:rPr>
              <a:t>Please note that H is the </a:t>
            </a:r>
          </a:p>
          <a:p>
            <a:pPr lvl="0" fontAlgn="base">
              <a:spcBef>
                <a:spcPct val="0"/>
              </a:spcBef>
              <a:spcAft>
                <a:spcPct val="0"/>
              </a:spcAft>
            </a:pPr>
            <a:r>
              <a:rPr lang="en-US" dirty="0" smtClean="0">
                <a:solidFill>
                  <a:srgbClr val="FF0000"/>
                </a:solidFill>
                <a:latin typeface="Calibri" pitchFamily="34" charset="0"/>
                <a:ea typeface="Calibri" pitchFamily="34" charset="0"/>
                <a:cs typeface="Arial" pitchFamily="34" charset="0"/>
              </a:rPr>
              <a:t>path electrical effort </a:t>
            </a:r>
          </a:p>
          <a:p>
            <a:pPr lvl="0" fontAlgn="base">
              <a:spcBef>
                <a:spcPct val="0"/>
              </a:spcBef>
              <a:spcAft>
                <a:spcPct val="0"/>
              </a:spcAft>
            </a:pPr>
            <a:r>
              <a:rPr lang="en-US" dirty="0">
                <a:solidFill>
                  <a:srgbClr val="000000"/>
                </a:solidFill>
                <a:latin typeface="Arial" pitchFamily="34" charset="0"/>
                <a:ea typeface="Calibri" pitchFamily="34" charset="0"/>
                <a:cs typeface="Arial" pitchFamily="34" charset="0"/>
              </a:rPr>
              <a:t>w</a:t>
            </a:r>
            <a:r>
              <a:rPr lang="en-US" dirty="0" smtClean="0">
                <a:solidFill>
                  <a:srgbClr val="000000"/>
                </a:solidFill>
                <a:latin typeface="Arial" pitchFamily="34" charset="0"/>
                <a:ea typeface="Calibri" pitchFamily="34" charset="0"/>
                <a:cs typeface="Arial" pitchFamily="34" charset="0"/>
              </a:rPr>
              <a:t>hile </a:t>
            </a:r>
            <a:r>
              <a:rPr lang="en-US" i="1" dirty="0" smtClean="0">
                <a:solidFill>
                  <a:srgbClr val="000000"/>
                </a:solidFill>
                <a:latin typeface="Arial" pitchFamily="34" charset="0"/>
                <a:ea typeface="Calibri" pitchFamily="34" charset="0"/>
                <a:cs typeface="Arial" pitchFamily="34" charset="0"/>
              </a:rPr>
              <a:t>h</a:t>
            </a:r>
            <a:r>
              <a:rPr lang="en-US" dirty="0" smtClean="0">
                <a:solidFill>
                  <a:srgbClr val="000000"/>
                </a:solidFill>
                <a:latin typeface="Arial" pitchFamily="34" charset="0"/>
                <a:ea typeface="Calibri" pitchFamily="34" charset="0"/>
                <a:cs typeface="Arial" pitchFamily="34" charset="0"/>
              </a:rPr>
              <a:t> is the </a:t>
            </a:r>
          </a:p>
          <a:p>
            <a:pPr lvl="0" fontAlgn="base">
              <a:spcBef>
                <a:spcPct val="0"/>
              </a:spcBef>
              <a:spcAft>
                <a:spcPct val="0"/>
              </a:spcAft>
            </a:pPr>
            <a:r>
              <a:rPr lang="en-US" dirty="0" smtClean="0">
                <a:solidFill>
                  <a:srgbClr val="FF0000"/>
                </a:solidFill>
                <a:latin typeface="Arial" pitchFamily="34" charset="0"/>
                <a:ea typeface="Calibri" pitchFamily="34" charset="0"/>
                <a:cs typeface="Arial" pitchFamily="34" charset="0"/>
              </a:rPr>
              <a:t>stage </a:t>
            </a:r>
            <a:r>
              <a:rPr lang="en-US" dirty="0">
                <a:solidFill>
                  <a:srgbClr val="FF0000"/>
                </a:solidFill>
                <a:latin typeface="Arial" pitchFamily="34" charset="0"/>
                <a:ea typeface="Calibri" pitchFamily="34" charset="0"/>
                <a:cs typeface="Arial" pitchFamily="34" charset="0"/>
              </a:rPr>
              <a:t>electrical </a:t>
            </a:r>
            <a:r>
              <a:rPr lang="en-US" dirty="0" smtClean="0">
                <a:solidFill>
                  <a:srgbClr val="FF0000"/>
                </a:solidFill>
                <a:latin typeface="Arial" pitchFamily="34" charset="0"/>
                <a:ea typeface="Calibri" pitchFamily="34" charset="0"/>
                <a:cs typeface="Arial" pitchFamily="34" charset="0"/>
              </a:rPr>
              <a:t>effort.</a:t>
            </a:r>
            <a:endParaRPr kumimoji="0" lang="en-US" b="0" i="0" u="none" strike="noStrike" cap="none" normalizeH="0" baseline="0" dirty="0" smtClean="0">
              <a:ln>
                <a:noFill/>
              </a:ln>
              <a:solidFill>
                <a:srgbClr val="FF0000"/>
              </a:solidFill>
              <a:effectLst/>
              <a:latin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32163648"/>
              </p:ext>
            </p:extLst>
          </p:nvPr>
        </p:nvGraphicFramePr>
        <p:xfrm>
          <a:off x="2205038" y="5348288"/>
          <a:ext cx="4733925" cy="987425"/>
        </p:xfrm>
        <a:graphic>
          <a:graphicData uri="http://schemas.openxmlformats.org/presentationml/2006/ole">
            <mc:AlternateContent xmlns:mc="http://schemas.openxmlformats.org/markup-compatibility/2006">
              <mc:Choice xmlns:v="urn:schemas-microsoft-com:vml" Requires="v">
                <p:oleObj spid="_x0000_s3091" name="Equation" r:id="rId3" imgW="3581400" imgH="749300" progId="Equation.3">
                  <p:embed/>
                </p:oleObj>
              </mc:Choice>
              <mc:Fallback>
                <p:oleObj name="Equation" r:id="rId3" imgW="3581400" imgH="749300" progId="Equation.3">
                  <p:embed/>
                  <p:pic>
                    <p:nvPicPr>
                      <p:cNvPr id="0" name=""/>
                      <p:cNvPicPr>
                        <a:picLocks noChangeAspect="1" noChangeArrowheads="1"/>
                      </p:cNvPicPr>
                      <p:nvPr/>
                    </p:nvPicPr>
                    <p:blipFill>
                      <a:blip r:embed="rId4"/>
                      <a:srcRect/>
                      <a:stretch>
                        <a:fillRect/>
                      </a:stretch>
                    </p:blipFill>
                    <p:spPr bwMode="auto">
                      <a:xfrm>
                        <a:off x="2205038" y="5348288"/>
                        <a:ext cx="4733925" cy="9874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511057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tapered buffer</a:t>
            </a:r>
            <a:endParaRPr lang="sv-SE" dirty="0"/>
          </a:p>
        </p:txBody>
      </p:sp>
      <p:sp>
        <p:nvSpPr>
          <p:cNvPr id="3" name="Date Placeholder 2"/>
          <p:cNvSpPr>
            <a:spLocks noGrp="1"/>
          </p:cNvSpPr>
          <p:nvPr>
            <p:ph type="dt" sz="half" idx="10"/>
          </p:nvPr>
        </p:nvSpPr>
        <p:spPr/>
        <p:txBody>
          <a:bodyPr/>
          <a:lstStyle/>
          <a:p>
            <a:r>
              <a:rPr lang="sv-SE" smtClean="0"/>
              <a:t>2018-09-13</a:t>
            </a:r>
            <a:endParaRPr lang="sv-SE"/>
          </a:p>
        </p:txBody>
      </p:sp>
      <p:sp>
        <p:nvSpPr>
          <p:cNvPr id="4" name="Footer Placeholder 3"/>
          <p:cNvSpPr>
            <a:spLocks noGrp="1"/>
          </p:cNvSpPr>
          <p:nvPr>
            <p:ph type="ftr" sz="quarter" idx="11"/>
          </p:nvPr>
        </p:nvSpPr>
        <p:spPr/>
        <p:txBody>
          <a:bodyPr/>
          <a:lstStyle/>
          <a:p>
            <a:r>
              <a:rPr lang="fr-FR" smtClean="0"/>
              <a:t>Lecture 4: CMOS Inverter dynamics</a:t>
            </a:r>
            <a:endParaRPr lang="sv-SE"/>
          </a:p>
        </p:txBody>
      </p:sp>
      <p:sp>
        <p:nvSpPr>
          <p:cNvPr id="5" name="Slide Number Placeholder 4"/>
          <p:cNvSpPr>
            <a:spLocks noGrp="1"/>
          </p:cNvSpPr>
          <p:nvPr>
            <p:ph type="sldNum" sz="quarter" idx="12"/>
          </p:nvPr>
        </p:nvSpPr>
        <p:spPr/>
        <p:txBody>
          <a:bodyPr/>
          <a:lstStyle/>
          <a:p>
            <a:fld id="{5D854F34-EE3E-4FEC-9CD0-2FD80BC80D30}" type="slidenum">
              <a:rPr lang="sv-SE" smtClean="0"/>
              <a:t>34</a:t>
            </a:fld>
            <a:endParaRPr lang="sv-SE"/>
          </a:p>
        </p:txBody>
      </p:sp>
      <p:sp>
        <p:nvSpPr>
          <p:cNvPr id="6" name="Line 42"/>
          <p:cNvSpPr>
            <a:spLocks noChangeShapeType="1"/>
          </p:cNvSpPr>
          <p:nvPr/>
        </p:nvSpPr>
        <p:spPr bwMode="auto">
          <a:xfrm flipH="1">
            <a:off x="6393860" y="2947562"/>
            <a:ext cx="176767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29"/>
          <p:cNvSpPr>
            <a:spLocks noChangeArrowheads="1"/>
          </p:cNvSpPr>
          <p:nvPr/>
        </p:nvSpPr>
        <p:spPr bwMode="auto">
          <a:xfrm>
            <a:off x="2858505" y="3354719"/>
            <a:ext cx="555793"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endParaRPr>
          </a:p>
        </p:txBody>
      </p:sp>
      <p:sp>
        <p:nvSpPr>
          <p:cNvPr id="8" name="Rectangle 28"/>
          <p:cNvSpPr>
            <a:spLocks noChangeArrowheads="1"/>
          </p:cNvSpPr>
          <p:nvPr/>
        </p:nvSpPr>
        <p:spPr bwMode="auto">
          <a:xfrm>
            <a:off x="528998" y="1770239"/>
            <a:ext cx="2524553" cy="2771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Reference inverter . . . </a:t>
            </a:r>
            <a:endParaRPr kumimoji="0" lang="en-US" b="0" i="0" u="none" strike="noStrike" cap="none" normalizeH="0" baseline="0" smtClean="0">
              <a:ln>
                <a:noFill/>
              </a:ln>
              <a:solidFill>
                <a:schemeClr val="tx1"/>
              </a:solidFill>
              <a:effectLst/>
              <a:latin typeface="Arial" pitchFamily="34" charset="0"/>
            </a:endParaRPr>
          </a:p>
        </p:txBody>
      </p:sp>
      <p:sp>
        <p:nvSpPr>
          <p:cNvPr id="9" name="Rectangle 27"/>
          <p:cNvSpPr>
            <a:spLocks noChangeArrowheads="1"/>
          </p:cNvSpPr>
          <p:nvPr/>
        </p:nvSpPr>
        <p:spPr bwMode="auto">
          <a:xfrm>
            <a:off x="3035150" y="1770239"/>
            <a:ext cx="4187961" cy="458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and two inserted buffer inverters</a:t>
            </a:r>
            <a:endParaRPr kumimoji="0" lang="en-US" b="0" i="0" u="none" strike="noStrike" cap="none" normalizeH="0" baseline="0" smtClean="0">
              <a:ln>
                <a:noFill/>
              </a:ln>
              <a:solidFill>
                <a:schemeClr val="tx1"/>
              </a:solidFill>
              <a:effectLst/>
              <a:latin typeface="Arial" pitchFamily="34" charset="0"/>
            </a:endParaRPr>
          </a:p>
        </p:txBody>
      </p:sp>
      <p:sp>
        <p:nvSpPr>
          <p:cNvPr id="10" name="Freeform 26"/>
          <p:cNvSpPr>
            <a:spLocks/>
          </p:cNvSpPr>
          <p:nvPr/>
        </p:nvSpPr>
        <p:spPr bwMode="auto">
          <a:xfrm>
            <a:off x="1002505" y="2589460"/>
            <a:ext cx="540976" cy="719884"/>
          </a:xfrm>
          <a:custGeom>
            <a:avLst/>
            <a:gdLst/>
            <a:ahLst/>
            <a:cxnLst>
              <a:cxn ang="0">
                <a:pos x="0" y="120"/>
              </a:cxn>
              <a:cxn ang="0">
                <a:pos x="92" y="58"/>
              </a:cxn>
              <a:cxn ang="0">
                <a:pos x="0" y="0"/>
              </a:cxn>
            </a:cxnLst>
            <a:rect l="0" t="0" r="r" b="b"/>
            <a:pathLst>
              <a:path w="92" h="120">
                <a:moveTo>
                  <a:pt x="0" y="120"/>
                </a:moveTo>
                <a:lnTo>
                  <a:pt x="92" y="58"/>
                </a:lnTo>
                <a:lnTo>
                  <a:pt x="0" y="0"/>
                </a:lnTo>
              </a:path>
            </a:pathLst>
          </a:cu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a:grpSpLocks noChangeAspect="1"/>
          </p:cNvGrpSpPr>
          <p:nvPr/>
        </p:nvGrpSpPr>
        <p:grpSpPr>
          <a:xfrm>
            <a:off x="2189338" y="2950017"/>
            <a:ext cx="366437" cy="603378"/>
            <a:chOff x="1861196" y="3851715"/>
            <a:chExt cx="625618" cy="754222"/>
          </a:xfrm>
        </p:grpSpPr>
        <p:sp>
          <p:nvSpPr>
            <p:cNvPr id="12" name="Line 25"/>
            <p:cNvSpPr>
              <a:spLocks noChangeShapeType="1"/>
            </p:cNvSpPr>
            <p:nvPr/>
          </p:nvSpPr>
          <p:spPr bwMode="auto">
            <a:xfrm flipH="1">
              <a:off x="1861196" y="4161988"/>
              <a:ext cx="625618" cy="1226"/>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24"/>
            <p:cNvSpPr>
              <a:spLocks noChangeShapeType="1"/>
            </p:cNvSpPr>
            <p:nvPr/>
          </p:nvSpPr>
          <p:spPr bwMode="auto">
            <a:xfrm flipH="1">
              <a:off x="1861196" y="4272362"/>
              <a:ext cx="625618" cy="1226"/>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22"/>
            <p:cNvSpPr>
              <a:spLocks noChangeShapeType="1"/>
            </p:cNvSpPr>
            <p:nvPr/>
          </p:nvSpPr>
          <p:spPr bwMode="auto">
            <a:xfrm>
              <a:off x="2174005" y="3851715"/>
              <a:ext cx="0" cy="31763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21"/>
            <p:cNvSpPr>
              <a:spLocks noChangeShapeType="1"/>
            </p:cNvSpPr>
            <p:nvPr/>
          </p:nvSpPr>
          <p:spPr bwMode="auto">
            <a:xfrm flipH="1">
              <a:off x="2034161" y="4605937"/>
              <a:ext cx="294408"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20"/>
            <p:cNvSpPr>
              <a:spLocks noChangeShapeType="1"/>
            </p:cNvSpPr>
            <p:nvPr/>
          </p:nvSpPr>
          <p:spPr bwMode="auto">
            <a:xfrm>
              <a:off x="2176459" y="4282173"/>
              <a:ext cx="1227" cy="31763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tangle 19"/>
          <p:cNvSpPr>
            <a:spLocks noChangeArrowheads="1"/>
          </p:cNvSpPr>
          <p:nvPr/>
        </p:nvSpPr>
        <p:spPr bwMode="auto">
          <a:xfrm>
            <a:off x="1133762" y="3354719"/>
            <a:ext cx="28809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endParaRPr lang="en-US" dirty="0">
              <a:latin typeface="Arial" pitchFamily="34" charset="0"/>
            </a:endParaRPr>
          </a:p>
        </p:txBody>
      </p:sp>
      <p:sp>
        <p:nvSpPr>
          <p:cNvPr id="18" name="Oval 18"/>
          <p:cNvSpPr>
            <a:spLocks noChangeArrowheads="1"/>
          </p:cNvSpPr>
          <p:nvPr/>
        </p:nvSpPr>
        <p:spPr bwMode="auto">
          <a:xfrm>
            <a:off x="3642368" y="2866621"/>
            <a:ext cx="154564" cy="164335"/>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7"/>
          <p:cNvSpPr>
            <a:spLocks noChangeArrowheads="1"/>
          </p:cNvSpPr>
          <p:nvPr/>
        </p:nvSpPr>
        <p:spPr bwMode="auto">
          <a:xfrm>
            <a:off x="6245429" y="2866621"/>
            <a:ext cx="153338" cy="164335"/>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5551116" y="3354719"/>
            <a:ext cx="94210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dirty="0" err="1" smtClean="0">
                <a:solidFill>
                  <a:srgbClr val="000000"/>
                </a:solidFill>
                <a:latin typeface="Calibri" pitchFamily="34" charset="0"/>
                <a:ea typeface="Calibri" pitchFamily="34" charset="0"/>
                <a:cs typeface="Arial" pitchFamily="34" charset="0"/>
              </a:rPr>
              <a:t>R</a:t>
            </a:r>
            <a:r>
              <a:rPr lang="en-US" baseline="-30000" dirty="0" err="1" smtClean="0">
                <a:solidFill>
                  <a:srgbClr val="000000"/>
                </a:solidFill>
                <a:latin typeface="Calibri" pitchFamily="34" charset="0"/>
                <a:ea typeface="Calibri" pitchFamily="34" charset="0"/>
                <a:cs typeface="Arial" pitchFamily="34" charset="0"/>
              </a:rPr>
              <a:t>eff</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2</a:t>
            </a:r>
            <a:endParaRPr kumimoji="0" lang="en-US" b="0" i="0" u="none" strike="noStrike" cap="none" normalizeH="0" baseline="0" dirty="0" smtClean="0">
              <a:ln>
                <a:noFill/>
              </a:ln>
              <a:solidFill>
                <a:schemeClr val="tx1"/>
              </a:solidFill>
              <a:effectLst/>
              <a:latin typeface="Arial" pitchFamily="34" charset="0"/>
            </a:endParaRPr>
          </a:p>
        </p:txBody>
      </p:sp>
      <p:sp>
        <p:nvSpPr>
          <p:cNvPr id="21" name="Line 15"/>
          <p:cNvSpPr>
            <a:spLocks noChangeShapeType="1"/>
          </p:cNvSpPr>
          <p:nvPr/>
        </p:nvSpPr>
        <p:spPr bwMode="auto">
          <a:xfrm flipV="1">
            <a:off x="1010320" y="2595904"/>
            <a:ext cx="1227" cy="719884"/>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8110216" y="3208755"/>
            <a:ext cx="660437"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L</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a:t>
            </a:r>
            <a:r>
              <a:rPr lang="en-US" dirty="0" smtClean="0">
                <a:solidFill>
                  <a:srgbClr val="0070C0"/>
                </a:solidFill>
                <a:latin typeface="Calibri" pitchFamily="34" charset="0"/>
                <a:ea typeface="Calibri" pitchFamily="34" charset="0"/>
                <a:cs typeface="Arial" pitchFamily="34" charset="0"/>
              </a:rPr>
              <a:t>64</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5" name="Rectangle 11"/>
          <p:cNvSpPr>
            <a:spLocks noChangeArrowheads="1"/>
          </p:cNvSpPr>
          <p:nvPr/>
        </p:nvSpPr>
        <p:spPr bwMode="auto">
          <a:xfrm>
            <a:off x="614867" y="2625024"/>
            <a:ext cx="123897" cy="277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smtClean="0">
              <a:ln>
                <a:noFill/>
              </a:ln>
              <a:solidFill>
                <a:schemeClr val="tx1"/>
              </a:solidFill>
              <a:effectLst/>
              <a:latin typeface="Arial" pitchFamily="34" charset="0"/>
            </a:endParaRPr>
          </a:p>
        </p:txBody>
      </p:sp>
      <p:sp>
        <p:nvSpPr>
          <p:cNvPr id="26" name="Rectangle 10"/>
          <p:cNvSpPr>
            <a:spLocks noChangeArrowheads="1"/>
          </p:cNvSpPr>
          <p:nvPr/>
        </p:nvSpPr>
        <p:spPr bwMode="auto">
          <a:xfrm>
            <a:off x="2258648" y="2625024"/>
            <a:ext cx="24045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70C0"/>
                </a:solidFill>
                <a:latin typeface="Calibri" pitchFamily="34" charset="0"/>
                <a:ea typeface="Calibri" pitchFamily="34" charset="0"/>
                <a:cs typeface="Arial" pitchFamily="34" charset="0"/>
              </a:rPr>
              <a:t>4</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7" name="Rectangle 9"/>
          <p:cNvSpPr>
            <a:spLocks noChangeArrowheads="1"/>
          </p:cNvSpPr>
          <p:nvPr/>
        </p:nvSpPr>
        <p:spPr bwMode="auto">
          <a:xfrm>
            <a:off x="4577405" y="2625024"/>
            <a:ext cx="858691" cy="2771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70C0"/>
                </a:solidFill>
                <a:latin typeface="Calibri" pitchFamily="34" charset="0"/>
                <a:ea typeface="Calibri" pitchFamily="34" charset="0"/>
                <a:cs typeface="Arial" pitchFamily="34" charset="0"/>
              </a:rPr>
              <a:t>16</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a:t>
            </a:r>
            <a:endParaRPr kumimoji="0" lang="en-US" b="0" i="0" u="none" strike="noStrike" cap="none" normalizeH="0" baseline="0" dirty="0" smtClean="0">
              <a:ln>
                <a:noFill/>
              </a:ln>
              <a:solidFill>
                <a:schemeClr val="tx1"/>
              </a:solidFill>
              <a:effectLst/>
              <a:latin typeface="Arial" pitchFamily="34" charset="0"/>
            </a:endParaRPr>
          </a:p>
        </p:txBody>
      </p:sp>
      <p:sp>
        <p:nvSpPr>
          <p:cNvPr id="29" name="AutoShape 7"/>
          <p:cNvSpPr>
            <a:spLocks noChangeArrowheads="1"/>
          </p:cNvSpPr>
          <p:nvPr/>
        </p:nvSpPr>
        <p:spPr bwMode="auto">
          <a:xfrm rot="5400000">
            <a:off x="2608406" y="2482641"/>
            <a:ext cx="1119683" cy="933520"/>
          </a:xfrm>
          <a:prstGeom prst="triangle">
            <a:avLst>
              <a:gd name="adj" fmla="val 50000"/>
            </a:avLst>
          </a:prstGeom>
          <a:solidFill>
            <a:srgbClr val="D8D8D8"/>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AutoShape 6"/>
          <p:cNvSpPr>
            <a:spLocks noChangeAspect="1" noChangeArrowheads="1"/>
          </p:cNvSpPr>
          <p:nvPr/>
        </p:nvSpPr>
        <p:spPr bwMode="auto">
          <a:xfrm rot="5400000">
            <a:off x="4910969" y="2342797"/>
            <a:ext cx="1453258" cy="1213208"/>
          </a:xfrm>
          <a:prstGeom prst="triangle">
            <a:avLst>
              <a:gd name="adj" fmla="val 50000"/>
            </a:avLst>
          </a:prstGeom>
          <a:solidFill>
            <a:srgbClr val="D8D8D8"/>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5"/>
          <p:cNvSpPr>
            <a:spLocks noChangeShapeType="1"/>
          </p:cNvSpPr>
          <p:nvPr/>
        </p:nvSpPr>
        <p:spPr bwMode="auto">
          <a:xfrm flipH="1">
            <a:off x="709323" y="2947562"/>
            <a:ext cx="29440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4"/>
          <p:cNvSpPr>
            <a:spLocks noChangeShapeType="1"/>
          </p:cNvSpPr>
          <p:nvPr/>
        </p:nvSpPr>
        <p:spPr bwMode="auto">
          <a:xfrm flipH="1">
            <a:off x="1677191" y="2947562"/>
            <a:ext cx="102429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3"/>
          <p:cNvSpPr>
            <a:spLocks noChangeShapeType="1"/>
          </p:cNvSpPr>
          <p:nvPr/>
        </p:nvSpPr>
        <p:spPr bwMode="auto">
          <a:xfrm flipH="1">
            <a:off x="3796932" y="2946336"/>
            <a:ext cx="1250009"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
          <p:cNvSpPr>
            <a:spLocks noChangeArrowheads="1"/>
          </p:cNvSpPr>
          <p:nvPr/>
        </p:nvSpPr>
        <p:spPr bwMode="auto">
          <a:xfrm>
            <a:off x="1554521" y="2866621"/>
            <a:ext cx="154564" cy="164335"/>
          </a:xfrm>
          <a:prstGeom prst="ellipse">
            <a:avLst/>
          </a:prstGeom>
          <a:solidFill>
            <a:srgbClr val="FFFFFF"/>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9"/>
          <p:cNvSpPr>
            <a:spLocks noChangeArrowheads="1"/>
          </p:cNvSpPr>
          <p:nvPr/>
        </p:nvSpPr>
        <p:spPr bwMode="auto">
          <a:xfrm>
            <a:off x="395536" y="4269170"/>
            <a:ext cx="8496944" cy="21121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Sharing</a:t>
            </a:r>
            <a:r>
              <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rPr>
              <a:t> the load equally between the inverters yields equal stage </a:t>
            </a:r>
            <a:r>
              <a:rPr kumimoji="0" lang="en-US" b="0" i="0" u="none" strike="noStrike" cap="none" normalizeH="0" dirty="0" err="1" smtClean="0">
                <a:ln>
                  <a:noFill/>
                </a:ln>
                <a:solidFill>
                  <a:srgbClr val="000000"/>
                </a:solidFill>
                <a:effectLst/>
                <a:latin typeface="Arial" pitchFamily="34" charset="0"/>
                <a:ea typeface="Calibri" pitchFamily="34" charset="0"/>
                <a:cs typeface="Arial" pitchFamily="34" charset="0"/>
              </a:rPr>
              <a:t>fanouts</a:t>
            </a:r>
            <a:r>
              <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en-US" b="0" i="1" u="none" strike="noStrike" cap="none" normalizeH="0" dirty="0" smtClean="0">
                <a:ln>
                  <a:noFill/>
                </a:ln>
                <a:solidFill>
                  <a:srgbClr val="000000"/>
                </a:solidFill>
                <a:effectLst/>
                <a:latin typeface="Arial" pitchFamily="34" charset="0"/>
                <a:ea typeface="Calibri" pitchFamily="34" charset="0"/>
                <a:cs typeface="Arial" pitchFamily="34" charset="0"/>
              </a:rPr>
              <a:t>h</a:t>
            </a:r>
            <a:r>
              <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rPr>
              <a:t>=</a:t>
            </a:r>
            <a:r>
              <a:rPr lang="en-US" baseline="30000" dirty="0">
                <a:solidFill>
                  <a:srgbClr val="000000"/>
                </a:solidFill>
                <a:latin typeface="Arial" pitchFamily="34" charset="0"/>
                <a:ea typeface="Calibri" pitchFamily="34" charset="0"/>
                <a:cs typeface="Arial" pitchFamily="34" charset="0"/>
              </a:rPr>
              <a:t>3</a:t>
            </a:r>
            <a:r>
              <a:rPr lang="en-US" dirty="0">
                <a:solidFill>
                  <a:srgbClr val="000000"/>
                </a:solidFill>
                <a:latin typeface="Arial" pitchFamily="34" charset="0"/>
                <a:ea typeface="Calibri" pitchFamily="34" charset="0"/>
                <a:cs typeface="Arial" pitchFamily="34" charset="0"/>
              </a:rPr>
              <a:t>√</a:t>
            </a:r>
            <a:r>
              <a:rPr lang="en-US" dirty="0" smtClean="0">
                <a:solidFill>
                  <a:srgbClr val="000000"/>
                </a:solidFill>
                <a:latin typeface="Arial" pitchFamily="34" charset="0"/>
                <a:ea typeface="Calibri" pitchFamily="34" charset="0"/>
                <a:cs typeface="Arial" pitchFamily="34" charset="0"/>
              </a:rPr>
              <a:t>64=4</a:t>
            </a:r>
          </a:p>
          <a:p>
            <a:pPr lvl="0" fontAlgn="base">
              <a:spcBef>
                <a:spcPct val="0"/>
              </a:spcBef>
              <a:spcAft>
                <a:spcPct val="0"/>
              </a:spcAft>
            </a:pPr>
            <a:endParaRPr lang="en-US" dirty="0" smtClean="0">
              <a:solidFill>
                <a:srgbClr val="000000"/>
              </a:solidFill>
              <a:latin typeface="Arial" pitchFamily="34" charset="0"/>
              <a:ea typeface="Calibri" pitchFamily="34" charset="0"/>
              <a:cs typeface="Arial" pitchFamily="34" charset="0"/>
            </a:endParaRPr>
          </a:p>
          <a:p>
            <a:pPr lvl="0" fontAlgn="base">
              <a:spcBef>
                <a:spcPct val="0"/>
              </a:spcBef>
              <a:spcAft>
                <a:spcPct val="0"/>
              </a:spcAft>
            </a:pPr>
            <a:r>
              <a:rPr lang="en-US" dirty="0" smtClean="0">
                <a:solidFill>
                  <a:srgbClr val="000000"/>
                </a:solidFill>
                <a:latin typeface="Arial" pitchFamily="34" charset="0"/>
                <a:ea typeface="Calibri" pitchFamily="34" charset="0"/>
                <a:cs typeface="Arial" pitchFamily="34" charset="0"/>
              </a:rPr>
              <a:t>The total delay is then equal to 3 FO4 delays, i.e. 15tau=75 </a:t>
            </a:r>
            <a:r>
              <a:rPr lang="en-US" dirty="0" err="1" smtClean="0">
                <a:solidFill>
                  <a:srgbClr val="000000"/>
                </a:solidFill>
                <a:latin typeface="Arial" pitchFamily="34" charset="0"/>
                <a:ea typeface="Calibri" pitchFamily="34" charset="0"/>
                <a:cs typeface="Arial" pitchFamily="34" charset="0"/>
              </a:rPr>
              <a:t>ps</a:t>
            </a:r>
            <a:r>
              <a:rPr lang="en-US" dirty="0" smtClean="0">
                <a:solidFill>
                  <a:srgbClr val="000000"/>
                </a:solidFill>
                <a:latin typeface="Arial" pitchFamily="34" charset="0"/>
                <a:ea typeface="Calibri" pitchFamily="34" charset="0"/>
                <a:cs typeface="Arial" pitchFamily="34" charset="0"/>
              </a:rPr>
              <a:t> (assuming </a:t>
            </a:r>
            <a:r>
              <a:rPr lang="en-US" i="1" dirty="0" err="1" smtClean="0">
                <a:solidFill>
                  <a:srgbClr val="000000"/>
                </a:solidFill>
                <a:latin typeface="Arial" pitchFamily="34" charset="0"/>
                <a:ea typeface="Calibri" pitchFamily="34" charset="0"/>
                <a:cs typeface="Arial" pitchFamily="34" charset="0"/>
              </a:rPr>
              <a:t>p</a:t>
            </a:r>
            <a:r>
              <a:rPr lang="en-US" baseline="-25000" dirty="0" err="1" smtClean="0">
                <a:solidFill>
                  <a:srgbClr val="000000"/>
                </a:solidFill>
                <a:latin typeface="Arial" pitchFamily="34" charset="0"/>
                <a:ea typeface="Calibri" pitchFamily="34" charset="0"/>
                <a:cs typeface="Arial" pitchFamily="34" charset="0"/>
              </a:rPr>
              <a:t>inv</a:t>
            </a:r>
            <a:r>
              <a:rPr lang="en-US" dirty="0" smtClean="0">
                <a:solidFill>
                  <a:srgbClr val="000000"/>
                </a:solidFill>
                <a:latin typeface="Arial" pitchFamily="34" charset="0"/>
                <a:ea typeface="Calibri" pitchFamily="34"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endParaRPr>
          </a:p>
        </p:txBody>
      </p:sp>
      <p:grpSp>
        <p:nvGrpSpPr>
          <p:cNvPr id="36" name="Group 35"/>
          <p:cNvGrpSpPr/>
          <p:nvPr/>
        </p:nvGrpSpPr>
        <p:grpSpPr>
          <a:xfrm>
            <a:off x="4306422" y="2957522"/>
            <a:ext cx="625618" cy="754222"/>
            <a:chOff x="1861196" y="3851715"/>
            <a:chExt cx="625618" cy="754222"/>
          </a:xfrm>
        </p:grpSpPr>
        <p:sp>
          <p:nvSpPr>
            <p:cNvPr id="37" name="Line 25"/>
            <p:cNvSpPr>
              <a:spLocks noChangeShapeType="1"/>
            </p:cNvSpPr>
            <p:nvPr/>
          </p:nvSpPr>
          <p:spPr bwMode="auto">
            <a:xfrm flipH="1">
              <a:off x="1861196" y="4161988"/>
              <a:ext cx="62561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24"/>
            <p:cNvSpPr>
              <a:spLocks noChangeShapeType="1"/>
            </p:cNvSpPr>
            <p:nvPr/>
          </p:nvSpPr>
          <p:spPr bwMode="auto">
            <a:xfrm flipH="1">
              <a:off x="1861196" y="4272362"/>
              <a:ext cx="625618" cy="122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22"/>
            <p:cNvSpPr>
              <a:spLocks noChangeShapeType="1"/>
            </p:cNvSpPr>
            <p:nvPr/>
          </p:nvSpPr>
          <p:spPr bwMode="auto">
            <a:xfrm>
              <a:off x="2174005" y="3851715"/>
              <a:ext cx="1227" cy="3176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21"/>
            <p:cNvSpPr>
              <a:spLocks noChangeShapeType="1"/>
            </p:cNvSpPr>
            <p:nvPr/>
          </p:nvSpPr>
          <p:spPr bwMode="auto">
            <a:xfrm flipH="1">
              <a:off x="2034161" y="4605937"/>
              <a:ext cx="29440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20"/>
            <p:cNvSpPr>
              <a:spLocks noChangeShapeType="1"/>
            </p:cNvSpPr>
            <p:nvPr/>
          </p:nvSpPr>
          <p:spPr bwMode="auto">
            <a:xfrm>
              <a:off x="2176459" y="4282173"/>
              <a:ext cx="1227" cy="3176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a:grpSpLocks noChangeAspect="1"/>
          </p:cNvGrpSpPr>
          <p:nvPr/>
        </p:nvGrpSpPr>
        <p:grpSpPr>
          <a:xfrm>
            <a:off x="7232924" y="2947789"/>
            <a:ext cx="750740" cy="905066"/>
            <a:chOff x="1861196" y="3851715"/>
            <a:chExt cx="625618" cy="754222"/>
          </a:xfrm>
        </p:grpSpPr>
        <p:sp>
          <p:nvSpPr>
            <p:cNvPr id="43" name="Line 25"/>
            <p:cNvSpPr>
              <a:spLocks noChangeShapeType="1"/>
            </p:cNvSpPr>
            <p:nvPr/>
          </p:nvSpPr>
          <p:spPr bwMode="auto">
            <a:xfrm flipH="1">
              <a:off x="1861196" y="4161988"/>
              <a:ext cx="625618" cy="1226"/>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24"/>
            <p:cNvSpPr>
              <a:spLocks noChangeShapeType="1"/>
            </p:cNvSpPr>
            <p:nvPr/>
          </p:nvSpPr>
          <p:spPr bwMode="auto">
            <a:xfrm flipH="1">
              <a:off x="1861196" y="4272362"/>
              <a:ext cx="625618" cy="1226"/>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22"/>
            <p:cNvSpPr>
              <a:spLocks noChangeShapeType="1"/>
            </p:cNvSpPr>
            <p:nvPr/>
          </p:nvSpPr>
          <p:spPr bwMode="auto">
            <a:xfrm>
              <a:off x="2174005" y="3851715"/>
              <a:ext cx="0" cy="317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21"/>
            <p:cNvSpPr>
              <a:spLocks noChangeShapeType="1"/>
            </p:cNvSpPr>
            <p:nvPr/>
          </p:nvSpPr>
          <p:spPr bwMode="auto">
            <a:xfrm flipH="1">
              <a:off x="2034161" y="4605937"/>
              <a:ext cx="294408"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20"/>
            <p:cNvSpPr>
              <a:spLocks noChangeShapeType="1"/>
            </p:cNvSpPr>
            <p:nvPr/>
          </p:nvSpPr>
          <p:spPr bwMode="auto">
            <a:xfrm>
              <a:off x="2176459" y="4282173"/>
              <a:ext cx="0" cy="317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Rectangle 29"/>
          <p:cNvSpPr>
            <a:spLocks noChangeArrowheads="1"/>
          </p:cNvSpPr>
          <p:nvPr/>
        </p:nvSpPr>
        <p:spPr bwMode="auto">
          <a:xfrm>
            <a:off x="2977060" y="2215897"/>
            <a:ext cx="82355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 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1</a:t>
            </a:r>
            <a:r>
              <a:rPr lang="en-US" dirty="0" smtClean="0">
                <a:solidFill>
                  <a:srgbClr val="000000"/>
                </a:solidFill>
                <a:latin typeface="Calibri" pitchFamily="34" charset="0"/>
                <a:ea typeface="Calibri" pitchFamily="34" charset="0"/>
                <a:cs typeface="Arial" pitchFamily="34" charset="0"/>
              </a:rPr>
              <a:t>=</a:t>
            </a:r>
            <a:r>
              <a:rPr lang="en-US" dirty="0" smtClean="0">
                <a:solidFill>
                  <a:srgbClr val="0070C0"/>
                </a:solidFill>
                <a:latin typeface="Calibri" pitchFamily="34" charset="0"/>
                <a:ea typeface="Calibri" pitchFamily="34" charset="0"/>
                <a:cs typeface="Arial" pitchFamily="34" charset="0"/>
              </a:rPr>
              <a:t>4</a:t>
            </a:r>
            <a:endParaRPr kumimoji="0" lang="en-US" b="0" i="0" u="none" strike="noStrike" cap="none" normalizeH="0" baseline="0" dirty="0" smtClean="0">
              <a:ln>
                <a:noFill/>
              </a:ln>
              <a:solidFill>
                <a:srgbClr val="0070C0"/>
              </a:solidFill>
              <a:effectLst/>
              <a:latin typeface="Arial" pitchFamily="34" charset="0"/>
            </a:endParaRPr>
          </a:p>
        </p:txBody>
      </p:sp>
      <p:sp>
        <p:nvSpPr>
          <p:cNvPr id="49" name="Rectangle 19"/>
          <p:cNvSpPr>
            <a:spLocks noChangeArrowheads="1"/>
          </p:cNvSpPr>
          <p:nvPr/>
        </p:nvSpPr>
        <p:spPr bwMode="auto">
          <a:xfrm>
            <a:off x="1252317" y="2215897"/>
            <a:ext cx="592726"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Size=1</a:t>
            </a:r>
            <a:endParaRPr lang="en-US" dirty="0">
              <a:latin typeface="Arial" pitchFamily="34" charset="0"/>
            </a:endParaRPr>
          </a:p>
        </p:txBody>
      </p:sp>
      <p:sp>
        <p:nvSpPr>
          <p:cNvPr id="50" name="Rectangle 16"/>
          <p:cNvSpPr>
            <a:spLocks noChangeArrowheads="1"/>
          </p:cNvSpPr>
          <p:nvPr/>
        </p:nvSpPr>
        <p:spPr bwMode="auto">
          <a:xfrm>
            <a:off x="5646117" y="2215897"/>
            <a:ext cx="94210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latin typeface="Calibri" pitchFamily="34" charset="0"/>
                <a:ea typeface="Calibri" pitchFamily="34" charset="0"/>
                <a:cs typeface="Arial" pitchFamily="34" charset="0"/>
              </a:rPr>
              <a:t>Size x</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Arial" pitchFamily="34" charset="0"/>
              </a:rPr>
              <a:t>2</a:t>
            </a:r>
            <a:r>
              <a:rPr lang="en-US" dirty="0" smtClean="0">
                <a:solidFill>
                  <a:srgbClr val="000000"/>
                </a:solidFill>
                <a:latin typeface="Calibri" pitchFamily="34" charset="0"/>
                <a:ea typeface="Calibri" pitchFamily="34" charset="0"/>
                <a:cs typeface="Arial" pitchFamily="34" charset="0"/>
              </a:rPr>
              <a:t>=</a:t>
            </a:r>
            <a:r>
              <a:rPr lang="en-US" dirty="0" smtClean="0">
                <a:solidFill>
                  <a:srgbClr val="0070C0"/>
                </a:solidFill>
                <a:latin typeface="Calibri" pitchFamily="34" charset="0"/>
                <a:ea typeface="Calibri" pitchFamily="34" charset="0"/>
                <a:cs typeface="Arial" pitchFamily="34" charset="0"/>
              </a:rPr>
              <a:t>16</a:t>
            </a:r>
            <a:endParaRPr kumimoji="0" lang="en-US" b="0" i="0" u="none" strike="noStrike" cap="none" normalizeH="0" baseline="0" dirty="0" smtClean="0">
              <a:ln>
                <a:noFill/>
              </a:ln>
              <a:solidFill>
                <a:srgbClr val="0070C0"/>
              </a:solidFill>
              <a:effectLst/>
              <a:latin typeface="Arial" pitchFamily="34" charset="0"/>
            </a:endParaRPr>
          </a:p>
        </p:txBody>
      </p:sp>
      <p:sp>
        <p:nvSpPr>
          <p:cNvPr id="51" name="Rectangle 14"/>
          <p:cNvSpPr>
            <a:spLocks noChangeArrowheads="1"/>
          </p:cNvSpPr>
          <p:nvPr/>
        </p:nvSpPr>
        <p:spPr bwMode="auto">
          <a:xfrm>
            <a:off x="6768887" y="2307850"/>
            <a:ext cx="1976631"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70C0"/>
                </a:solidFill>
                <a:latin typeface="Calibri" pitchFamily="34" charset="0"/>
                <a:ea typeface="Calibri" pitchFamily="34" charset="0"/>
                <a:cs typeface="Arial" pitchFamily="34" charset="0"/>
              </a:rPr>
              <a:t>Example with path </a:t>
            </a:r>
          </a:p>
          <a:p>
            <a:pPr lvl="0" fontAlgn="base">
              <a:spcBef>
                <a:spcPct val="0"/>
              </a:spcBef>
              <a:spcAft>
                <a:spcPct val="0"/>
              </a:spcAft>
            </a:pPr>
            <a:r>
              <a:rPr lang="en-US" dirty="0" smtClean="0">
                <a:solidFill>
                  <a:srgbClr val="0070C0"/>
                </a:solidFill>
                <a:latin typeface="Calibri" pitchFamily="34" charset="0"/>
                <a:ea typeface="Calibri" pitchFamily="34" charset="0"/>
                <a:cs typeface="Arial" pitchFamily="34" charset="0"/>
              </a:rPr>
              <a:t>electrical effort </a:t>
            </a:r>
            <a:r>
              <a:rPr lang="en-US" dirty="0">
                <a:solidFill>
                  <a:srgbClr val="0070C0"/>
                </a:solidFill>
                <a:latin typeface="Calibri" pitchFamily="34" charset="0"/>
                <a:ea typeface="Calibri" pitchFamily="34" charset="0"/>
                <a:cs typeface="Arial" pitchFamily="34" charset="0"/>
              </a:rPr>
              <a:t>H=64</a:t>
            </a:r>
            <a:endParaRPr kumimoji="0" lang="en-US" b="0" i="0" u="none" strike="noStrike" cap="none" normalizeH="0" baseline="0" dirty="0" smtClean="0">
              <a:ln>
                <a:noFill/>
              </a:ln>
              <a:solidFill>
                <a:srgbClr val="0070C0"/>
              </a:solidFill>
              <a:effectLst/>
              <a:latin typeface="Arial" pitchFamily="34" charset="0"/>
            </a:endParaRPr>
          </a:p>
        </p:txBody>
      </p:sp>
      <p:grpSp>
        <p:nvGrpSpPr>
          <p:cNvPr id="52" name="Group 51"/>
          <p:cNvGrpSpPr/>
          <p:nvPr/>
        </p:nvGrpSpPr>
        <p:grpSpPr>
          <a:xfrm>
            <a:off x="720876" y="2963910"/>
            <a:ext cx="234356" cy="440664"/>
            <a:chOff x="5253491" y="4576924"/>
            <a:chExt cx="470637" cy="1035763"/>
          </a:xfrm>
        </p:grpSpPr>
        <p:grpSp>
          <p:nvGrpSpPr>
            <p:cNvPr id="53" name="Group 52"/>
            <p:cNvGrpSpPr/>
            <p:nvPr/>
          </p:nvGrpSpPr>
          <p:grpSpPr>
            <a:xfrm>
              <a:off x="5253491" y="5044155"/>
              <a:ext cx="470637" cy="110625"/>
              <a:chOff x="5201109" y="5044155"/>
              <a:chExt cx="470637" cy="110625"/>
            </a:xfrm>
          </p:grpSpPr>
          <p:sp>
            <p:nvSpPr>
              <p:cNvPr id="57"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685340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a:t>
            </a:r>
            <a:r>
              <a:rPr lang="sv-SE" dirty="0" err="1" smtClean="0"/>
              <a:t>tapered</a:t>
            </a:r>
            <a:r>
              <a:rPr lang="sv-SE" dirty="0" smtClean="0"/>
              <a:t> </a:t>
            </a:r>
            <a:r>
              <a:rPr lang="sv-SE" dirty="0" err="1"/>
              <a:t>b</a:t>
            </a:r>
            <a:r>
              <a:rPr lang="sv-SE" dirty="0" err="1" smtClean="0"/>
              <a:t>uffer</a:t>
            </a:r>
            <a:endParaRPr lang="sv-SE" dirty="0"/>
          </a:p>
        </p:txBody>
      </p:sp>
      <p:sp>
        <p:nvSpPr>
          <p:cNvPr id="3" name="Content Placeholder 2"/>
          <p:cNvSpPr>
            <a:spLocks noGrp="1"/>
          </p:cNvSpPr>
          <p:nvPr>
            <p:ph idx="1"/>
          </p:nvPr>
        </p:nvSpPr>
        <p:spPr/>
        <p:txBody>
          <a:bodyPr>
            <a:normAutofit fontScale="92500" lnSpcReduction="10000"/>
          </a:bodyPr>
          <a:lstStyle/>
          <a:p>
            <a:pPr marL="0" indent="0">
              <a:buNone/>
            </a:pPr>
            <a:r>
              <a:rPr lang="sv-SE" sz="2400" dirty="0" smtClean="0"/>
              <a:t>So</a:t>
            </a:r>
            <a:r>
              <a:rPr lang="sv-SE" sz="2200" dirty="0" smtClean="0"/>
              <a:t>lving this problem we start by </a:t>
            </a:r>
            <a:r>
              <a:rPr lang="sv-SE" sz="2200" dirty="0" err="1" smtClean="0"/>
              <a:t>having</a:t>
            </a:r>
            <a:r>
              <a:rPr lang="sv-SE" sz="2200" dirty="0" smtClean="0"/>
              <a:t> </a:t>
            </a:r>
            <a:r>
              <a:rPr lang="sv-SE" sz="2200" dirty="0" err="1" smtClean="0"/>
              <a:t>derived</a:t>
            </a:r>
            <a:r>
              <a:rPr lang="sv-SE" sz="2200" dirty="0" smtClean="0"/>
              <a:t> </a:t>
            </a:r>
            <a:r>
              <a:rPr lang="sv-SE" sz="2200" dirty="0" smtClean="0"/>
              <a:t> </a:t>
            </a:r>
            <a:r>
              <a:rPr lang="sv-SE" sz="2200" dirty="0" err="1" smtClean="0"/>
              <a:t>that</a:t>
            </a:r>
            <a:r>
              <a:rPr lang="sv-SE" sz="2200" dirty="0" smtClean="0"/>
              <a:t> minimum delay occurs when stage electrical efforts, </a:t>
            </a:r>
            <a:r>
              <a:rPr lang="sv-SE" sz="2200" i="1" dirty="0" smtClean="0"/>
              <a:t>h</a:t>
            </a:r>
            <a:r>
              <a:rPr lang="sv-SE" sz="2200" dirty="0" smtClean="0"/>
              <a:t>, </a:t>
            </a:r>
            <a:r>
              <a:rPr lang="sv-SE" sz="2200" dirty="0" err="1" smtClean="0"/>
              <a:t>are</a:t>
            </a:r>
            <a:r>
              <a:rPr lang="sv-SE" sz="2200" dirty="0" smtClean="0"/>
              <a:t> </a:t>
            </a:r>
            <a:r>
              <a:rPr lang="sv-SE" sz="2200" dirty="0" err="1" smtClean="0"/>
              <a:t>equal</a:t>
            </a:r>
            <a:r>
              <a:rPr lang="sv-SE" sz="2200" dirty="0" smtClean="0"/>
              <a:t>.</a:t>
            </a:r>
          </a:p>
          <a:p>
            <a:pPr marL="0" indent="0">
              <a:buNone/>
            </a:pPr>
            <a:r>
              <a:rPr lang="sv-SE" sz="2200" dirty="0" err="1" smtClean="0"/>
              <a:t>Hence</a:t>
            </a:r>
            <a:r>
              <a:rPr lang="sv-SE" sz="2200" dirty="0" smtClean="0"/>
              <a:t> </a:t>
            </a:r>
            <a:r>
              <a:rPr lang="sv-SE" sz="2200" dirty="0" err="1" smtClean="0"/>
              <a:t>path</a:t>
            </a:r>
            <a:r>
              <a:rPr lang="sv-SE" sz="2200" dirty="0" smtClean="0"/>
              <a:t> </a:t>
            </a:r>
            <a:r>
              <a:rPr lang="sv-SE" sz="2200" dirty="0" err="1" smtClean="0"/>
              <a:t>propagation</a:t>
            </a:r>
            <a:r>
              <a:rPr lang="sv-SE" sz="2200" dirty="0" smtClean="0"/>
              <a:t> delay is given by  </a:t>
            </a:r>
          </a:p>
          <a:p>
            <a:pPr marL="0" indent="0">
              <a:buNone/>
            </a:pPr>
            <a:r>
              <a:rPr lang="sv-SE" sz="2200" dirty="0" smtClean="0"/>
              <a:t>Furthermore, </a:t>
            </a:r>
            <a:r>
              <a:rPr lang="sv-SE" sz="2200" i="1" dirty="0" smtClean="0"/>
              <a:t>h</a:t>
            </a:r>
            <a:r>
              <a:rPr lang="sv-SE" sz="2200" dirty="0" smtClean="0"/>
              <a:t>=</a:t>
            </a:r>
            <a:r>
              <a:rPr lang="sv-SE" sz="2200" i="1" baseline="30000" dirty="0"/>
              <a:t>N</a:t>
            </a:r>
            <a:r>
              <a:rPr lang="sv-SE" sz="2200" dirty="0" smtClean="0"/>
              <a:t>√</a:t>
            </a:r>
            <a:r>
              <a:rPr lang="sv-SE" sz="2200" i="1" dirty="0" smtClean="0"/>
              <a:t>H</a:t>
            </a:r>
            <a:r>
              <a:rPr lang="sv-SE" sz="2200" dirty="0" smtClean="0"/>
              <a:t>, i.e. </a:t>
            </a:r>
            <a:r>
              <a:rPr lang="sv-SE" sz="2200" i="1" dirty="0" smtClean="0"/>
              <a:t>H</a:t>
            </a:r>
            <a:r>
              <a:rPr lang="sv-SE" sz="2200" dirty="0" smtClean="0"/>
              <a:t>=</a:t>
            </a:r>
            <a:r>
              <a:rPr lang="sv-SE" sz="2200" i="1" dirty="0"/>
              <a:t> </a:t>
            </a:r>
            <a:r>
              <a:rPr lang="sv-SE" sz="2200" i="1" dirty="0" smtClean="0"/>
              <a:t>h</a:t>
            </a:r>
            <a:r>
              <a:rPr lang="sv-SE" sz="2200" i="1" baseline="30000" dirty="0" smtClean="0"/>
              <a:t>N</a:t>
            </a:r>
            <a:r>
              <a:rPr lang="sv-SE" sz="2200" dirty="0" smtClean="0"/>
              <a:t>.</a:t>
            </a:r>
          </a:p>
          <a:p>
            <a:pPr marL="0" indent="0">
              <a:buNone/>
            </a:pPr>
            <a:r>
              <a:rPr lang="sv-SE" sz="2200" dirty="0" smtClean="0"/>
              <a:t>Taking </a:t>
            </a:r>
            <a:r>
              <a:rPr lang="sv-SE" sz="2200" dirty="0" err="1" smtClean="0"/>
              <a:t>natural</a:t>
            </a:r>
            <a:r>
              <a:rPr lang="sv-SE" sz="2200" dirty="0" smtClean="0"/>
              <a:t> </a:t>
            </a:r>
            <a:r>
              <a:rPr lang="sv-SE" sz="2200" dirty="0" err="1" smtClean="0"/>
              <a:t>logarithms</a:t>
            </a:r>
            <a:r>
              <a:rPr lang="sv-SE" sz="2200" dirty="0" smtClean="0"/>
              <a:t> we obtain number of inverters</a:t>
            </a:r>
          </a:p>
          <a:p>
            <a:pPr marL="0" indent="0">
              <a:spcBef>
                <a:spcPts val="1200"/>
              </a:spcBef>
              <a:spcAft>
                <a:spcPts val="1200"/>
              </a:spcAft>
              <a:buNone/>
            </a:pPr>
            <a:r>
              <a:rPr lang="sv-SE" sz="2200" dirty="0" err="1" smtClean="0"/>
              <a:t>We</a:t>
            </a:r>
            <a:r>
              <a:rPr lang="sv-SE" sz="2200" dirty="0" smtClean="0"/>
              <a:t> </a:t>
            </a:r>
            <a:r>
              <a:rPr lang="sv-SE" sz="2200" dirty="0" err="1" smtClean="0"/>
              <a:t>rewrite</a:t>
            </a:r>
            <a:r>
              <a:rPr lang="sv-SE" sz="2200" dirty="0" smtClean="0"/>
              <a:t> </a:t>
            </a:r>
            <a:r>
              <a:rPr lang="sv-SE" sz="2200" dirty="0" err="1" smtClean="0"/>
              <a:t>path</a:t>
            </a:r>
            <a:r>
              <a:rPr lang="sv-SE" sz="2200" dirty="0" smtClean="0"/>
              <a:t>  </a:t>
            </a:r>
            <a:r>
              <a:rPr lang="sv-SE" sz="2200" dirty="0" err="1" smtClean="0"/>
              <a:t>delay</a:t>
            </a:r>
            <a:r>
              <a:rPr lang="sv-SE" sz="2200" dirty="0" smtClean="0"/>
              <a:t> </a:t>
            </a:r>
            <a:r>
              <a:rPr lang="sv-SE" sz="2200" dirty="0" err="1" smtClean="0"/>
              <a:t>equation</a:t>
            </a:r>
            <a:r>
              <a:rPr lang="sv-SE" sz="2200" dirty="0" smtClean="0"/>
              <a:t> as</a:t>
            </a:r>
          </a:p>
          <a:p>
            <a:pPr marL="0" indent="0">
              <a:buNone/>
            </a:pPr>
            <a:r>
              <a:rPr lang="sv-SE" sz="2200" dirty="0" smtClean="0"/>
              <a:t>Looking for minimum </a:t>
            </a:r>
            <a:r>
              <a:rPr lang="sv-SE" sz="2200" dirty="0" err="1" smtClean="0"/>
              <a:t>path</a:t>
            </a:r>
            <a:r>
              <a:rPr lang="sv-SE" sz="2200" dirty="0" smtClean="0"/>
              <a:t> </a:t>
            </a:r>
            <a:r>
              <a:rPr lang="sv-SE" sz="2200" dirty="0" err="1" smtClean="0"/>
              <a:t>delay</a:t>
            </a:r>
            <a:r>
              <a:rPr lang="sv-SE" sz="2200" dirty="0" smtClean="0"/>
              <a:t> by taking </a:t>
            </a:r>
            <a:r>
              <a:rPr lang="sv-SE" sz="2200" dirty="0" err="1" smtClean="0"/>
              <a:t>derivatives</a:t>
            </a:r>
            <a:r>
              <a:rPr lang="sv-SE" sz="2200" dirty="0" smtClean="0"/>
              <a:t> </a:t>
            </a:r>
            <a:r>
              <a:rPr lang="sv-SE" sz="2200" dirty="0" err="1" smtClean="0"/>
              <a:t>of</a:t>
            </a:r>
            <a:r>
              <a:rPr lang="sv-SE" sz="2200" dirty="0" smtClean="0"/>
              <a:t> </a:t>
            </a:r>
            <a:r>
              <a:rPr lang="sv-SE" sz="2200" i="1" dirty="0" smtClean="0"/>
              <a:t>D</a:t>
            </a:r>
            <a:r>
              <a:rPr lang="sv-SE" sz="2200" dirty="0" smtClean="0"/>
              <a:t> </a:t>
            </a:r>
            <a:r>
              <a:rPr lang="sv-SE" sz="2200" dirty="0" err="1" smtClean="0"/>
              <a:t>wrt</a:t>
            </a:r>
            <a:r>
              <a:rPr lang="sv-SE" sz="2200" dirty="0" smtClean="0"/>
              <a:t> </a:t>
            </a:r>
            <a:r>
              <a:rPr lang="sv-SE" sz="2200" i="1" dirty="0" smtClean="0"/>
              <a:t>h</a:t>
            </a:r>
          </a:p>
          <a:p>
            <a:pPr marL="0" indent="0">
              <a:spcBef>
                <a:spcPts val="1800"/>
              </a:spcBef>
              <a:buNone/>
            </a:pPr>
            <a:r>
              <a:rPr lang="sv-SE" sz="2200" dirty="0" err="1"/>
              <a:t>w</a:t>
            </a:r>
            <a:r>
              <a:rPr lang="sv-SE" sz="2200" dirty="0" err="1" smtClean="0"/>
              <a:t>e</a:t>
            </a:r>
            <a:r>
              <a:rPr lang="sv-SE" sz="2200" dirty="0" smtClean="0"/>
              <a:t> obtain</a:t>
            </a:r>
          </a:p>
          <a:p>
            <a:pPr marL="0" indent="0">
              <a:spcBef>
                <a:spcPts val="2400"/>
              </a:spcBef>
              <a:buNone/>
            </a:pPr>
            <a:r>
              <a:rPr lang="sv-SE" sz="2200" dirty="0" smtClean="0"/>
              <a:t>Analytical solution is </a:t>
            </a:r>
            <a:r>
              <a:rPr lang="sv-SE" sz="2200" dirty="0" err="1" smtClean="0"/>
              <a:t>possible</a:t>
            </a:r>
            <a:r>
              <a:rPr lang="sv-SE" sz="2200" dirty="0" smtClean="0"/>
              <a:t> </a:t>
            </a:r>
            <a:r>
              <a:rPr lang="sv-SE" sz="2200" dirty="0" err="1" smtClean="0"/>
              <a:t>only</a:t>
            </a:r>
            <a:r>
              <a:rPr lang="sv-SE" sz="2200" dirty="0" smtClean="0"/>
              <a:t> for </a:t>
            </a:r>
            <a:r>
              <a:rPr lang="sv-SE" sz="2200" i="1" dirty="0" smtClean="0"/>
              <a:t>p</a:t>
            </a:r>
            <a:r>
              <a:rPr lang="sv-SE" sz="2200" i="1" baseline="-25000" dirty="0" smtClean="0"/>
              <a:t>inv</a:t>
            </a:r>
            <a:r>
              <a:rPr lang="sv-SE" sz="2200" dirty="0" smtClean="0"/>
              <a:t>=0:</a:t>
            </a:r>
          </a:p>
          <a:p>
            <a:pPr marL="0" indent="0">
              <a:spcBef>
                <a:spcPts val="2400"/>
              </a:spcBef>
              <a:buNone/>
            </a:pPr>
            <a:r>
              <a:rPr lang="sv-SE" sz="2200" i="1" dirty="0"/>
              <a:t>	</a:t>
            </a:r>
            <a:r>
              <a:rPr lang="sv-SE" sz="2200" i="1" dirty="0" smtClean="0"/>
              <a:t>	h</a:t>
            </a:r>
            <a:r>
              <a:rPr lang="sv-SE" sz="2200" dirty="0" smtClean="0"/>
              <a:t>=e=2.72 </a:t>
            </a:r>
            <a:r>
              <a:rPr lang="sv-SE" sz="2200" dirty="0" err="1" smtClean="0"/>
              <a:t>which</a:t>
            </a:r>
            <a:r>
              <a:rPr lang="sv-SE" sz="2200" dirty="0" smtClean="0"/>
              <a:t> gives N = </a:t>
            </a:r>
            <a:r>
              <a:rPr lang="sv-SE" sz="2200" dirty="0" err="1" smtClean="0"/>
              <a:t>ln</a:t>
            </a:r>
            <a:r>
              <a:rPr lang="sv-SE" sz="2200" dirty="0" smtClean="0"/>
              <a:t> H</a:t>
            </a:r>
            <a:endParaRPr lang="sv-SE" sz="2200" dirty="0"/>
          </a:p>
        </p:txBody>
      </p:sp>
      <p:sp>
        <p:nvSpPr>
          <p:cNvPr id="4" name="Date Placeholder 3"/>
          <p:cNvSpPr>
            <a:spLocks noGrp="1"/>
          </p:cNvSpPr>
          <p:nvPr>
            <p:ph type="dt" sz="half" idx="10"/>
          </p:nvPr>
        </p:nvSpPr>
        <p:spPr/>
        <p:txBody>
          <a:bodyPr/>
          <a:lstStyle/>
          <a:p>
            <a:r>
              <a:rPr lang="sv-SE" smtClean="0"/>
              <a:t>2018-09-13</a:t>
            </a:r>
            <a:endParaRPr lang="sv-SE"/>
          </a:p>
        </p:txBody>
      </p:sp>
      <p:sp>
        <p:nvSpPr>
          <p:cNvPr id="5" name="Footer Placeholder 4"/>
          <p:cNvSpPr>
            <a:spLocks noGrp="1"/>
          </p:cNvSpPr>
          <p:nvPr>
            <p:ph type="ftr" sz="quarter" idx="11"/>
          </p:nvPr>
        </p:nvSpPr>
        <p:spPr/>
        <p:txBody>
          <a:bodyPr/>
          <a:lstStyle/>
          <a:p>
            <a:r>
              <a:rPr lang="fr-FR" smtClean="0"/>
              <a:t>Lecture 4: CMOS Inverter dynamics</a:t>
            </a:r>
            <a:endParaRPr lang="sv-SE"/>
          </a:p>
        </p:txBody>
      </p:sp>
      <p:sp>
        <p:nvSpPr>
          <p:cNvPr id="6" name="Slide Number Placeholder 5"/>
          <p:cNvSpPr>
            <a:spLocks noGrp="1"/>
          </p:cNvSpPr>
          <p:nvPr>
            <p:ph type="sldNum" sz="quarter" idx="12"/>
          </p:nvPr>
        </p:nvSpPr>
        <p:spPr/>
        <p:txBody>
          <a:bodyPr/>
          <a:lstStyle/>
          <a:p>
            <a:fld id="{5D854F34-EE3E-4FEC-9CD0-2FD80BC80D30}" type="slidenum">
              <a:rPr lang="sv-SE" smtClean="0"/>
              <a:t>35</a:t>
            </a:fld>
            <a:endParaRPr lang="sv-SE" dirty="0"/>
          </a:p>
        </p:txBody>
      </p:sp>
      <p:graphicFrame>
        <p:nvGraphicFramePr>
          <p:cNvPr id="7" name="Object 6"/>
          <p:cNvGraphicFramePr>
            <a:graphicFrameLocks noChangeAspect="1"/>
          </p:cNvGraphicFramePr>
          <p:nvPr>
            <p:extLst>
              <p:ext uri="{D42A27DB-BD31-4B8C-83A1-F6EECF244321}">
                <p14:modId xmlns:p14="http://schemas.microsoft.com/office/powerpoint/2010/main" val="3404337551"/>
              </p:ext>
            </p:extLst>
          </p:nvPr>
        </p:nvGraphicFramePr>
        <p:xfrm>
          <a:off x="6516216" y="2780928"/>
          <a:ext cx="1008112" cy="634449"/>
        </p:xfrm>
        <a:graphic>
          <a:graphicData uri="http://schemas.openxmlformats.org/presentationml/2006/ole">
            <mc:AlternateContent xmlns:mc="http://schemas.openxmlformats.org/markup-compatibility/2006">
              <mc:Choice xmlns:v="urn:schemas-microsoft-com:vml" Requires="v">
                <p:oleObj spid="_x0000_s2125" name="Equation" r:id="rId3" imgW="622080" imgH="393480" progId="Equation.DSMT4">
                  <p:embed/>
                </p:oleObj>
              </mc:Choice>
              <mc:Fallback>
                <p:oleObj name="Equation" r:id="rId3" imgW="622080" imgH="393480" progId="Equation.DSMT4">
                  <p:embed/>
                  <p:pic>
                    <p:nvPicPr>
                      <p:cNvPr id="0" name=""/>
                      <p:cNvPicPr>
                        <a:picLocks noChangeAspect="1" noChangeArrowheads="1"/>
                      </p:cNvPicPr>
                      <p:nvPr/>
                    </p:nvPicPr>
                    <p:blipFill>
                      <a:blip r:embed="rId4"/>
                      <a:srcRect/>
                      <a:stretch>
                        <a:fillRect/>
                      </a:stretch>
                    </p:blipFill>
                    <p:spPr bwMode="auto">
                      <a:xfrm>
                        <a:off x="6516216" y="2780928"/>
                        <a:ext cx="1008112" cy="634449"/>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6109828"/>
              </p:ext>
            </p:extLst>
          </p:nvPr>
        </p:nvGraphicFramePr>
        <p:xfrm>
          <a:off x="5004048" y="2204864"/>
          <a:ext cx="1835150" cy="455612"/>
        </p:xfrm>
        <a:graphic>
          <a:graphicData uri="http://schemas.openxmlformats.org/presentationml/2006/ole">
            <mc:AlternateContent xmlns:mc="http://schemas.openxmlformats.org/markup-compatibility/2006">
              <mc:Choice xmlns:v="urn:schemas-microsoft-com:vml" Requires="v">
                <p:oleObj spid="_x0000_s2126" name="Equation" r:id="rId5" imgW="965200" imgH="241300" progId="Equation.3">
                  <p:embed/>
                </p:oleObj>
              </mc:Choice>
              <mc:Fallback>
                <p:oleObj name="Equation" r:id="rId5" imgW="965200" imgH="241300" progId="Equation.3">
                  <p:embed/>
                  <p:pic>
                    <p:nvPicPr>
                      <p:cNvPr id="0" name=""/>
                      <p:cNvPicPr>
                        <a:picLocks noChangeAspect="1" noChangeArrowheads="1"/>
                      </p:cNvPicPr>
                      <p:nvPr/>
                    </p:nvPicPr>
                    <p:blipFill>
                      <a:blip r:embed="rId6"/>
                      <a:srcRect/>
                      <a:stretch>
                        <a:fillRect/>
                      </a:stretch>
                    </p:blipFill>
                    <p:spPr bwMode="auto">
                      <a:xfrm>
                        <a:off x="5004048" y="2204864"/>
                        <a:ext cx="1835150" cy="4556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25118047"/>
              </p:ext>
            </p:extLst>
          </p:nvPr>
        </p:nvGraphicFramePr>
        <p:xfrm>
          <a:off x="4283968" y="3212976"/>
          <a:ext cx="1687512" cy="676275"/>
        </p:xfrm>
        <a:graphic>
          <a:graphicData uri="http://schemas.openxmlformats.org/presentationml/2006/ole">
            <mc:AlternateContent xmlns:mc="http://schemas.openxmlformats.org/markup-compatibility/2006">
              <mc:Choice xmlns:v="urn:schemas-microsoft-com:vml" Requires="v">
                <p:oleObj spid="_x0000_s2127" name="Equation" r:id="rId7" imgW="1041400" imgH="419100" progId="Equation.3">
                  <p:embed/>
                </p:oleObj>
              </mc:Choice>
              <mc:Fallback>
                <p:oleObj name="Equation" r:id="rId7" imgW="1041400" imgH="419100" progId="Equation.3">
                  <p:embed/>
                  <p:pic>
                    <p:nvPicPr>
                      <p:cNvPr id="0" name=""/>
                      <p:cNvPicPr>
                        <a:picLocks noChangeAspect="1" noChangeArrowheads="1"/>
                      </p:cNvPicPr>
                      <p:nvPr/>
                    </p:nvPicPr>
                    <p:blipFill>
                      <a:blip r:embed="rId8"/>
                      <a:srcRect/>
                      <a:stretch>
                        <a:fillRect/>
                      </a:stretch>
                    </p:blipFill>
                    <p:spPr bwMode="auto">
                      <a:xfrm>
                        <a:off x="4283968" y="3212976"/>
                        <a:ext cx="16875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1709067"/>
              </p:ext>
            </p:extLst>
          </p:nvPr>
        </p:nvGraphicFramePr>
        <p:xfrm>
          <a:off x="1763688" y="4149080"/>
          <a:ext cx="4610100" cy="798512"/>
        </p:xfrm>
        <a:graphic>
          <a:graphicData uri="http://schemas.openxmlformats.org/presentationml/2006/ole">
            <mc:AlternateContent xmlns:mc="http://schemas.openxmlformats.org/markup-compatibility/2006">
              <mc:Choice xmlns:v="urn:schemas-microsoft-com:vml" Requires="v">
                <p:oleObj spid="_x0000_s2128" name="Equation" r:id="rId9" imgW="2844720" imgH="495000" progId="Equation.3">
                  <p:embed/>
                </p:oleObj>
              </mc:Choice>
              <mc:Fallback>
                <p:oleObj name="Equation" r:id="rId9" imgW="2844720" imgH="495000" progId="Equation.3">
                  <p:embed/>
                  <p:pic>
                    <p:nvPicPr>
                      <p:cNvPr id="0" name=""/>
                      <p:cNvPicPr>
                        <a:picLocks noChangeAspect="1" noChangeArrowheads="1"/>
                      </p:cNvPicPr>
                      <p:nvPr/>
                    </p:nvPicPr>
                    <p:blipFill>
                      <a:blip r:embed="rId10"/>
                      <a:srcRect/>
                      <a:stretch>
                        <a:fillRect/>
                      </a:stretch>
                    </p:blipFill>
                    <p:spPr bwMode="auto">
                      <a:xfrm>
                        <a:off x="1763688" y="4149080"/>
                        <a:ext cx="46101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6084168" y="5013176"/>
            <a:ext cx="2941831" cy="1200329"/>
          </a:xfrm>
          <a:prstGeom prst="rect">
            <a:avLst/>
          </a:prstGeom>
          <a:noFill/>
        </p:spPr>
        <p:txBody>
          <a:bodyPr wrap="none" rtlCol="0">
            <a:spAutoFit/>
          </a:bodyPr>
          <a:lstStyle/>
          <a:p>
            <a:r>
              <a:rPr lang="en-US" dirty="0" smtClean="0">
                <a:solidFill>
                  <a:srgbClr val="FF0000"/>
                </a:solidFill>
              </a:rPr>
              <a:t>Note:  Derivation inserted for </a:t>
            </a:r>
          </a:p>
          <a:p>
            <a:r>
              <a:rPr lang="en-US" dirty="0" smtClean="0">
                <a:solidFill>
                  <a:srgbClr val="FF0000"/>
                </a:solidFill>
              </a:rPr>
              <a:t>completeness.</a:t>
            </a:r>
          </a:p>
          <a:p>
            <a:r>
              <a:rPr lang="en-US" dirty="0" smtClean="0">
                <a:solidFill>
                  <a:srgbClr val="FF0000"/>
                </a:solidFill>
              </a:rPr>
              <a:t>You don’t have to learn to do</a:t>
            </a:r>
          </a:p>
          <a:p>
            <a:r>
              <a:rPr lang="en-US" dirty="0" smtClean="0">
                <a:solidFill>
                  <a:srgbClr val="FF0000"/>
                </a:solidFill>
              </a:rPr>
              <a:t>this derivation!</a:t>
            </a:r>
            <a:endParaRPr lang="en-US" dirty="0">
              <a:solidFill>
                <a:srgbClr val="FF0000"/>
              </a:solidFill>
            </a:endParaRPr>
          </a:p>
        </p:txBody>
      </p:sp>
    </p:spTree>
    <p:extLst>
      <p:ext uri="{BB962C8B-B14F-4D97-AF65-F5344CB8AC3E}">
        <p14:creationId xmlns:p14="http://schemas.microsoft.com/office/powerpoint/2010/main" val="23120792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a:t>
            </a:r>
            <a:r>
              <a:rPr lang="sv-SE" dirty="0" err="1" smtClean="0"/>
              <a:t>tapered</a:t>
            </a:r>
            <a:r>
              <a:rPr lang="sv-SE" dirty="0" smtClean="0"/>
              <a:t> </a:t>
            </a:r>
            <a:r>
              <a:rPr lang="sv-SE" dirty="0" err="1"/>
              <a:t>b</a:t>
            </a:r>
            <a:r>
              <a:rPr lang="sv-SE" dirty="0" err="1" smtClean="0"/>
              <a:t>uffer</a:t>
            </a:r>
            <a:endParaRPr lang="sv-SE" dirty="0"/>
          </a:p>
        </p:txBody>
      </p:sp>
      <p:sp>
        <p:nvSpPr>
          <p:cNvPr id="3" name="Content Placeholder 2"/>
          <p:cNvSpPr>
            <a:spLocks noGrp="1"/>
          </p:cNvSpPr>
          <p:nvPr>
            <p:ph idx="1"/>
          </p:nvPr>
        </p:nvSpPr>
        <p:spPr>
          <a:xfrm>
            <a:off x="457200" y="1412776"/>
            <a:ext cx="8229600" cy="460648"/>
          </a:xfrm>
        </p:spPr>
        <p:txBody>
          <a:bodyPr>
            <a:normAutofit/>
          </a:bodyPr>
          <a:lstStyle/>
          <a:p>
            <a:r>
              <a:rPr lang="sv-SE" sz="2400" dirty="0" smtClean="0"/>
              <a:t>For </a:t>
            </a:r>
            <a:r>
              <a:rPr lang="sv-SE" sz="2400" i="1" dirty="0" smtClean="0"/>
              <a:t>p</a:t>
            </a:r>
            <a:r>
              <a:rPr lang="sv-SE" sz="2400" i="1" baseline="-25000" dirty="0" smtClean="0"/>
              <a:t>inv</a:t>
            </a:r>
            <a:r>
              <a:rPr lang="sv-SE" sz="2400" i="1" dirty="0" smtClean="0"/>
              <a:t>≠</a:t>
            </a:r>
            <a:r>
              <a:rPr lang="sv-SE" sz="2400" dirty="0" smtClean="0"/>
              <a:t>0 the equation has to be solved numerically </a:t>
            </a:r>
            <a:endParaRPr lang="sv-SE" sz="2400" dirty="0"/>
          </a:p>
        </p:txBody>
      </p:sp>
      <p:sp>
        <p:nvSpPr>
          <p:cNvPr id="4" name="Date Placeholder 3"/>
          <p:cNvSpPr>
            <a:spLocks noGrp="1"/>
          </p:cNvSpPr>
          <p:nvPr>
            <p:ph type="dt" sz="half" idx="10"/>
          </p:nvPr>
        </p:nvSpPr>
        <p:spPr/>
        <p:txBody>
          <a:bodyPr/>
          <a:lstStyle/>
          <a:p>
            <a:r>
              <a:rPr lang="sv-SE" smtClean="0"/>
              <a:t>2018-09-13</a:t>
            </a:r>
            <a:endParaRPr lang="sv-SE"/>
          </a:p>
        </p:txBody>
      </p:sp>
      <p:sp>
        <p:nvSpPr>
          <p:cNvPr id="5" name="Footer Placeholder 4"/>
          <p:cNvSpPr>
            <a:spLocks noGrp="1"/>
          </p:cNvSpPr>
          <p:nvPr>
            <p:ph type="ftr" sz="quarter" idx="11"/>
          </p:nvPr>
        </p:nvSpPr>
        <p:spPr/>
        <p:txBody>
          <a:bodyPr/>
          <a:lstStyle/>
          <a:p>
            <a:r>
              <a:rPr lang="fr-FR" smtClean="0"/>
              <a:t>Lecture 4: CMOS Inverter dynamics</a:t>
            </a:r>
            <a:endParaRPr lang="sv-SE"/>
          </a:p>
        </p:txBody>
      </p:sp>
      <p:sp>
        <p:nvSpPr>
          <p:cNvPr id="6" name="Slide Number Placeholder 5"/>
          <p:cNvSpPr>
            <a:spLocks noGrp="1"/>
          </p:cNvSpPr>
          <p:nvPr>
            <p:ph type="sldNum" sz="quarter" idx="12"/>
          </p:nvPr>
        </p:nvSpPr>
        <p:spPr/>
        <p:txBody>
          <a:bodyPr/>
          <a:lstStyle/>
          <a:p>
            <a:fld id="{5D854F34-EE3E-4FEC-9CD0-2FD80BC80D30}" type="slidenum">
              <a:rPr lang="sv-SE" smtClean="0"/>
              <a:t>36</a:t>
            </a:fld>
            <a:endParaRPr lang="sv-SE" dirty="0"/>
          </a:p>
        </p:txBody>
      </p:sp>
      <p:sp>
        <p:nvSpPr>
          <p:cNvPr id="7" name="Text Box 7"/>
          <p:cNvSpPr txBox="1">
            <a:spLocks noChangeArrowheads="1"/>
          </p:cNvSpPr>
          <p:nvPr/>
        </p:nvSpPr>
        <p:spPr bwMode="auto">
          <a:xfrm>
            <a:off x="588703" y="4961631"/>
            <a:ext cx="7966595" cy="1323439"/>
          </a:xfrm>
          <a:prstGeom prst="rect">
            <a:avLst/>
          </a:prstGeom>
          <a:noFill/>
          <a:ln w="9525">
            <a:noFill/>
            <a:miter lim="800000"/>
            <a:headEnd/>
            <a:tailEnd/>
          </a:ln>
        </p:spPr>
        <p:txBody>
          <a:bodyPr wrap="square">
            <a:spAutoFit/>
          </a:bodyPr>
          <a:lstStyle/>
          <a:p>
            <a:pPr lvl="0" algn="ctr"/>
            <a:r>
              <a:rPr lang="sv-SE" sz="1600" b="1" dirty="0"/>
              <a:t>For typical values of </a:t>
            </a:r>
            <a:r>
              <a:rPr lang="sv-SE" altLang="sv-SE" sz="1600" b="1" i="1" dirty="0" smtClean="0">
                <a:solidFill>
                  <a:srgbClr val="000000"/>
                </a:solidFill>
              </a:rPr>
              <a:t>p</a:t>
            </a:r>
            <a:r>
              <a:rPr lang="sv-SE" altLang="sv-SE" sz="1600" b="1" i="1" baseline="-25000" dirty="0" smtClean="0">
                <a:solidFill>
                  <a:srgbClr val="000000"/>
                </a:solidFill>
              </a:rPr>
              <a:t>inv</a:t>
            </a:r>
            <a:r>
              <a:rPr lang="sv-SE" sz="1600" b="1" dirty="0" smtClean="0"/>
              <a:t> </a:t>
            </a:r>
            <a:r>
              <a:rPr lang="sv-SE" sz="1600" b="1" dirty="0"/>
              <a:t>the optimum tapering factor is </a:t>
            </a:r>
            <a:r>
              <a:rPr lang="sv-SE" sz="1600" b="1" dirty="0" smtClean="0"/>
              <a:t>between </a:t>
            </a:r>
            <a:r>
              <a:rPr lang="sv-SE" sz="1600" b="1" dirty="0"/>
              <a:t>3.6 </a:t>
            </a:r>
            <a:r>
              <a:rPr lang="sv-SE" sz="1600" b="1" dirty="0" smtClean="0"/>
              <a:t>and 5. Typically </a:t>
            </a:r>
            <a:r>
              <a:rPr lang="sv-SE" sz="1600" b="1" dirty="0"/>
              <a:t>a FO4</a:t>
            </a:r>
            <a:r>
              <a:rPr lang="sv-SE" sz="1600" b="1" dirty="0" smtClean="0"/>
              <a:t>!</a:t>
            </a:r>
          </a:p>
          <a:p>
            <a:pPr algn="ctr"/>
            <a:endParaRPr lang="sv-SE" sz="1600" dirty="0"/>
          </a:p>
          <a:p>
            <a:pPr algn="ctr"/>
            <a:r>
              <a:rPr lang="sv-SE" sz="1600" b="1" dirty="0">
                <a:solidFill>
                  <a:srgbClr val="FF0000"/>
                </a:solidFill>
              </a:rPr>
              <a:t>N</a:t>
            </a:r>
            <a:r>
              <a:rPr lang="sv-SE" sz="1600" b="1" dirty="0" smtClean="0">
                <a:solidFill>
                  <a:srgbClr val="FF0000"/>
                </a:solidFill>
              </a:rPr>
              <a:t>ote </a:t>
            </a:r>
            <a:r>
              <a:rPr lang="sv-SE" sz="1600" b="1" dirty="0" smtClean="0">
                <a:solidFill>
                  <a:srgbClr val="FF0000"/>
                </a:solidFill>
              </a:rPr>
              <a:t>that the propagation delay minimum is rather flat, </a:t>
            </a:r>
            <a:br>
              <a:rPr lang="sv-SE" sz="1600" b="1" dirty="0" smtClean="0">
                <a:solidFill>
                  <a:srgbClr val="FF0000"/>
                </a:solidFill>
              </a:rPr>
            </a:br>
            <a:r>
              <a:rPr lang="sv-SE" sz="1600" b="1" dirty="0" smtClean="0">
                <a:solidFill>
                  <a:srgbClr val="FF0000"/>
                </a:solidFill>
              </a:rPr>
              <a:t>while total inverter area on the silicon decreases rapidly when </a:t>
            </a:r>
            <a:r>
              <a:rPr lang="sv-SE" sz="1600" b="1" dirty="0">
                <a:solidFill>
                  <a:srgbClr val="FF0000"/>
                </a:solidFill>
              </a:rPr>
              <a:t>larger stage fanout is </a:t>
            </a:r>
            <a:r>
              <a:rPr lang="sv-SE" sz="1600" b="1" dirty="0" smtClean="0">
                <a:solidFill>
                  <a:srgbClr val="FF0000"/>
                </a:solidFill>
              </a:rPr>
              <a:t>used. </a:t>
            </a:r>
          </a:p>
          <a:p>
            <a:pPr algn="ctr"/>
            <a:r>
              <a:rPr lang="sv-SE" sz="1600" b="1" dirty="0" smtClean="0">
                <a:solidFill>
                  <a:srgbClr val="FF0000"/>
                </a:solidFill>
              </a:rPr>
              <a:t>Silicon real estate (=cost) can be saved for relatively little loss of speed!</a:t>
            </a:r>
            <a:endParaRPr lang="en-US" sz="1600" b="1" dirty="0">
              <a:solidFill>
                <a:srgbClr val="FF0000"/>
              </a:solidFill>
            </a:endParaRPr>
          </a:p>
        </p:txBody>
      </p:sp>
      <p:grpSp>
        <p:nvGrpSpPr>
          <p:cNvPr id="8" name="Group 4"/>
          <p:cNvGrpSpPr>
            <a:grpSpLocks noChangeAspect="1"/>
          </p:cNvGrpSpPr>
          <p:nvPr/>
        </p:nvGrpSpPr>
        <p:grpSpPr bwMode="auto">
          <a:xfrm>
            <a:off x="862013" y="1988840"/>
            <a:ext cx="9664700" cy="2984500"/>
            <a:chOff x="543" y="754"/>
            <a:chExt cx="6088" cy="1880"/>
          </a:xfrm>
        </p:grpSpPr>
        <p:sp>
          <p:nvSpPr>
            <p:cNvPr id="9" name="AutoShape 3"/>
            <p:cNvSpPr>
              <a:spLocks noChangeAspect="1" noChangeArrowheads="1" noTextEdit="1"/>
            </p:cNvSpPr>
            <p:nvPr/>
          </p:nvSpPr>
          <p:spPr bwMode="auto">
            <a:xfrm>
              <a:off x="657" y="754"/>
              <a:ext cx="5974"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5"/>
            <p:cNvSpPr>
              <a:spLocks noChangeArrowheads="1"/>
            </p:cNvSpPr>
            <p:nvPr/>
          </p:nvSpPr>
          <p:spPr bwMode="auto">
            <a:xfrm>
              <a:off x="3265" y="1598"/>
              <a:ext cx="728" cy="73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 name="Arc 6"/>
            <p:cNvSpPr>
              <a:spLocks/>
            </p:cNvSpPr>
            <p:nvPr/>
          </p:nvSpPr>
          <p:spPr bwMode="auto">
            <a:xfrm>
              <a:off x="564" y="817"/>
              <a:ext cx="2933" cy="1187"/>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0"/>
                    <a:pt x="9670" y="-1"/>
                    <a:pt x="21600" y="0"/>
                  </a:cubicBezTo>
                </a:path>
                <a:path w="21600" h="21600" stroke="0" extrusionOk="0">
                  <a:moveTo>
                    <a:pt x="0" y="21599"/>
                  </a:moveTo>
                  <a:cubicBezTo>
                    <a:pt x="0" y="9670"/>
                    <a:pt x="9670" y="-1"/>
                    <a:pt x="21600" y="0"/>
                  </a:cubicBezTo>
                  <a:lnTo>
                    <a:pt x="21600" y="2160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 name="Arc 7"/>
            <p:cNvSpPr>
              <a:spLocks/>
            </p:cNvSpPr>
            <p:nvPr/>
          </p:nvSpPr>
          <p:spPr bwMode="auto">
            <a:xfrm>
              <a:off x="3996" y="904"/>
              <a:ext cx="1729" cy="69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 name="Arc 8"/>
            <p:cNvSpPr>
              <a:spLocks/>
            </p:cNvSpPr>
            <p:nvPr/>
          </p:nvSpPr>
          <p:spPr bwMode="auto">
            <a:xfrm>
              <a:off x="3722" y="754"/>
              <a:ext cx="1387" cy="141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Rectangle 9"/>
            <p:cNvSpPr>
              <a:spLocks noChangeArrowheads="1"/>
            </p:cNvSpPr>
            <p:nvPr/>
          </p:nvSpPr>
          <p:spPr bwMode="auto">
            <a:xfrm>
              <a:off x="2240" y="754"/>
              <a:ext cx="1630"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10"/>
            <p:cNvSpPr>
              <a:spLocks noChangeArrowheads="1"/>
            </p:cNvSpPr>
            <p:nvPr/>
          </p:nvSpPr>
          <p:spPr bwMode="auto">
            <a:xfrm>
              <a:off x="3593" y="2388"/>
              <a:ext cx="69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rgbClr val="000000"/>
                  </a:solidFill>
                  <a:effectLst/>
                  <a:latin typeface="+mn-lt"/>
                  <a:cs typeface="Arial" pitchFamily="34" charset="0"/>
                </a:rPr>
                <a:t>Stage fanout, </a:t>
              </a:r>
              <a:r>
                <a:rPr kumimoji="0" lang="sv-SE" altLang="sv-SE" sz="1400" b="0" i="1" u="none" strike="noStrike" cap="none" normalizeH="0" baseline="0" dirty="0" smtClean="0">
                  <a:ln>
                    <a:noFill/>
                  </a:ln>
                  <a:solidFill>
                    <a:srgbClr val="000000"/>
                  </a:solidFill>
                  <a:effectLst/>
                  <a:latin typeface="+mn-lt"/>
                  <a:cs typeface="Arial" pitchFamily="34" charset="0"/>
                </a:rPr>
                <a:t>h</a:t>
              </a:r>
              <a:endParaRPr kumimoji="0" lang="sv-SE" altLang="sv-SE" sz="1400" b="0" i="1" u="none" strike="noStrike" cap="none" normalizeH="0" baseline="0" dirty="0" smtClean="0">
                <a:ln>
                  <a:noFill/>
                </a:ln>
                <a:solidFill>
                  <a:schemeClr val="tx1"/>
                </a:solidFill>
                <a:effectLst/>
                <a:latin typeface="+mn-lt"/>
                <a:cs typeface="Arial" pitchFamily="34" charset="0"/>
              </a:endParaRPr>
            </a:p>
          </p:txBody>
        </p:sp>
        <p:sp>
          <p:nvSpPr>
            <p:cNvPr id="16" name="Rectangle 11"/>
            <p:cNvSpPr>
              <a:spLocks noChangeArrowheads="1"/>
            </p:cNvSpPr>
            <p:nvPr/>
          </p:nvSpPr>
          <p:spPr bwMode="auto">
            <a:xfrm>
              <a:off x="543" y="1199"/>
              <a:ext cx="325"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Rectangle 12"/>
            <p:cNvSpPr>
              <a:spLocks noChangeArrowheads="1"/>
            </p:cNvSpPr>
            <p:nvPr/>
          </p:nvSpPr>
          <p:spPr bwMode="auto">
            <a:xfrm>
              <a:off x="4700" y="850"/>
              <a:ext cx="1046" cy="13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3"/>
            <p:cNvSpPr>
              <a:spLocks noChangeArrowheads="1"/>
            </p:cNvSpPr>
            <p:nvPr/>
          </p:nvSpPr>
          <p:spPr bwMode="auto">
            <a:xfrm>
              <a:off x="3265" y="901"/>
              <a:ext cx="1438" cy="143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9" name="Arc 14"/>
            <p:cNvSpPr>
              <a:spLocks/>
            </p:cNvSpPr>
            <p:nvPr/>
          </p:nvSpPr>
          <p:spPr bwMode="auto">
            <a:xfrm>
              <a:off x="3686" y="1415"/>
              <a:ext cx="316"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 name="Rectangle 15"/>
            <p:cNvSpPr>
              <a:spLocks noChangeArrowheads="1"/>
            </p:cNvSpPr>
            <p:nvPr/>
          </p:nvSpPr>
          <p:spPr bwMode="auto">
            <a:xfrm>
              <a:off x="3581" y="1313"/>
              <a:ext cx="180"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Rectangle 16"/>
            <p:cNvSpPr>
              <a:spLocks noChangeArrowheads="1"/>
            </p:cNvSpPr>
            <p:nvPr/>
          </p:nvSpPr>
          <p:spPr bwMode="auto">
            <a:xfrm>
              <a:off x="1121" y="2394"/>
              <a:ext cx="8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sv-SE" altLang="sv-SE" sz="1400" dirty="0" smtClean="0">
                  <a:solidFill>
                    <a:srgbClr val="000000"/>
                  </a:solidFill>
                  <a:latin typeface="+mn-lt"/>
                </a:rPr>
                <a:t>Parasitic delay, </a:t>
              </a:r>
              <a:r>
                <a:rPr lang="sv-SE" altLang="sv-SE" sz="1400" i="1" dirty="0" smtClean="0">
                  <a:solidFill>
                    <a:srgbClr val="000000"/>
                  </a:solidFill>
                  <a:latin typeface="+mn-lt"/>
                </a:rPr>
                <a:t>p</a:t>
              </a:r>
              <a:r>
                <a:rPr lang="sv-SE" altLang="sv-SE" sz="1400" i="1" baseline="-25000" dirty="0" smtClean="0">
                  <a:solidFill>
                    <a:srgbClr val="000000"/>
                  </a:solidFill>
                  <a:latin typeface="+mn-lt"/>
                </a:rPr>
                <a:t>inv</a:t>
              </a:r>
              <a:endParaRPr kumimoji="0" lang="sv-SE" altLang="sv-SE" sz="1400" b="0" i="1" u="none" strike="noStrike" cap="none" normalizeH="0" baseline="0" dirty="0" smtClean="0">
                <a:ln>
                  <a:noFill/>
                </a:ln>
                <a:solidFill>
                  <a:schemeClr val="tx1"/>
                </a:solidFill>
                <a:effectLst/>
                <a:latin typeface="+mn-lt"/>
              </a:endParaRPr>
            </a:p>
          </p:txBody>
        </p:sp>
        <p:sp>
          <p:nvSpPr>
            <p:cNvPr id="22" name="Rectangle 18"/>
            <p:cNvSpPr>
              <a:spLocks noChangeArrowheads="1"/>
            </p:cNvSpPr>
            <p:nvPr/>
          </p:nvSpPr>
          <p:spPr bwMode="auto">
            <a:xfrm>
              <a:off x="2300" y="868"/>
              <a:ext cx="270" cy="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19"/>
            <p:cNvSpPr>
              <a:spLocks noChangeArrowheads="1"/>
            </p:cNvSpPr>
            <p:nvPr/>
          </p:nvSpPr>
          <p:spPr bwMode="auto">
            <a:xfrm>
              <a:off x="865" y="901"/>
              <a:ext cx="1438" cy="143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Rectangle 20"/>
            <p:cNvSpPr>
              <a:spLocks noChangeArrowheads="1"/>
            </p:cNvSpPr>
            <p:nvPr/>
          </p:nvSpPr>
          <p:spPr bwMode="auto">
            <a:xfrm>
              <a:off x="4192" y="1411"/>
              <a:ext cx="2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rgbClr val="000000"/>
                  </a:solidFill>
                  <a:effectLst/>
                  <a:latin typeface="+mn-lt"/>
                  <a:cs typeface="Arial" pitchFamily="34" charset="0"/>
                </a:rPr>
                <a:t>Delay</a:t>
              </a:r>
              <a:endParaRPr kumimoji="0" lang="sv-SE" altLang="sv-SE" sz="1400" b="0" i="0" u="none" strike="noStrike" cap="none" normalizeH="0" baseline="0" dirty="0" smtClean="0">
                <a:ln>
                  <a:noFill/>
                </a:ln>
                <a:solidFill>
                  <a:schemeClr val="tx1"/>
                </a:solidFill>
                <a:effectLst/>
                <a:latin typeface="+mn-lt"/>
                <a:cs typeface="Arial" pitchFamily="34" charset="0"/>
              </a:endParaRPr>
            </a:p>
          </p:txBody>
        </p:sp>
        <p:sp>
          <p:nvSpPr>
            <p:cNvPr id="25" name="Rectangle 21"/>
            <p:cNvSpPr>
              <a:spLocks noChangeArrowheads="1"/>
            </p:cNvSpPr>
            <p:nvPr/>
          </p:nvSpPr>
          <p:spPr bwMode="auto">
            <a:xfrm>
              <a:off x="4140" y="1938"/>
              <a:ext cx="2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smtClean="0">
                  <a:ln>
                    <a:noFill/>
                  </a:ln>
                  <a:solidFill>
                    <a:srgbClr val="000000"/>
                  </a:solidFill>
                  <a:effectLst/>
                  <a:latin typeface="+mn-lt"/>
                  <a:cs typeface="Arial" pitchFamily="34" charset="0"/>
                </a:rPr>
                <a:t>Area</a:t>
              </a:r>
              <a:endParaRPr kumimoji="0" lang="sv-SE" altLang="sv-SE" sz="1400" b="0" i="0" u="none" strike="noStrike" cap="none" normalizeH="0" baseline="0" smtClean="0">
                <a:ln>
                  <a:noFill/>
                </a:ln>
                <a:solidFill>
                  <a:schemeClr val="tx1"/>
                </a:solidFill>
                <a:effectLst/>
                <a:latin typeface="+mn-lt"/>
                <a:cs typeface="Arial" pitchFamily="34" charset="0"/>
              </a:endParaRPr>
            </a:p>
          </p:txBody>
        </p:sp>
        <p:sp>
          <p:nvSpPr>
            <p:cNvPr id="26" name="Rectangle 22"/>
            <p:cNvSpPr>
              <a:spLocks noChangeArrowheads="1"/>
            </p:cNvSpPr>
            <p:nvPr/>
          </p:nvSpPr>
          <p:spPr bwMode="auto">
            <a:xfrm>
              <a:off x="796" y="142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rgbClr val="000000"/>
                  </a:solidFill>
                  <a:effectLst/>
                  <a:latin typeface="+mn-lt"/>
                  <a:cs typeface="Arial" pitchFamily="34" charset="0"/>
                </a:rPr>
                <a:t>e</a:t>
              </a:r>
              <a:endParaRPr kumimoji="0" lang="sv-SE" altLang="sv-SE" sz="1400" b="0" i="0" u="none" strike="noStrike" cap="none" normalizeH="0" baseline="0" dirty="0" smtClean="0">
                <a:ln>
                  <a:noFill/>
                </a:ln>
                <a:solidFill>
                  <a:schemeClr val="tx1"/>
                </a:solidFill>
                <a:effectLst/>
                <a:latin typeface="+mn-lt"/>
                <a:cs typeface="Arial" pitchFamily="34" charset="0"/>
              </a:endParaRPr>
            </a:p>
          </p:txBody>
        </p:sp>
        <p:sp>
          <p:nvSpPr>
            <p:cNvPr id="27" name="Rectangle 23"/>
            <p:cNvSpPr>
              <a:spLocks noChangeArrowheads="1"/>
            </p:cNvSpPr>
            <p:nvPr/>
          </p:nvSpPr>
          <p:spPr bwMode="auto">
            <a:xfrm>
              <a:off x="790" y="2346"/>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rgbClr val="000000"/>
                  </a:solidFill>
                  <a:effectLst/>
                  <a:latin typeface="+mn-lt"/>
                  <a:cs typeface="Arial" pitchFamily="34" charset="0"/>
                </a:rPr>
                <a:t>0</a:t>
              </a:r>
              <a:endParaRPr kumimoji="0" lang="sv-SE" altLang="sv-SE" sz="1400" b="0" i="0" u="none" strike="noStrike" cap="none" normalizeH="0" baseline="0" dirty="0" smtClean="0">
                <a:ln>
                  <a:noFill/>
                </a:ln>
                <a:solidFill>
                  <a:schemeClr val="tx1"/>
                </a:solidFill>
                <a:effectLst/>
                <a:latin typeface="+mn-lt"/>
                <a:cs typeface="Arial" pitchFamily="34" charset="0"/>
              </a:endParaRPr>
            </a:p>
          </p:txBody>
        </p:sp>
        <p:sp>
          <p:nvSpPr>
            <p:cNvPr id="28" name="Rectangle 24"/>
            <p:cNvSpPr>
              <a:spLocks noChangeArrowheads="1"/>
            </p:cNvSpPr>
            <p:nvPr/>
          </p:nvSpPr>
          <p:spPr bwMode="auto">
            <a:xfrm>
              <a:off x="790" y="856"/>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smtClean="0">
                  <a:ln>
                    <a:noFill/>
                  </a:ln>
                  <a:solidFill>
                    <a:srgbClr val="000000"/>
                  </a:solidFill>
                  <a:effectLst/>
                  <a:latin typeface="+mn-lt"/>
                  <a:cs typeface="Arial" pitchFamily="34" charset="0"/>
                </a:rPr>
                <a:t>5</a:t>
              </a:r>
              <a:endParaRPr kumimoji="0" lang="sv-SE" altLang="sv-SE" sz="1400" b="0" i="0" u="none" strike="noStrike" cap="none" normalizeH="0" baseline="0" smtClean="0">
                <a:ln>
                  <a:noFill/>
                </a:ln>
                <a:solidFill>
                  <a:schemeClr val="tx1"/>
                </a:solidFill>
                <a:effectLst/>
                <a:latin typeface="+mn-lt"/>
                <a:cs typeface="Arial" pitchFamily="34" charset="0"/>
              </a:endParaRPr>
            </a:p>
          </p:txBody>
        </p:sp>
        <p:sp>
          <p:nvSpPr>
            <p:cNvPr id="29" name="Rectangle 25"/>
            <p:cNvSpPr>
              <a:spLocks noChangeArrowheads="1"/>
            </p:cNvSpPr>
            <p:nvPr/>
          </p:nvSpPr>
          <p:spPr bwMode="auto">
            <a:xfrm>
              <a:off x="2270" y="2352"/>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smtClean="0">
                  <a:ln>
                    <a:noFill/>
                  </a:ln>
                  <a:solidFill>
                    <a:srgbClr val="000000"/>
                  </a:solidFill>
                  <a:effectLst/>
                  <a:latin typeface="+mn-lt"/>
                  <a:cs typeface="Arial" pitchFamily="34" charset="0"/>
                </a:rPr>
                <a:t>3</a:t>
              </a:r>
              <a:endParaRPr kumimoji="0" lang="sv-SE" altLang="sv-SE" sz="1400" b="0" i="0" u="none" strike="noStrike" cap="none" normalizeH="0" baseline="0" smtClean="0">
                <a:ln>
                  <a:noFill/>
                </a:ln>
                <a:solidFill>
                  <a:schemeClr val="tx1"/>
                </a:solidFill>
                <a:effectLst/>
                <a:latin typeface="+mn-lt"/>
                <a:cs typeface="Arial" pitchFamily="34" charset="0"/>
              </a:endParaRPr>
            </a:p>
          </p:txBody>
        </p:sp>
        <p:sp>
          <p:nvSpPr>
            <p:cNvPr id="30" name="Rectangle 26"/>
            <p:cNvSpPr>
              <a:spLocks noChangeArrowheads="1"/>
            </p:cNvSpPr>
            <p:nvPr/>
          </p:nvSpPr>
          <p:spPr bwMode="auto">
            <a:xfrm>
              <a:off x="4682" y="2352"/>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smtClean="0">
                  <a:ln>
                    <a:noFill/>
                  </a:ln>
                  <a:solidFill>
                    <a:srgbClr val="000000"/>
                  </a:solidFill>
                  <a:effectLst/>
                  <a:latin typeface="+mn-lt"/>
                  <a:cs typeface="Arial" pitchFamily="34" charset="0"/>
                </a:rPr>
                <a:t>8</a:t>
              </a:r>
              <a:endParaRPr kumimoji="0" lang="sv-SE" altLang="sv-SE" sz="1400" b="0" i="0" u="none" strike="noStrike" cap="none" normalizeH="0" baseline="0" smtClean="0">
                <a:ln>
                  <a:noFill/>
                </a:ln>
                <a:solidFill>
                  <a:schemeClr val="tx1"/>
                </a:solidFill>
                <a:effectLst/>
                <a:latin typeface="+mn-lt"/>
                <a:cs typeface="Arial" pitchFamily="34" charset="0"/>
              </a:endParaRPr>
            </a:p>
          </p:txBody>
        </p:sp>
        <p:sp>
          <p:nvSpPr>
            <p:cNvPr id="31" name="Rectangle 27"/>
            <p:cNvSpPr>
              <a:spLocks noChangeArrowheads="1"/>
            </p:cNvSpPr>
            <p:nvPr/>
          </p:nvSpPr>
          <p:spPr bwMode="auto">
            <a:xfrm>
              <a:off x="3178" y="1547"/>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smtClean="0">
                  <a:ln>
                    <a:noFill/>
                  </a:ln>
                  <a:solidFill>
                    <a:srgbClr val="000000"/>
                  </a:solidFill>
                  <a:effectLst/>
                  <a:latin typeface="+mn-lt"/>
                  <a:cs typeface="Arial" pitchFamily="34" charset="0"/>
                </a:rPr>
                <a:t>1</a:t>
              </a:r>
              <a:endParaRPr kumimoji="0" lang="sv-SE" altLang="sv-SE" sz="1400" b="0" i="0" u="none" strike="noStrike" cap="none" normalizeH="0" baseline="0" smtClean="0">
                <a:ln>
                  <a:noFill/>
                </a:ln>
                <a:solidFill>
                  <a:schemeClr val="tx1"/>
                </a:solidFill>
                <a:effectLst/>
                <a:latin typeface="+mn-lt"/>
                <a:cs typeface="Arial" pitchFamily="34" charset="0"/>
              </a:endParaRPr>
            </a:p>
          </p:txBody>
        </p:sp>
        <p:sp>
          <p:nvSpPr>
            <p:cNvPr id="32" name="Rectangle 28"/>
            <p:cNvSpPr>
              <a:spLocks noChangeArrowheads="1"/>
            </p:cNvSpPr>
            <p:nvPr/>
          </p:nvSpPr>
          <p:spPr bwMode="auto">
            <a:xfrm>
              <a:off x="3250" y="2346"/>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smtClean="0">
                  <a:ln>
                    <a:noFill/>
                  </a:ln>
                  <a:solidFill>
                    <a:srgbClr val="000000"/>
                  </a:solidFill>
                  <a:effectLst/>
                  <a:latin typeface="+mn-lt"/>
                  <a:cs typeface="Arial" pitchFamily="34" charset="0"/>
                </a:rPr>
                <a:t>0</a:t>
              </a:r>
              <a:endParaRPr kumimoji="0" lang="sv-SE" altLang="sv-SE" sz="1400" b="0" i="0" u="none" strike="noStrike" cap="none" normalizeH="0" baseline="0" smtClean="0">
                <a:ln>
                  <a:noFill/>
                </a:ln>
                <a:solidFill>
                  <a:schemeClr val="tx1"/>
                </a:solidFill>
                <a:effectLst/>
                <a:latin typeface="+mn-lt"/>
                <a:cs typeface="Arial" pitchFamily="34" charset="0"/>
              </a:endParaRPr>
            </a:p>
          </p:txBody>
        </p:sp>
      </p:grpSp>
      <p:sp>
        <p:nvSpPr>
          <p:cNvPr id="33" name="Rectangle 5"/>
          <p:cNvSpPr>
            <a:spLocks noChangeArrowheads="1"/>
          </p:cNvSpPr>
          <p:nvPr/>
        </p:nvSpPr>
        <p:spPr bwMode="auto">
          <a:xfrm>
            <a:off x="862757" y="2866850"/>
            <a:ext cx="396875" cy="1166813"/>
          </a:xfrm>
          <a:prstGeom prst="rect">
            <a:avLst/>
          </a:prstGeom>
          <a:solidFill>
            <a:schemeClr val="bg1"/>
          </a:solidFill>
          <a:ln w="9525">
            <a:solidFill>
              <a:schemeClr val="bg1"/>
            </a:solidFill>
            <a:miter lim="800000"/>
            <a:headEnd/>
            <a:tailEnd/>
          </a:ln>
        </p:spPr>
        <p:txBody>
          <a:bodyPr wrap="none" anchor="ctr"/>
          <a:lstStyle/>
          <a:p>
            <a:endParaRPr lang="en-GB"/>
          </a:p>
        </p:txBody>
      </p:sp>
      <p:sp>
        <p:nvSpPr>
          <p:cNvPr id="34" name="Rectangle 33"/>
          <p:cNvSpPr/>
          <p:nvPr/>
        </p:nvSpPr>
        <p:spPr>
          <a:xfrm>
            <a:off x="7234654" y="4710336"/>
            <a:ext cx="1657826" cy="230832"/>
          </a:xfrm>
          <a:prstGeom prst="rect">
            <a:avLst/>
          </a:prstGeom>
        </p:spPr>
        <p:txBody>
          <a:bodyPr wrap="none">
            <a:spAutoFit/>
          </a:bodyPr>
          <a:lstStyle/>
          <a:p>
            <a:r>
              <a:rPr lang="sv-SE" sz="900" dirty="0"/>
              <a:t>[Hedenstierna &amp; Jeppson 1987]</a:t>
            </a:r>
            <a:endParaRPr lang="en-US" sz="900" dirty="0"/>
          </a:p>
        </p:txBody>
      </p:sp>
      <p:sp>
        <p:nvSpPr>
          <p:cNvPr id="35" name="Line 9"/>
          <p:cNvSpPr>
            <a:spLocks noChangeShapeType="1"/>
          </p:cNvSpPr>
          <p:nvPr/>
        </p:nvSpPr>
        <p:spPr bwMode="auto">
          <a:xfrm flipV="1">
            <a:off x="2097088" y="2687711"/>
            <a:ext cx="0" cy="1778000"/>
          </a:xfrm>
          <a:prstGeom prst="line">
            <a:avLst/>
          </a:prstGeom>
          <a:noFill/>
          <a:ln w="9525">
            <a:solidFill>
              <a:schemeClr val="tx1"/>
            </a:solidFill>
            <a:prstDash val="dash"/>
            <a:round/>
            <a:headEnd/>
            <a:tailEnd/>
          </a:ln>
        </p:spPr>
        <p:txBody>
          <a:bodyPr/>
          <a:lstStyle/>
          <a:p>
            <a:endParaRPr lang="en-US"/>
          </a:p>
        </p:txBody>
      </p:sp>
      <p:sp>
        <p:nvSpPr>
          <p:cNvPr id="36" name="Line 10"/>
          <p:cNvSpPr>
            <a:spLocks noChangeShapeType="1"/>
          </p:cNvSpPr>
          <p:nvPr/>
        </p:nvSpPr>
        <p:spPr bwMode="auto">
          <a:xfrm>
            <a:off x="1381125" y="2708348"/>
            <a:ext cx="706438" cy="0"/>
          </a:xfrm>
          <a:prstGeom prst="line">
            <a:avLst/>
          </a:prstGeom>
          <a:noFill/>
          <a:ln w="9525">
            <a:solidFill>
              <a:schemeClr val="tx1"/>
            </a:solidFill>
            <a:prstDash val="dash"/>
            <a:round/>
            <a:headEnd/>
            <a:tailEnd/>
          </a:ln>
        </p:spPr>
        <p:txBody>
          <a:bodyPr/>
          <a:lstStyle/>
          <a:p>
            <a:endParaRPr lang="en-US"/>
          </a:p>
        </p:txBody>
      </p:sp>
      <p:sp>
        <p:nvSpPr>
          <p:cNvPr id="37" name="Rectangle 16"/>
          <p:cNvSpPr>
            <a:spLocks noChangeArrowheads="1"/>
          </p:cNvSpPr>
          <p:nvPr/>
        </p:nvSpPr>
        <p:spPr bwMode="auto">
          <a:xfrm>
            <a:off x="2136291" y="4293096"/>
            <a:ext cx="3909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sv-SE" altLang="sv-SE" sz="1200" i="1" dirty="0" smtClean="0">
                <a:solidFill>
                  <a:srgbClr val="000000"/>
                </a:solidFill>
                <a:latin typeface="+mn-lt"/>
              </a:rPr>
              <a:t>p</a:t>
            </a:r>
            <a:r>
              <a:rPr lang="sv-SE" altLang="sv-SE" sz="1200" i="1" baseline="-25000" dirty="0" smtClean="0">
                <a:solidFill>
                  <a:srgbClr val="000000"/>
                </a:solidFill>
                <a:latin typeface="+mn-lt"/>
              </a:rPr>
              <a:t>inv</a:t>
            </a:r>
            <a:r>
              <a:rPr lang="sv-SE" altLang="sv-SE" sz="1200" dirty="0">
                <a:solidFill>
                  <a:srgbClr val="000000"/>
                </a:solidFill>
                <a:latin typeface="+mn-lt"/>
              </a:rPr>
              <a:t> </a:t>
            </a:r>
            <a:r>
              <a:rPr lang="sv-SE" altLang="sv-SE" sz="1200" dirty="0" smtClean="0">
                <a:solidFill>
                  <a:srgbClr val="000000"/>
                </a:solidFill>
                <a:latin typeface="+mn-lt"/>
              </a:rPr>
              <a:t>=1</a:t>
            </a:r>
            <a:endParaRPr kumimoji="0" lang="sv-SE" altLang="sv-SE" sz="1200" b="0" i="1" u="none" strike="noStrike" cap="none" normalizeH="0" baseline="0" dirty="0" smtClean="0">
              <a:ln>
                <a:noFill/>
              </a:ln>
              <a:solidFill>
                <a:schemeClr val="tx1"/>
              </a:solidFill>
              <a:effectLst/>
              <a:latin typeface="+mn-lt"/>
            </a:endParaRPr>
          </a:p>
        </p:txBody>
      </p:sp>
      <p:sp>
        <p:nvSpPr>
          <p:cNvPr id="38" name="Rectangle 16"/>
          <p:cNvSpPr>
            <a:spLocks noChangeArrowheads="1"/>
          </p:cNvSpPr>
          <p:nvPr/>
        </p:nvSpPr>
        <p:spPr bwMode="auto">
          <a:xfrm>
            <a:off x="1009436" y="2640250"/>
            <a:ext cx="3510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sv-SE" altLang="sv-SE" sz="1200" i="1" dirty="0" smtClean="0">
                <a:solidFill>
                  <a:srgbClr val="000000"/>
                </a:solidFill>
                <a:latin typeface="+mn-lt"/>
              </a:rPr>
              <a:t>h</a:t>
            </a:r>
            <a:r>
              <a:rPr lang="sv-SE" altLang="sv-SE" sz="1200" dirty="0" smtClean="0">
                <a:solidFill>
                  <a:srgbClr val="000000"/>
                </a:solidFill>
                <a:latin typeface="+mn-lt"/>
              </a:rPr>
              <a:t>=3.6</a:t>
            </a:r>
            <a:endParaRPr kumimoji="0" lang="sv-SE" altLang="sv-SE" sz="1200" b="0" i="1" u="none" strike="noStrike" cap="none" normalizeH="0" baseline="0" dirty="0" smtClean="0">
              <a:ln>
                <a:noFill/>
              </a:ln>
              <a:solidFill>
                <a:schemeClr val="tx1"/>
              </a:solidFill>
              <a:effectLst/>
              <a:latin typeface="+mn-lt"/>
            </a:endParaRPr>
          </a:p>
        </p:txBody>
      </p:sp>
      <p:sp>
        <p:nvSpPr>
          <p:cNvPr id="39" name="Rectangle 38"/>
          <p:cNvSpPr/>
          <p:nvPr/>
        </p:nvSpPr>
        <p:spPr>
          <a:xfrm rot="16200000">
            <a:off x="442100" y="3533413"/>
            <a:ext cx="1265731" cy="338554"/>
          </a:xfrm>
          <a:prstGeom prst="rect">
            <a:avLst/>
          </a:prstGeom>
        </p:spPr>
        <p:txBody>
          <a:bodyPr wrap="none">
            <a:spAutoFit/>
          </a:bodyPr>
          <a:lstStyle/>
          <a:p>
            <a:r>
              <a:rPr lang="sv-SE" sz="1600" dirty="0"/>
              <a:t>stage fanout </a:t>
            </a:r>
          </a:p>
        </p:txBody>
      </p:sp>
      <p:sp>
        <p:nvSpPr>
          <p:cNvPr id="40" name="Rectangle 39"/>
          <p:cNvSpPr/>
          <p:nvPr/>
        </p:nvSpPr>
        <p:spPr>
          <a:xfrm rot="16200000">
            <a:off x="4004286" y="3257752"/>
            <a:ext cx="1630190" cy="338554"/>
          </a:xfrm>
          <a:prstGeom prst="rect">
            <a:avLst/>
          </a:prstGeom>
        </p:spPr>
        <p:txBody>
          <a:bodyPr wrap="none">
            <a:spAutoFit/>
          </a:bodyPr>
          <a:lstStyle/>
          <a:p>
            <a:r>
              <a:rPr lang="sv-SE" sz="1600" dirty="0" smtClean="0"/>
              <a:t>Normalized delay</a:t>
            </a:r>
            <a:endParaRPr lang="sv-SE" sz="1600" dirty="0"/>
          </a:p>
        </p:txBody>
      </p:sp>
      <p:sp>
        <p:nvSpPr>
          <p:cNvPr id="41" name="Rectangle 40"/>
          <p:cNvSpPr/>
          <p:nvPr/>
        </p:nvSpPr>
        <p:spPr>
          <a:xfrm rot="16200000">
            <a:off x="6931826" y="3159413"/>
            <a:ext cx="1554336" cy="338554"/>
          </a:xfrm>
          <a:prstGeom prst="rect">
            <a:avLst/>
          </a:prstGeom>
        </p:spPr>
        <p:txBody>
          <a:bodyPr wrap="none">
            <a:spAutoFit/>
          </a:bodyPr>
          <a:lstStyle/>
          <a:p>
            <a:r>
              <a:rPr lang="sv-SE" sz="1600" dirty="0" smtClean="0"/>
              <a:t>Normalized area</a:t>
            </a:r>
            <a:endParaRPr lang="sv-SE" sz="1600" dirty="0"/>
          </a:p>
        </p:txBody>
      </p:sp>
    </p:spTree>
    <p:extLst>
      <p:ext uri="{BB962C8B-B14F-4D97-AF65-F5344CB8AC3E}">
        <p14:creationId xmlns:p14="http://schemas.microsoft.com/office/powerpoint/2010/main" val="36928674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from lecture 4: </a:t>
            </a:r>
            <a:br>
              <a:rPr lang="en-US" dirty="0" smtClean="0"/>
            </a:br>
            <a:r>
              <a:rPr lang="en-US" dirty="0" smtClean="0"/>
              <a:t>Tapered CMOS inverter stages</a:t>
            </a:r>
            <a:endParaRPr lang="en-US" dirty="0"/>
          </a:p>
        </p:txBody>
      </p:sp>
      <p:sp>
        <p:nvSpPr>
          <p:cNvPr id="7" name="Content Placeholder 6"/>
          <p:cNvSpPr>
            <a:spLocks noGrp="1"/>
          </p:cNvSpPr>
          <p:nvPr>
            <p:ph idx="1"/>
          </p:nvPr>
        </p:nvSpPr>
        <p:spPr>
          <a:xfrm>
            <a:off x="457200" y="1600200"/>
            <a:ext cx="8363272" cy="4525963"/>
          </a:xfrm>
        </p:spPr>
        <p:txBody>
          <a:bodyPr>
            <a:normAutofit fontScale="92500" lnSpcReduction="10000"/>
          </a:bodyPr>
          <a:lstStyle/>
          <a:p>
            <a:pPr marL="0" indent="0">
              <a:buNone/>
            </a:pPr>
            <a:r>
              <a:rPr lang="en-US" dirty="0" smtClean="0"/>
              <a:t>H = C</a:t>
            </a:r>
            <a:r>
              <a:rPr lang="en-US" baseline="-25000" dirty="0" smtClean="0"/>
              <a:t>L</a:t>
            </a:r>
            <a:r>
              <a:rPr lang="en-US" dirty="0" smtClean="0"/>
              <a:t>/C</a:t>
            </a:r>
            <a:r>
              <a:rPr lang="en-US" baseline="-25000" dirty="0" smtClean="0"/>
              <a:t>IN</a:t>
            </a:r>
            <a:r>
              <a:rPr lang="en-US" dirty="0" smtClean="0"/>
              <a:t>: </a:t>
            </a:r>
            <a:r>
              <a:rPr lang="en-US" dirty="0" smtClean="0">
                <a:solidFill>
                  <a:srgbClr val="FF0000"/>
                </a:solidFill>
              </a:rPr>
              <a:t>path electrical effort</a:t>
            </a:r>
          </a:p>
          <a:p>
            <a:pPr marL="0" indent="0">
              <a:buNone/>
            </a:pPr>
            <a:r>
              <a:rPr lang="en-US" dirty="0" smtClean="0"/>
              <a:t>Equal </a:t>
            </a:r>
            <a:r>
              <a:rPr lang="en-US" dirty="0" smtClean="0">
                <a:solidFill>
                  <a:srgbClr val="FF0000"/>
                </a:solidFill>
              </a:rPr>
              <a:t>stage electrical effort</a:t>
            </a:r>
            <a:r>
              <a:rPr lang="en-US" dirty="0" smtClean="0"/>
              <a:t>, h, gives shortest delay</a:t>
            </a:r>
          </a:p>
          <a:p>
            <a:pPr marL="457200" lvl="1" indent="0">
              <a:buNone/>
            </a:pPr>
            <a:r>
              <a:rPr lang="en-US" dirty="0" err="1"/>
              <a:t>h</a:t>
            </a:r>
            <a:r>
              <a:rPr lang="en-US" baseline="-25000" dirty="0" err="1" smtClean="0"/>
              <a:t>opt</a:t>
            </a:r>
            <a:r>
              <a:rPr lang="en-US" baseline="30000" dirty="0" err="1" smtClean="0"/>
              <a:t>N</a:t>
            </a:r>
            <a:r>
              <a:rPr lang="en-US" dirty="0" smtClean="0"/>
              <a:t> = H, where N is number of stages</a:t>
            </a:r>
          </a:p>
          <a:p>
            <a:pPr marL="457200" lvl="1" indent="0">
              <a:buNone/>
            </a:pPr>
            <a:r>
              <a:rPr lang="en-US" dirty="0" smtClean="0"/>
              <a:t>That is </a:t>
            </a:r>
            <a:r>
              <a:rPr lang="en-US" dirty="0" err="1" smtClean="0"/>
              <a:t>h</a:t>
            </a:r>
            <a:r>
              <a:rPr lang="en-US" baseline="-25000" dirty="0" err="1" smtClean="0"/>
              <a:t>opt</a:t>
            </a:r>
            <a:r>
              <a:rPr lang="en-US" baseline="-25000" dirty="0" smtClean="0"/>
              <a:t> </a:t>
            </a:r>
            <a:r>
              <a:rPr lang="en-US" dirty="0" smtClean="0"/>
              <a:t>=</a:t>
            </a:r>
            <a:r>
              <a:rPr lang="en-US" baseline="30000" dirty="0" smtClean="0"/>
              <a:t> N</a:t>
            </a:r>
            <a:r>
              <a:rPr lang="en-US" dirty="0" smtClean="0"/>
              <a:t>√H</a:t>
            </a:r>
          </a:p>
          <a:p>
            <a:pPr marL="0" indent="0">
              <a:buNone/>
            </a:pPr>
            <a:r>
              <a:rPr lang="en-US" dirty="0" smtClean="0"/>
              <a:t>Normalized path delay for path is called </a:t>
            </a:r>
            <a:r>
              <a:rPr lang="en-US" dirty="0" err="1" smtClean="0"/>
              <a:t>D</a:t>
            </a:r>
            <a:r>
              <a:rPr lang="en-US" baseline="-25000" dirty="0" err="1" smtClean="0"/>
              <a:t>opt</a:t>
            </a:r>
            <a:r>
              <a:rPr lang="en-US" dirty="0" smtClean="0"/>
              <a:t>:</a:t>
            </a:r>
            <a:endParaRPr lang="en-US" dirty="0" smtClean="0"/>
          </a:p>
          <a:p>
            <a:pPr marL="0" indent="0">
              <a:buNone/>
            </a:pPr>
            <a:r>
              <a:rPr lang="en-US" dirty="0" smtClean="0"/>
              <a:t>	</a:t>
            </a:r>
            <a:r>
              <a:rPr lang="en-US" dirty="0" err="1" smtClean="0"/>
              <a:t>D</a:t>
            </a:r>
            <a:r>
              <a:rPr lang="en-US" baseline="-25000" dirty="0" err="1" smtClean="0"/>
              <a:t>opt</a:t>
            </a:r>
            <a:r>
              <a:rPr lang="en-US" dirty="0" smtClean="0"/>
              <a:t> </a:t>
            </a:r>
            <a:r>
              <a:rPr lang="en-US" dirty="0" smtClean="0"/>
              <a:t>= </a:t>
            </a:r>
            <a:r>
              <a:rPr lang="en-US" dirty="0" err="1" smtClean="0"/>
              <a:t>N×h</a:t>
            </a:r>
            <a:r>
              <a:rPr lang="en-US" baseline="-25000" dirty="0" err="1" smtClean="0"/>
              <a:t>opt</a:t>
            </a:r>
            <a:r>
              <a:rPr lang="en-US" dirty="0" smtClean="0"/>
              <a:t> + P, </a:t>
            </a:r>
            <a:r>
              <a:rPr lang="en-US" dirty="0" smtClean="0"/>
              <a:t>with P sum </a:t>
            </a:r>
            <a:r>
              <a:rPr lang="en-US" dirty="0" smtClean="0"/>
              <a:t>of all parasitic </a:t>
            </a:r>
            <a:r>
              <a:rPr lang="en-US" dirty="0" smtClean="0"/>
              <a:t>delay</a:t>
            </a:r>
            <a:endParaRPr lang="en-US" dirty="0" smtClean="0"/>
          </a:p>
          <a:p>
            <a:pPr marL="0" indent="0">
              <a:buNone/>
            </a:pPr>
            <a:r>
              <a:rPr lang="en-US" b="1" dirty="0" smtClean="0"/>
              <a:t>	</a:t>
            </a:r>
            <a:r>
              <a:rPr lang="en-US" b="1" dirty="0" err="1" smtClean="0"/>
              <a:t>D</a:t>
            </a:r>
            <a:r>
              <a:rPr lang="en-US" b="1" baseline="-25000" dirty="0" err="1" smtClean="0"/>
              <a:t>opt</a:t>
            </a:r>
            <a:r>
              <a:rPr lang="en-US" b="1" dirty="0" smtClean="0"/>
              <a:t> </a:t>
            </a:r>
            <a:r>
              <a:rPr lang="en-US" b="1" dirty="0"/>
              <a:t>= </a:t>
            </a:r>
            <a:r>
              <a:rPr lang="en-US" b="1" dirty="0" err="1"/>
              <a:t>N×h</a:t>
            </a:r>
            <a:r>
              <a:rPr lang="en-US" b="1" baseline="-25000" dirty="0" err="1"/>
              <a:t>opt</a:t>
            </a:r>
            <a:r>
              <a:rPr lang="en-US" b="1" dirty="0"/>
              <a:t> </a:t>
            </a:r>
            <a:r>
              <a:rPr lang="en-US" b="1" dirty="0" smtClean="0"/>
              <a:t>+ </a:t>
            </a:r>
            <a:r>
              <a:rPr lang="en-US" b="1" dirty="0" err="1"/>
              <a:t>N</a:t>
            </a:r>
            <a:r>
              <a:rPr lang="en-US" b="1" dirty="0" err="1" smtClean="0"/>
              <a:t>×p</a:t>
            </a:r>
            <a:r>
              <a:rPr lang="en-US" b="1" baseline="-25000" dirty="0" err="1" smtClean="0"/>
              <a:t>inv</a:t>
            </a:r>
            <a:r>
              <a:rPr lang="en-US" b="1" dirty="0" smtClean="0"/>
              <a:t> </a:t>
            </a:r>
            <a:endParaRPr lang="en-US" b="1" dirty="0" smtClean="0"/>
          </a:p>
          <a:p>
            <a:pPr marL="0" indent="0">
              <a:buNone/>
            </a:pPr>
            <a:r>
              <a:rPr lang="en-US" dirty="0" smtClean="0"/>
              <a:t>If N not given, select N such that h is close to 4; to save area make </a:t>
            </a:r>
            <a:r>
              <a:rPr lang="en-US" dirty="0"/>
              <a:t>h</a:t>
            </a:r>
            <a:r>
              <a:rPr lang="en-US" dirty="0" smtClean="0"/>
              <a:t> a bit higher than 4.</a:t>
            </a:r>
            <a:endParaRPr lang="en-US" dirty="0"/>
          </a:p>
        </p:txBody>
      </p:sp>
      <p:sp>
        <p:nvSpPr>
          <p:cNvPr id="3" name="Date Placeholder 2"/>
          <p:cNvSpPr>
            <a:spLocks noGrp="1"/>
          </p:cNvSpPr>
          <p:nvPr>
            <p:ph type="dt" sz="half" idx="10"/>
          </p:nvPr>
        </p:nvSpPr>
        <p:spPr/>
        <p:txBody>
          <a:bodyPr/>
          <a:lstStyle/>
          <a:p>
            <a:r>
              <a:rPr lang="sv-SE" smtClean="0"/>
              <a:t>2018-09-20</a:t>
            </a:r>
            <a:endParaRPr lang="sv-SE" dirty="0"/>
          </a:p>
        </p:txBody>
      </p:sp>
      <p:sp>
        <p:nvSpPr>
          <p:cNvPr id="4" name="Footer Placeholder 3"/>
          <p:cNvSpPr>
            <a:spLocks noGrp="1"/>
          </p:cNvSpPr>
          <p:nvPr>
            <p:ph type="ftr" sz="quarter" idx="11"/>
          </p:nvPr>
        </p:nvSpPr>
        <p:spPr/>
        <p:txBody>
          <a:bodyPr/>
          <a:lstStyle/>
          <a:p>
            <a:r>
              <a:rPr lang="sv-SE" dirty="0" err="1"/>
              <a:t>Path</a:t>
            </a:r>
            <a:r>
              <a:rPr lang="sv-SE" dirty="0"/>
              <a:t> </a:t>
            </a:r>
            <a:r>
              <a:rPr lang="sv-SE" dirty="0" err="1"/>
              <a:t>delay</a:t>
            </a:r>
            <a:r>
              <a:rPr lang="sv-SE" dirty="0"/>
              <a:t> </a:t>
            </a:r>
            <a:r>
              <a:rPr lang="sv-SE" dirty="0" err="1"/>
              <a:t>optimization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37</a:t>
            </a:fld>
            <a:endParaRPr lang="sv-SE"/>
          </a:p>
        </p:txBody>
      </p:sp>
    </p:spTree>
    <p:extLst>
      <p:ext uri="{BB962C8B-B14F-4D97-AF65-F5344CB8AC3E}">
        <p14:creationId xmlns:p14="http://schemas.microsoft.com/office/powerpoint/2010/main" val="1245466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CMOS </a:t>
            </a:r>
            <a:r>
              <a:rPr lang="en-US" dirty="0"/>
              <a:t>inverter </a:t>
            </a:r>
            <a:r>
              <a:rPr lang="en-US" dirty="0" smtClean="0"/>
              <a:t>stages with branching</a:t>
            </a:r>
            <a:endParaRPr lang="en-US" dirty="0"/>
          </a:p>
        </p:txBody>
      </p:sp>
      <p:pic>
        <p:nvPicPr>
          <p:cNvPr id="7" name="Content Placeholder 6"/>
          <p:cNvPicPr>
            <a:picLocks noGrp="1" noChangeAspect="1"/>
          </p:cNvPicPr>
          <p:nvPr>
            <p:ph idx="1"/>
          </p:nvPr>
        </p:nvPicPr>
        <p:blipFill rotWithShape="1">
          <a:blip r:embed="rId3"/>
          <a:srcRect t="8968" b="8095"/>
          <a:stretch/>
        </p:blipFill>
        <p:spPr>
          <a:xfrm>
            <a:off x="323528" y="1340768"/>
            <a:ext cx="8229600" cy="4236876"/>
          </a:xfrm>
        </p:spPr>
      </p:pic>
      <p:sp>
        <p:nvSpPr>
          <p:cNvPr id="4" name="Date Placeholder 3"/>
          <p:cNvSpPr>
            <a:spLocks noGrp="1"/>
          </p:cNvSpPr>
          <p:nvPr>
            <p:ph type="dt" sz="half" idx="10"/>
          </p:nvPr>
        </p:nvSpPr>
        <p:spPr/>
        <p:txBody>
          <a:bodyPr/>
          <a:lstStyle/>
          <a:p>
            <a:r>
              <a:rPr lang="sv-SE" dirty="0" smtClean="0"/>
              <a:t>2018-09-20</a:t>
            </a:r>
            <a:endParaRPr lang="sv-SE" dirty="0"/>
          </a:p>
        </p:txBody>
      </p:sp>
      <p:sp>
        <p:nvSpPr>
          <p:cNvPr id="5" name="Footer Placeholder 4"/>
          <p:cNvSpPr>
            <a:spLocks noGrp="1"/>
          </p:cNvSpPr>
          <p:nvPr>
            <p:ph type="ftr" sz="quarter" idx="11"/>
          </p:nvPr>
        </p:nvSpPr>
        <p:spPr/>
        <p:txBody>
          <a:bodyPr/>
          <a:lstStyle/>
          <a:p>
            <a:r>
              <a:rPr lang="sv-SE" dirty="0" err="1"/>
              <a:t>Path</a:t>
            </a:r>
            <a:r>
              <a:rPr lang="sv-SE" dirty="0"/>
              <a:t> </a:t>
            </a:r>
            <a:r>
              <a:rPr lang="sv-SE" dirty="0" err="1"/>
              <a:t>delay</a:t>
            </a:r>
            <a:r>
              <a:rPr lang="sv-SE" dirty="0"/>
              <a:t> </a:t>
            </a:r>
            <a:r>
              <a:rPr lang="sv-SE" dirty="0" err="1"/>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38</a:t>
            </a:fld>
            <a:endParaRPr lang="sv-SE"/>
          </a:p>
        </p:txBody>
      </p:sp>
      <p:sp>
        <p:nvSpPr>
          <p:cNvPr id="3" name="TextBox 2"/>
          <p:cNvSpPr txBox="1"/>
          <p:nvPr/>
        </p:nvSpPr>
        <p:spPr>
          <a:xfrm>
            <a:off x="683568" y="5445224"/>
            <a:ext cx="5328592" cy="1015663"/>
          </a:xfrm>
          <a:prstGeom prst="rect">
            <a:avLst/>
          </a:prstGeom>
          <a:noFill/>
        </p:spPr>
        <p:txBody>
          <a:bodyPr wrap="square" rtlCol="0">
            <a:spAutoFit/>
          </a:bodyPr>
          <a:lstStyle/>
          <a:p>
            <a:r>
              <a:rPr lang="en-US" sz="2000" dirty="0" smtClean="0"/>
              <a:t>Introducing b = the branching effort</a:t>
            </a:r>
          </a:p>
          <a:p>
            <a:r>
              <a:rPr lang="en-US" sz="2000" dirty="0" smtClean="0"/>
              <a:t>b </a:t>
            </a:r>
            <a:r>
              <a:rPr lang="en-US" sz="2000" dirty="0"/>
              <a:t>= (</a:t>
            </a:r>
            <a:r>
              <a:rPr lang="en-US" sz="2000" dirty="0" err="1"/>
              <a:t>c</a:t>
            </a:r>
            <a:r>
              <a:rPr lang="en-US" sz="2000" baseline="-25000" dirty="0" err="1"/>
              <a:t>onpath</a:t>
            </a:r>
            <a:r>
              <a:rPr lang="en-US" sz="2000" dirty="0"/>
              <a:t> + </a:t>
            </a:r>
            <a:r>
              <a:rPr lang="en-US" sz="2000" dirty="0" err="1"/>
              <a:t>c</a:t>
            </a:r>
            <a:r>
              <a:rPr lang="en-US" sz="2000" baseline="-25000" dirty="0" err="1"/>
              <a:t>offpath</a:t>
            </a:r>
            <a:r>
              <a:rPr lang="en-US" sz="2000" dirty="0"/>
              <a:t>)/</a:t>
            </a:r>
            <a:r>
              <a:rPr lang="en-US" sz="2000" dirty="0" err="1" smtClean="0"/>
              <a:t>c</a:t>
            </a:r>
            <a:r>
              <a:rPr lang="en-US" sz="2000" baseline="-25000" dirty="0" err="1" smtClean="0"/>
              <a:t>onpath</a:t>
            </a:r>
            <a:endParaRPr lang="en-US" sz="2000" baseline="-25000" dirty="0" smtClean="0"/>
          </a:p>
          <a:p>
            <a:r>
              <a:rPr lang="en-US" sz="2000" dirty="0"/>
              <a:t>b</a:t>
            </a:r>
            <a:r>
              <a:rPr lang="en-US" sz="2000" dirty="0" smtClean="0"/>
              <a:t> is 1 or larger </a:t>
            </a:r>
            <a:endParaRPr lang="en-US" sz="2000" dirty="0"/>
          </a:p>
        </p:txBody>
      </p:sp>
    </p:spTree>
    <p:extLst>
      <p:ext uri="{BB962C8B-B14F-4D97-AF65-F5344CB8AC3E}">
        <p14:creationId xmlns:p14="http://schemas.microsoft.com/office/powerpoint/2010/main" val="22442171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 delay with branching</a:t>
            </a:r>
            <a:endParaRPr lang="en-US" dirty="0"/>
          </a:p>
        </p:txBody>
      </p:sp>
      <p:sp>
        <p:nvSpPr>
          <p:cNvPr id="3" name="Content Placeholder 2"/>
          <p:cNvSpPr>
            <a:spLocks noGrp="1"/>
          </p:cNvSpPr>
          <p:nvPr>
            <p:ph idx="1"/>
          </p:nvPr>
        </p:nvSpPr>
        <p:spPr>
          <a:xfrm>
            <a:off x="539552" y="1484784"/>
            <a:ext cx="8280920" cy="4525963"/>
          </a:xfrm>
        </p:spPr>
        <p:txBody>
          <a:bodyPr>
            <a:normAutofit fontScale="92500" lnSpcReduction="10000"/>
          </a:bodyPr>
          <a:lstStyle/>
          <a:p>
            <a:pPr marL="0" indent="0">
              <a:buNone/>
            </a:pPr>
            <a:r>
              <a:rPr lang="en-US" dirty="0" smtClean="0"/>
              <a:t>Equal </a:t>
            </a:r>
            <a:r>
              <a:rPr lang="en-US" dirty="0" smtClean="0">
                <a:solidFill>
                  <a:srgbClr val="FF0000"/>
                </a:solidFill>
              </a:rPr>
              <a:t>stage electrical effort </a:t>
            </a:r>
            <a:r>
              <a:rPr lang="en-US" dirty="0" smtClean="0"/>
              <a:t>gives shortest delay</a:t>
            </a:r>
          </a:p>
          <a:p>
            <a:pPr marL="0" indent="0">
              <a:buNone/>
            </a:pPr>
            <a:r>
              <a:rPr lang="en-US" dirty="0" smtClean="0">
                <a:solidFill>
                  <a:srgbClr val="FF0000"/>
                </a:solidFill>
              </a:rPr>
              <a:t>Path effort</a:t>
            </a:r>
            <a:r>
              <a:rPr lang="en-US" dirty="0" smtClean="0"/>
              <a:t>: </a:t>
            </a:r>
            <a:r>
              <a:rPr lang="en-US" dirty="0"/>
              <a:t>F = </a:t>
            </a:r>
            <a:r>
              <a:rPr lang="en-US" dirty="0" smtClean="0"/>
              <a:t>H</a:t>
            </a:r>
            <a:r>
              <a:rPr lang="en-US" dirty="0"/>
              <a:t>×</a:t>
            </a:r>
            <a:r>
              <a:rPr lang="en-US" dirty="0" smtClean="0"/>
              <a:t>B </a:t>
            </a:r>
            <a:endParaRPr lang="en-US" dirty="0"/>
          </a:p>
          <a:p>
            <a:pPr marL="457200" lvl="1" indent="0">
              <a:buNone/>
            </a:pPr>
            <a:r>
              <a:rPr lang="en-US" dirty="0" smtClean="0"/>
              <a:t>B: path branching effort</a:t>
            </a:r>
          </a:p>
          <a:p>
            <a:pPr marL="457200" lvl="1" indent="0">
              <a:buNone/>
            </a:pPr>
            <a:r>
              <a:rPr lang="en-US" dirty="0"/>
              <a:t>B</a:t>
            </a:r>
            <a:r>
              <a:rPr lang="en-US" dirty="0" smtClean="0"/>
              <a:t> = b</a:t>
            </a:r>
            <a:r>
              <a:rPr lang="en-US" baseline="-25000" dirty="0" smtClean="0"/>
              <a:t>1</a:t>
            </a:r>
            <a:r>
              <a:rPr lang="en-US" dirty="0" smtClean="0"/>
              <a:t>×b</a:t>
            </a:r>
            <a:r>
              <a:rPr lang="en-US" baseline="-25000" dirty="0" smtClean="0"/>
              <a:t>2</a:t>
            </a:r>
            <a:r>
              <a:rPr lang="en-US" dirty="0" smtClean="0"/>
              <a:t>×b</a:t>
            </a:r>
            <a:r>
              <a:rPr lang="en-US" baseline="-25000" dirty="0" smtClean="0"/>
              <a:t>3</a:t>
            </a:r>
            <a:r>
              <a:rPr lang="en-US" dirty="0" smtClean="0"/>
              <a:t>×…b</a:t>
            </a:r>
            <a:r>
              <a:rPr lang="en-US" baseline="-25000" dirty="0" smtClean="0"/>
              <a:t>N-1 </a:t>
            </a:r>
            <a:r>
              <a:rPr lang="en-US" dirty="0" smtClean="0"/>
              <a:t>(assuming </a:t>
            </a:r>
            <a:r>
              <a:rPr lang="en-US" dirty="0"/>
              <a:t>N stages</a:t>
            </a:r>
            <a:r>
              <a:rPr lang="en-US" dirty="0" smtClean="0"/>
              <a:t>)</a:t>
            </a:r>
          </a:p>
          <a:p>
            <a:pPr marL="457200" lvl="1" indent="0">
              <a:buNone/>
            </a:pPr>
            <a:r>
              <a:rPr lang="en-US" dirty="0" smtClean="0"/>
              <a:t>b = (</a:t>
            </a:r>
            <a:r>
              <a:rPr lang="en-US" dirty="0" err="1" smtClean="0"/>
              <a:t>c</a:t>
            </a:r>
            <a:r>
              <a:rPr lang="en-US" baseline="-25000" dirty="0" err="1" smtClean="0"/>
              <a:t>onpath</a:t>
            </a:r>
            <a:r>
              <a:rPr lang="en-US" dirty="0" smtClean="0"/>
              <a:t> + </a:t>
            </a:r>
            <a:r>
              <a:rPr lang="en-US" dirty="0" err="1" smtClean="0"/>
              <a:t>c</a:t>
            </a:r>
            <a:r>
              <a:rPr lang="en-US" baseline="-25000" dirty="0" err="1" smtClean="0"/>
              <a:t>offpath</a:t>
            </a:r>
            <a:r>
              <a:rPr lang="en-US" dirty="0" smtClean="0"/>
              <a:t>)/</a:t>
            </a:r>
            <a:r>
              <a:rPr lang="en-US" dirty="0" err="1" smtClean="0"/>
              <a:t>c</a:t>
            </a:r>
            <a:r>
              <a:rPr lang="en-US" baseline="-25000" dirty="0" err="1" smtClean="0"/>
              <a:t>onpath</a:t>
            </a:r>
            <a:r>
              <a:rPr lang="en-US" baseline="-25000" dirty="0" smtClean="0"/>
              <a:t>  </a:t>
            </a:r>
            <a:r>
              <a:rPr lang="en-US" dirty="0" smtClean="0"/>
              <a:t>branching effort</a:t>
            </a:r>
            <a:endParaRPr lang="en-US" dirty="0" smtClean="0"/>
          </a:p>
          <a:p>
            <a:pPr marL="0" indent="0">
              <a:buNone/>
            </a:pPr>
            <a:r>
              <a:rPr lang="en-US" dirty="0" smtClean="0"/>
              <a:t>Determine  </a:t>
            </a:r>
            <a:r>
              <a:rPr lang="en-US" dirty="0" err="1" smtClean="0"/>
              <a:t>f</a:t>
            </a:r>
            <a:r>
              <a:rPr lang="en-US" baseline="-25000" dirty="0" err="1" smtClean="0"/>
              <a:t>opt</a:t>
            </a:r>
            <a:r>
              <a:rPr lang="en-US" dirty="0" smtClean="0"/>
              <a:t>=</a:t>
            </a:r>
            <a:r>
              <a:rPr lang="en-US" baseline="30000" dirty="0" smtClean="0"/>
              <a:t> </a:t>
            </a:r>
            <a:r>
              <a:rPr lang="en-US" baseline="30000" dirty="0"/>
              <a:t>N</a:t>
            </a:r>
            <a:r>
              <a:rPr lang="en-US" dirty="0" smtClean="0"/>
              <a:t>√F</a:t>
            </a:r>
          </a:p>
          <a:p>
            <a:pPr marL="0" indent="0">
              <a:buNone/>
            </a:pPr>
            <a:r>
              <a:rPr lang="en-US" dirty="0" smtClean="0"/>
              <a:t>Normalized path </a:t>
            </a:r>
            <a:r>
              <a:rPr lang="en-US" dirty="0" smtClean="0"/>
              <a:t>delay </a:t>
            </a:r>
            <a:r>
              <a:rPr lang="en-US" dirty="0" err="1" smtClean="0"/>
              <a:t>D</a:t>
            </a:r>
            <a:r>
              <a:rPr lang="en-US" baseline="-25000" dirty="0" err="1" smtClean="0"/>
              <a:t>opt</a:t>
            </a:r>
            <a:endParaRPr lang="en-US" baseline="-25000" dirty="0" smtClean="0"/>
          </a:p>
          <a:p>
            <a:pPr marL="457200" lvl="1" indent="0">
              <a:buNone/>
            </a:pPr>
            <a:r>
              <a:rPr lang="en-US" dirty="0" err="1" smtClean="0"/>
              <a:t>D</a:t>
            </a:r>
            <a:r>
              <a:rPr lang="en-US" baseline="-25000" dirty="0" err="1" smtClean="0"/>
              <a:t>opt</a:t>
            </a:r>
            <a:r>
              <a:rPr lang="en-US" dirty="0" smtClean="0"/>
              <a:t> </a:t>
            </a:r>
            <a:r>
              <a:rPr lang="en-US" dirty="0" smtClean="0"/>
              <a:t>= </a:t>
            </a:r>
            <a:r>
              <a:rPr lang="en-US" dirty="0" err="1" smtClean="0"/>
              <a:t>N</a:t>
            </a:r>
            <a:r>
              <a:rPr lang="en-US" dirty="0" err="1" smtClean="0"/>
              <a:t>×f</a:t>
            </a:r>
            <a:r>
              <a:rPr lang="en-US" baseline="-25000" dirty="0" err="1" smtClean="0"/>
              <a:t>opt</a:t>
            </a:r>
            <a:r>
              <a:rPr lang="en-US" baseline="-25000" dirty="0" smtClean="0"/>
              <a:t> </a:t>
            </a:r>
            <a:r>
              <a:rPr lang="en-US" dirty="0" smtClean="0"/>
              <a:t>+ P where P is sum of parasitic delay</a:t>
            </a:r>
          </a:p>
          <a:p>
            <a:pPr marL="457200" lvl="1" indent="0">
              <a:buNone/>
            </a:pPr>
            <a:r>
              <a:rPr lang="en-US" b="1" dirty="0" err="1" smtClean="0"/>
              <a:t>D</a:t>
            </a:r>
            <a:r>
              <a:rPr lang="en-US" b="1" baseline="-25000" dirty="0" err="1" smtClean="0"/>
              <a:t>opt</a:t>
            </a:r>
            <a:r>
              <a:rPr lang="en-US" b="1" dirty="0" smtClean="0"/>
              <a:t> </a:t>
            </a:r>
            <a:r>
              <a:rPr lang="en-US" b="1" dirty="0"/>
              <a:t>= </a:t>
            </a:r>
            <a:r>
              <a:rPr lang="en-US" b="1" dirty="0" err="1"/>
              <a:t>N</a:t>
            </a:r>
            <a:r>
              <a:rPr lang="en-US" b="1" dirty="0" err="1" smtClean="0"/>
              <a:t>×f</a:t>
            </a:r>
            <a:r>
              <a:rPr lang="en-US" b="1" baseline="-25000" dirty="0" err="1" smtClean="0"/>
              <a:t>opt</a:t>
            </a:r>
            <a:r>
              <a:rPr lang="en-US" b="1" dirty="0" smtClean="0"/>
              <a:t> </a:t>
            </a:r>
            <a:r>
              <a:rPr lang="en-US" b="1" dirty="0"/>
              <a:t>+ </a:t>
            </a:r>
            <a:r>
              <a:rPr lang="en-US" b="1" dirty="0" err="1"/>
              <a:t>N×p</a:t>
            </a:r>
            <a:r>
              <a:rPr lang="en-US" b="1" baseline="-25000" dirty="0" err="1"/>
              <a:t>inv</a:t>
            </a:r>
            <a:r>
              <a:rPr lang="en-US" b="1" dirty="0"/>
              <a:t> </a:t>
            </a:r>
          </a:p>
          <a:p>
            <a:endParaRPr lang="en-US" dirty="0" smtClean="0"/>
          </a:p>
        </p:txBody>
      </p:sp>
      <p:sp>
        <p:nvSpPr>
          <p:cNvPr id="4" name="Date Placeholder 3"/>
          <p:cNvSpPr>
            <a:spLocks noGrp="1"/>
          </p:cNvSpPr>
          <p:nvPr>
            <p:ph type="dt" sz="half" idx="10"/>
          </p:nvPr>
        </p:nvSpPr>
        <p:spPr/>
        <p:txBody>
          <a:bodyPr/>
          <a:lstStyle/>
          <a:p>
            <a:r>
              <a:rPr lang="sv-SE" smtClean="0"/>
              <a:t>2018-09-20</a:t>
            </a:r>
            <a:endParaRPr lang="sv-SE" dirty="0"/>
          </a:p>
        </p:txBody>
      </p:sp>
      <p:sp>
        <p:nvSpPr>
          <p:cNvPr id="5" name="Footer Placeholder 4"/>
          <p:cNvSpPr>
            <a:spLocks noGrp="1"/>
          </p:cNvSpPr>
          <p:nvPr>
            <p:ph type="ftr" sz="quarter" idx="11"/>
          </p:nvPr>
        </p:nvSpPr>
        <p:spPr/>
        <p:txBody>
          <a:bodyPr/>
          <a:lstStyle/>
          <a:p>
            <a:r>
              <a:rPr lang="sv-SE" dirty="0" err="1"/>
              <a:t>Path</a:t>
            </a:r>
            <a:r>
              <a:rPr lang="sv-SE" dirty="0"/>
              <a:t> </a:t>
            </a:r>
            <a:r>
              <a:rPr lang="sv-SE" dirty="0" err="1"/>
              <a:t>delay</a:t>
            </a:r>
            <a:r>
              <a:rPr lang="sv-SE" dirty="0"/>
              <a:t> </a:t>
            </a:r>
            <a:r>
              <a:rPr lang="sv-SE" dirty="0" err="1"/>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39</a:t>
            </a:fld>
            <a:endParaRPr lang="sv-SE"/>
          </a:p>
        </p:txBody>
      </p:sp>
    </p:spTree>
    <p:extLst>
      <p:ext uri="{BB962C8B-B14F-4D97-AF65-F5344CB8AC3E}">
        <p14:creationId xmlns:p14="http://schemas.microsoft.com/office/powerpoint/2010/main" val="18453330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many efforts</a:t>
            </a:r>
            <a:endParaRPr lang="en-US"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4</a:t>
            </a:fld>
            <a:endParaRPr lang="sv-SE"/>
          </a:p>
        </p:txBody>
      </p:sp>
      <p:sp>
        <p:nvSpPr>
          <p:cNvPr id="6" name="TextBox 5"/>
          <p:cNvSpPr txBox="1"/>
          <p:nvPr/>
        </p:nvSpPr>
        <p:spPr>
          <a:xfrm>
            <a:off x="3707904" y="1484784"/>
            <a:ext cx="1498527" cy="584776"/>
          </a:xfrm>
          <a:prstGeom prst="rect">
            <a:avLst/>
          </a:prstGeom>
          <a:noFill/>
        </p:spPr>
        <p:txBody>
          <a:bodyPr wrap="none" rtlCol="0">
            <a:spAutoFit/>
          </a:bodyPr>
          <a:lstStyle/>
          <a:p>
            <a:r>
              <a:rPr lang="en-US" sz="3200" dirty="0" smtClean="0"/>
              <a:t>f = g × h</a:t>
            </a:r>
            <a:endParaRPr lang="en-US" sz="3200" dirty="0"/>
          </a:p>
        </p:txBody>
      </p:sp>
      <p:sp>
        <p:nvSpPr>
          <p:cNvPr id="8" name="TextBox 7"/>
          <p:cNvSpPr txBox="1"/>
          <p:nvPr/>
        </p:nvSpPr>
        <p:spPr>
          <a:xfrm>
            <a:off x="1331640" y="1412776"/>
            <a:ext cx="2160240" cy="1015663"/>
          </a:xfrm>
          <a:prstGeom prst="rect">
            <a:avLst/>
          </a:prstGeom>
          <a:noFill/>
        </p:spPr>
        <p:txBody>
          <a:bodyPr wrap="square" rtlCol="0">
            <a:spAutoFit/>
          </a:bodyPr>
          <a:lstStyle/>
          <a:p>
            <a:pPr algn="ctr"/>
            <a:r>
              <a:rPr lang="en-US" sz="2000" dirty="0" smtClean="0"/>
              <a:t>Stage effort</a:t>
            </a:r>
          </a:p>
          <a:p>
            <a:pPr algn="ctr"/>
            <a:r>
              <a:rPr lang="en-US" sz="2000" dirty="0"/>
              <a:t>o</a:t>
            </a:r>
            <a:r>
              <a:rPr lang="en-US" sz="2000" dirty="0" smtClean="0"/>
              <a:t>r </a:t>
            </a:r>
          </a:p>
          <a:p>
            <a:pPr algn="ctr"/>
            <a:r>
              <a:rPr lang="en-US" sz="2000" dirty="0" smtClean="0"/>
              <a:t>Effort delay</a:t>
            </a:r>
            <a:endParaRPr lang="en-US" sz="2000" dirty="0"/>
          </a:p>
        </p:txBody>
      </p:sp>
      <p:sp>
        <p:nvSpPr>
          <p:cNvPr id="9" name="TextBox 8"/>
          <p:cNvSpPr txBox="1"/>
          <p:nvPr/>
        </p:nvSpPr>
        <p:spPr>
          <a:xfrm>
            <a:off x="3779912" y="2276872"/>
            <a:ext cx="1407469" cy="369332"/>
          </a:xfrm>
          <a:prstGeom prst="rect">
            <a:avLst/>
          </a:prstGeom>
          <a:noFill/>
        </p:spPr>
        <p:txBody>
          <a:bodyPr wrap="none" rtlCol="0">
            <a:spAutoFit/>
          </a:bodyPr>
          <a:lstStyle/>
          <a:p>
            <a:r>
              <a:rPr lang="en-US" dirty="0" smtClean="0"/>
              <a:t>Logical effort</a:t>
            </a:r>
            <a:endParaRPr lang="en-US" dirty="0"/>
          </a:p>
        </p:txBody>
      </p:sp>
      <p:sp>
        <p:nvSpPr>
          <p:cNvPr id="10" name="TextBox 9"/>
          <p:cNvSpPr txBox="1"/>
          <p:nvPr/>
        </p:nvSpPr>
        <p:spPr>
          <a:xfrm>
            <a:off x="5508104" y="2204864"/>
            <a:ext cx="1620957" cy="369332"/>
          </a:xfrm>
          <a:prstGeom prst="rect">
            <a:avLst/>
          </a:prstGeom>
          <a:noFill/>
        </p:spPr>
        <p:txBody>
          <a:bodyPr wrap="none" rtlCol="0">
            <a:spAutoFit/>
          </a:bodyPr>
          <a:lstStyle/>
          <a:p>
            <a:r>
              <a:rPr lang="en-US" dirty="0" smtClean="0"/>
              <a:t>Electrical </a:t>
            </a:r>
            <a:r>
              <a:rPr lang="en-US" dirty="0" smtClean="0"/>
              <a:t>effort</a:t>
            </a:r>
          </a:p>
        </p:txBody>
      </p:sp>
      <p:sp>
        <p:nvSpPr>
          <p:cNvPr id="11" name="TextBox 10"/>
          <p:cNvSpPr txBox="1"/>
          <p:nvPr/>
        </p:nvSpPr>
        <p:spPr>
          <a:xfrm>
            <a:off x="1403648" y="2780928"/>
            <a:ext cx="6891655" cy="1200329"/>
          </a:xfrm>
          <a:prstGeom prst="rect">
            <a:avLst/>
          </a:prstGeom>
          <a:noFill/>
        </p:spPr>
        <p:txBody>
          <a:bodyPr wrap="none" rtlCol="0">
            <a:spAutoFit/>
          </a:bodyPr>
          <a:lstStyle/>
          <a:p>
            <a:r>
              <a:rPr lang="en-US" dirty="0" smtClean="0"/>
              <a:t>Only three </a:t>
            </a:r>
            <a:r>
              <a:rPr lang="en-US" dirty="0" smtClean="0"/>
              <a:t>efforts - </a:t>
            </a:r>
            <a:r>
              <a:rPr lang="en-US" dirty="0" smtClean="0"/>
              <a:t>all in the </a:t>
            </a:r>
            <a:r>
              <a:rPr lang="en-US" dirty="0" smtClean="0"/>
              <a:t>delay that </a:t>
            </a:r>
            <a:r>
              <a:rPr lang="en-US" dirty="0" smtClean="0"/>
              <a:t>depends on the </a:t>
            </a:r>
            <a:r>
              <a:rPr lang="en-US" dirty="0" smtClean="0"/>
              <a:t>external load </a:t>
            </a:r>
            <a:r>
              <a:rPr lang="en-US" dirty="0" smtClean="0"/>
              <a:t>C</a:t>
            </a:r>
            <a:r>
              <a:rPr lang="en-US" baseline="-25000" dirty="0" smtClean="0"/>
              <a:t>L</a:t>
            </a:r>
            <a:r>
              <a:rPr lang="en-US" dirty="0" smtClean="0"/>
              <a:t>!</a:t>
            </a:r>
          </a:p>
          <a:p>
            <a:r>
              <a:rPr lang="en-US" dirty="0" smtClean="0"/>
              <a:t>Two of them </a:t>
            </a:r>
            <a:r>
              <a:rPr lang="en-US" dirty="0" smtClean="0"/>
              <a:t>combined </a:t>
            </a:r>
            <a:r>
              <a:rPr lang="en-US" dirty="0" smtClean="0"/>
              <a:t>make up the third one</a:t>
            </a:r>
            <a:r>
              <a:rPr lang="en-US" dirty="0" smtClean="0"/>
              <a:t>.</a:t>
            </a:r>
          </a:p>
          <a:p>
            <a:r>
              <a:rPr lang="en-US" dirty="0" smtClean="0"/>
              <a:t>“h” is our variable, our “x”, as we will see later in this lecture.</a:t>
            </a:r>
            <a:endParaRPr lang="en-US" dirty="0" smtClean="0"/>
          </a:p>
          <a:p>
            <a:endParaRPr lang="en-US" dirty="0"/>
          </a:p>
        </p:txBody>
      </p:sp>
      <p:sp>
        <p:nvSpPr>
          <p:cNvPr id="13" name="TextBox 12"/>
          <p:cNvSpPr txBox="1"/>
          <p:nvPr/>
        </p:nvSpPr>
        <p:spPr>
          <a:xfrm>
            <a:off x="1979712" y="3933056"/>
            <a:ext cx="5333423" cy="369332"/>
          </a:xfrm>
          <a:prstGeom prst="rect">
            <a:avLst/>
          </a:prstGeom>
          <a:noFill/>
        </p:spPr>
        <p:txBody>
          <a:bodyPr wrap="none" rtlCol="0">
            <a:spAutoFit/>
          </a:bodyPr>
          <a:lstStyle/>
          <a:p>
            <a:r>
              <a:rPr lang="en-US" dirty="0" smtClean="0"/>
              <a:t>And then there is a constant part, p, the parasitic delay</a:t>
            </a:r>
            <a:endParaRPr lang="en-US" dirty="0"/>
          </a:p>
        </p:txBody>
      </p:sp>
      <p:sp>
        <p:nvSpPr>
          <p:cNvPr id="14" name="TextBox 13"/>
          <p:cNvSpPr txBox="1"/>
          <p:nvPr/>
        </p:nvSpPr>
        <p:spPr>
          <a:xfrm>
            <a:off x="3347864" y="4293096"/>
            <a:ext cx="2194431" cy="584776"/>
          </a:xfrm>
          <a:prstGeom prst="rect">
            <a:avLst/>
          </a:prstGeom>
          <a:noFill/>
        </p:spPr>
        <p:txBody>
          <a:bodyPr wrap="none" rtlCol="0">
            <a:spAutoFit/>
          </a:bodyPr>
          <a:lstStyle/>
          <a:p>
            <a:r>
              <a:rPr lang="en-US" sz="3200" dirty="0" smtClean="0"/>
              <a:t>d </a:t>
            </a:r>
            <a:r>
              <a:rPr lang="en-US" sz="3200" dirty="0" smtClean="0"/>
              <a:t>= </a:t>
            </a:r>
            <a:r>
              <a:rPr lang="en-US" sz="3200" dirty="0" smtClean="0"/>
              <a:t>g </a:t>
            </a:r>
            <a:r>
              <a:rPr lang="en-US" sz="3200" dirty="0" smtClean="0"/>
              <a:t>× </a:t>
            </a:r>
            <a:r>
              <a:rPr lang="en-US" sz="3200" dirty="0" smtClean="0"/>
              <a:t>h + p</a:t>
            </a:r>
            <a:endParaRPr lang="en-US" sz="3200" dirty="0"/>
          </a:p>
        </p:txBody>
      </p:sp>
      <p:sp>
        <p:nvSpPr>
          <p:cNvPr id="15" name="TextBox 14"/>
          <p:cNvSpPr txBox="1"/>
          <p:nvPr/>
        </p:nvSpPr>
        <p:spPr>
          <a:xfrm>
            <a:off x="1619672" y="5301208"/>
            <a:ext cx="6498894" cy="461665"/>
          </a:xfrm>
          <a:prstGeom prst="rect">
            <a:avLst/>
          </a:prstGeom>
          <a:noFill/>
        </p:spPr>
        <p:txBody>
          <a:bodyPr wrap="none" rtlCol="0">
            <a:spAutoFit/>
          </a:bodyPr>
          <a:lstStyle/>
          <a:p>
            <a:r>
              <a:rPr lang="en-US" sz="2400" dirty="0" smtClean="0"/>
              <a:t>Compare to standard linear equation: y</a:t>
            </a:r>
            <a:r>
              <a:rPr lang="en-US" sz="2400" dirty="0" smtClean="0"/>
              <a:t> = k </a:t>
            </a:r>
            <a:r>
              <a:rPr lang="en-US" sz="2400" dirty="0" smtClean="0"/>
              <a:t>× </a:t>
            </a:r>
            <a:r>
              <a:rPr lang="en-US" sz="2400" dirty="0" smtClean="0"/>
              <a:t>x + m</a:t>
            </a:r>
            <a:endParaRPr lang="en-US" sz="2400" dirty="0"/>
          </a:p>
        </p:txBody>
      </p:sp>
      <p:cxnSp>
        <p:nvCxnSpPr>
          <p:cNvPr id="12" name="Straight Arrow Connector 11"/>
          <p:cNvCxnSpPr/>
          <p:nvPr/>
        </p:nvCxnSpPr>
        <p:spPr>
          <a:xfrm flipV="1">
            <a:off x="4283968" y="2060848"/>
            <a:ext cx="101192" cy="2793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6" idx="1"/>
          </p:cNvCxnSpPr>
          <p:nvPr/>
        </p:nvCxnSpPr>
        <p:spPr>
          <a:xfrm flipV="1">
            <a:off x="2699792" y="1777172"/>
            <a:ext cx="1008112" cy="1396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5148064" y="1916832"/>
            <a:ext cx="1152128" cy="43204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732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r>
              <a:rPr lang="en-US" dirty="0" smtClean="0"/>
              <a:t>Path delay – when (some) gates are not inverters</a:t>
            </a:r>
            <a:endParaRPr lang="en-US" dirty="0"/>
          </a:p>
        </p:txBody>
      </p:sp>
      <p:sp>
        <p:nvSpPr>
          <p:cNvPr id="3" name="Content Placeholder 2"/>
          <p:cNvSpPr>
            <a:spLocks noGrp="1"/>
          </p:cNvSpPr>
          <p:nvPr>
            <p:ph idx="1"/>
          </p:nvPr>
        </p:nvSpPr>
        <p:spPr>
          <a:xfrm>
            <a:off x="457200" y="1600201"/>
            <a:ext cx="8229600" cy="4493096"/>
          </a:xfrm>
        </p:spPr>
        <p:txBody>
          <a:bodyPr>
            <a:normAutofit fontScale="92500" lnSpcReduction="10000"/>
          </a:bodyPr>
          <a:lstStyle/>
          <a:p>
            <a:pPr marL="0" indent="0">
              <a:buNone/>
            </a:pPr>
            <a:r>
              <a:rPr lang="en-US" dirty="0" smtClean="0"/>
              <a:t>Equal </a:t>
            </a:r>
            <a:r>
              <a:rPr lang="en-US" dirty="0" smtClean="0">
                <a:solidFill>
                  <a:srgbClr val="FF0000"/>
                </a:solidFill>
              </a:rPr>
              <a:t>stage effort </a:t>
            </a:r>
            <a:r>
              <a:rPr lang="en-US" dirty="0" smtClean="0"/>
              <a:t>still gives shortest delay</a:t>
            </a:r>
          </a:p>
          <a:p>
            <a:pPr marL="457200" lvl="1" indent="0">
              <a:buNone/>
            </a:pPr>
            <a:r>
              <a:rPr lang="en-US" dirty="0" smtClean="0"/>
              <a:t>Now includes also logical effort: g</a:t>
            </a:r>
          </a:p>
          <a:p>
            <a:pPr marL="0" indent="0">
              <a:buNone/>
            </a:pPr>
            <a:r>
              <a:rPr lang="en-US" dirty="0" smtClean="0">
                <a:solidFill>
                  <a:srgbClr val="FF0000"/>
                </a:solidFill>
              </a:rPr>
              <a:t>Path effort</a:t>
            </a:r>
            <a:r>
              <a:rPr lang="en-US" dirty="0" smtClean="0"/>
              <a:t>: </a:t>
            </a:r>
            <a:r>
              <a:rPr lang="en-US" dirty="0"/>
              <a:t>F = G×H×</a:t>
            </a:r>
            <a:r>
              <a:rPr lang="en-US" dirty="0" smtClean="0"/>
              <a:t>B </a:t>
            </a:r>
          </a:p>
          <a:p>
            <a:pPr marL="457200" lvl="1" indent="0">
              <a:buNone/>
            </a:pPr>
            <a:r>
              <a:rPr lang="en-US" dirty="0" smtClean="0"/>
              <a:t>G: path logical effort</a:t>
            </a:r>
          </a:p>
          <a:p>
            <a:pPr marL="457200" lvl="1" indent="0">
              <a:buNone/>
            </a:pPr>
            <a:r>
              <a:rPr lang="en-US" dirty="0" smtClean="0"/>
              <a:t>G = g</a:t>
            </a:r>
            <a:r>
              <a:rPr lang="en-US" baseline="-25000" dirty="0" smtClean="0"/>
              <a:t>1</a:t>
            </a:r>
            <a:r>
              <a:rPr lang="en-US" dirty="0" smtClean="0"/>
              <a:t>×g</a:t>
            </a:r>
            <a:r>
              <a:rPr lang="en-US" baseline="-25000" dirty="0" smtClean="0"/>
              <a:t>2</a:t>
            </a:r>
            <a:r>
              <a:rPr lang="en-US" dirty="0" smtClean="0"/>
              <a:t>×g</a:t>
            </a:r>
            <a:r>
              <a:rPr lang="en-US" baseline="-25000" dirty="0" smtClean="0"/>
              <a:t>3</a:t>
            </a:r>
            <a:r>
              <a:rPr lang="en-US" dirty="0" smtClean="0"/>
              <a:t>×…</a:t>
            </a:r>
            <a:r>
              <a:rPr lang="en-US" dirty="0" err="1" smtClean="0"/>
              <a:t>g</a:t>
            </a:r>
            <a:r>
              <a:rPr lang="en-US" baseline="-25000" dirty="0" err="1" smtClean="0"/>
              <a:t>N</a:t>
            </a:r>
            <a:r>
              <a:rPr lang="en-US" baseline="-25000" dirty="0" smtClean="0"/>
              <a:t> </a:t>
            </a:r>
            <a:r>
              <a:rPr lang="en-US" dirty="0" smtClean="0"/>
              <a:t>(assuming </a:t>
            </a:r>
            <a:r>
              <a:rPr lang="en-US" dirty="0"/>
              <a:t>N stages</a:t>
            </a:r>
            <a:r>
              <a:rPr lang="en-US" dirty="0" smtClean="0"/>
              <a:t>)</a:t>
            </a:r>
          </a:p>
          <a:p>
            <a:pPr marL="457200" lvl="1" indent="0">
              <a:buNone/>
            </a:pPr>
            <a:r>
              <a:rPr lang="en-US" dirty="0" smtClean="0"/>
              <a:t>B </a:t>
            </a:r>
            <a:r>
              <a:rPr lang="en-US" dirty="0" smtClean="0"/>
              <a:t>defined as before</a:t>
            </a:r>
            <a:endParaRPr lang="en-US" dirty="0" smtClean="0"/>
          </a:p>
          <a:p>
            <a:pPr marL="0" indent="0">
              <a:buNone/>
            </a:pPr>
            <a:r>
              <a:rPr lang="en-US" dirty="0" smtClean="0"/>
              <a:t>Determine </a:t>
            </a:r>
            <a:r>
              <a:rPr lang="en-US" dirty="0" err="1" smtClean="0"/>
              <a:t>f</a:t>
            </a:r>
            <a:r>
              <a:rPr lang="en-US" baseline="-25000" dirty="0" err="1" smtClean="0"/>
              <a:t>opt</a:t>
            </a:r>
            <a:r>
              <a:rPr lang="en-US" dirty="0" smtClean="0"/>
              <a:t> as  </a:t>
            </a:r>
            <a:r>
              <a:rPr lang="en-US" baseline="30000" dirty="0" smtClean="0"/>
              <a:t>N</a:t>
            </a:r>
            <a:r>
              <a:rPr lang="en-US" dirty="0"/>
              <a:t>√</a:t>
            </a:r>
            <a:r>
              <a:rPr lang="en-US" dirty="0" smtClean="0"/>
              <a:t>F.</a:t>
            </a:r>
          </a:p>
          <a:p>
            <a:pPr marL="0" indent="0">
              <a:buNone/>
            </a:pPr>
            <a:r>
              <a:rPr lang="en-US" dirty="0" smtClean="0"/>
              <a:t>Normalized path delay </a:t>
            </a:r>
            <a:r>
              <a:rPr lang="en-US" dirty="0" err="1" smtClean="0"/>
              <a:t>D</a:t>
            </a:r>
            <a:r>
              <a:rPr lang="en-US" baseline="-25000" dirty="0" err="1" smtClean="0"/>
              <a:t>opt</a:t>
            </a:r>
            <a:r>
              <a:rPr lang="en-US" dirty="0" smtClean="0"/>
              <a:t> </a:t>
            </a:r>
            <a:endParaRPr lang="en-US" dirty="0" smtClean="0"/>
          </a:p>
          <a:p>
            <a:pPr marL="0" indent="0">
              <a:buNone/>
            </a:pPr>
            <a:r>
              <a:rPr lang="en-US" b="1" dirty="0" smtClean="0"/>
              <a:t>	</a:t>
            </a:r>
            <a:r>
              <a:rPr lang="en-US" b="1" dirty="0" err="1" smtClean="0"/>
              <a:t>D</a:t>
            </a:r>
            <a:r>
              <a:rPr lang="en-US" b="1" baseline="-25000" dirty="0" err="1" smtClean="0"/>
              <a:t>opt</a:t>
            </a:r>
            <a:r>
              <a:rPr lang="en-US" b="1" dirty="0" smtClean="0"/>
              <a:t> </a:t>
            </a:r>
            <a:r>
              <a:rPr lang="en-US" b="1" dirty="0" smtClean="0"/>
              <a:t>= </a:t>
            </a:r>
            <a:r>
              <a:rPr lang="en-US" b="1" dirty="0" err="1" smtClean="0"/>
              <a:t>N×f</a:t>
            </a:r>
            <a:r>
              <a:rPr lang="en-US" b="1" baseline="-25000" dirty="0" err="1" smtClean="0"/>
              <a:t>opt</a:t>
            </a:r>
            <a:r>
              <a:rPr lang="en-US" b="1" baseline="-25000" dirty="0" smtClean="0"/>
              <a:t> </a:t>
            </a:r>
            <a:r>
              <a:rPr lang="en-US" b="1" dirty="0" smtClean="0"/>
              <a:t>+ </a:t>
            </a:r>
            <a:r>
              <a:rPr lang="en-US" b="1" dirty="0" smtClean="0"/>
              <a:t>P, </a:t>
            </a:r>
            <a:r>
              <a:rPr lang="en-US" dirty="0" smtClean="0"/>
              <a:t>P </a:t>
            </a:r>
            <a:r>
              <a:rPr lang="en-US" dirty="0" smtClean="0"/>
              <a:t>is sum of parasitic </a:t>
            </a:r>
            <a:r>
              <a:rPr lang="en-US" dirty="0" smtClean="0"/>
              <a:t>delay</a:t>
            </a:r>
            <a:endParaRPr lang="en-US" dirty="0" smtClean="0"/>
          </a:p>
        </p:txBody>
      </p:sp>
      <p:sp>
        <p:nvSpPr>
          <p:cNvPr id="4" name="Date Placeholder 3"/>
          <p:cNvSpPr>
            <a:spLocks noGrp="1"/>
          </p:cNvSpPr>
          <p:nvPr>
            <p:ph type="dt" sz="half" idx="10"/>
          </p:nvPr>
        </p:nvSpPr>
        <p:spPr/>
        <p:txBody>
          <a:bodyPr/>
          <a:lstStyle/>
          <a:p>
            <a:r>
              <a:rPr lang="sv-SE" smtClean="0"/>
              <a:t>2018-09-20</a:t>
            </a:r>
            <a:endParaRPr lang="sv-SE" dirty="0"/>
          </a:p>
        </p:txBody>
      </p:sp>
      <p:sp>
        <p:nvSpPr>
          <p:cNvPr id="5" name="Footer Placeholder 4"/>
          <p:cNvSpPr>
            <a:spLocks noGrp="1"/>
          </p:cNvSpPr>
          <p:nvPr>
            <p:ph type="ftr" sz="quarter" idx="11"/>
          </p:nvPr>
        </p:nvSpPr>
        <p:spPr/>
        <p:txBody>
          <a:bodyPr/>
          <a:lstStyle/>
          <a:p>
            <a:r>
              <a:rPr lang="sv-SE" dirty="0" err="1"/>
              <a:t>Path</a:t>
            </a:r>
            <a:r>
              <a:rPr lang="sv-SE" dirty="0"/>
              <a:t> </a:t>
            </a:r>
            <a:r>
              <a:rPr lang="sv-SE" dirty="0" err="1"/>
              <a:t>delay</a:t>
            </a:r>
            <a:r>
              <a:rPr lang="sv-SE" dirty="0"/>
              <a:t> </a:t>
            </a:r>
            <a:r>
              <a:rPr lang="sv-SE" dirty="0" err="1"/>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40</a:t>
            </a:fld>
            <a:endParaRPr lang="sv-SE"/>
          </a:p>
        </p:txBody>
      </p:sp>
    </p:spTree>
    <p:extLst>
      <p:ext uri="{BB962C8B-B14F-4D97-AF65-F5344CB8AC3E}">
        <p14:creationId xmlns:p14="http://schemas.microsoft.com/office/powerpoint/2010/main" val="7638221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for delay optimization=</a:t>
            </a:r>
            <a:br>
              <a:rPr lang="en-US" dirty="0" smtClean="0"/>
            </a:br>
            <a:r>
              <a:rPr lang="en-US" dirty="0" smtClean="0"/>
              <a:t> path sizing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Given: </a:t>
            </a:r>
            <a:r>
              <a:rPr lang="en-US" b="1" dirty="0" smtClean="0"/>
              <a:t>N</a:t>
            </a:r>
            <a:r>
              <a:rPr lang="en-US" dirty="0" smtClean="0"/>
              <a:t> stages</a:t>
            </a:r>
            <a:r>
              <a:rPr lang="en-US" b="1" dirty="0" smtClean="0"/>
              <a:t>, g</a:t>
            </a:r>
            <a:r>
              <a:rPr lang="en-US" dirty="0" smtClean="0"/>
              <a:t> and </a:t>
            </a:r>
            <a:r>
              <a:rPr lang="en-US" b="1" dirty="0" smtClean="0"/>
              <a:t>p</a:t>
            </a:r>
            <a:r>
              <a:rPr lang="en-US" dirty="0" smtClean="0"/>
              <a:t> for all </a:t>
            </a:r>
            <a:r>
              <a:rPr lang="en-US" dirty="0" smtClean="0"/>
              <a:t>gates + any branching efforts </a:t>
            </a:r>
            <a:r>
              <a:rPr lang="en-US" b="1" dirty="0" smtClean="0"/>
              <a:t>b</a:t>
            </a:r>
            <a:endParaRPr lang="en-US" b="1" dirty="0" smtClean="0"/>
          </a:p>
          <a:p>
            <a:r>
              <a:rPr lang="en-US" dirty="0" smtClean="0"/>
              <a:t>Calculate path effort </a:t>
            </a:r>
            <a:r>
              <a:rPr lang="en-US" b="1" dirty="0" smtClean="0"/>
              <a:t>F</a:t>
            </a:r>
            <a:r>
              <a:rPr lang="en-US" dirty="0" smtClean="0"/>
              <a:t> from F </a:t>
            </a:r>
            <a:r>
              <a:rPr lang="en-US" dirty="0"/>
              <a:t>= G×H×B </a:t>
            </a:r>
            <a:endParaRPr lang="en-US" dirty="0" smtClean="0"/>
          </a:p>
          <a:p>
            <a:r>
              <a:rPr lang="en-US" dirty="0" smtClean="0"/>
              <a:t>Calculate stage effort </a:t>
            </a:r>
            <a:r>
              <a:rPr lang="en-US" b="1" dirty="0" err="1"/>
              <a:t>f</a:t>
            </a:r>
            <a:r>
              <a:rPr lang="en-US" b="1" baseline="-25000" dirty="0" err="1"/>
              <a:t>opt</a:t>
            </a:r>
            <a:r>
              <a:rPr lang="en-US" dirty="0"/>
              <a:t> as  </a:t>
            </a:r>
            <a:r>
              <a:rPr lang="en-US" baseline="30000" dirty="0"/>
              <a:t>N</a:t>
            </a:r>
            <a:r>
              <a:rPr lang="en-US" dirty="0"/>
              <a:t>√</a:t>
            </a:r>
            <a:r>
              <a:rPr lang="en-US" dirty="0" smtClean="0"/>
              <a:t>F</a:t>
            </a:r>
          </a:p>
          <a:p>
            <a:r>
              <a:rPr lang="en-US" dirty="0" smtClean="0"/>
              <a:t>(Calculate path delay D = </a:t>
            </a:r>
            <a:r>
              <a:rPr lang="en-US" dirty="0" err="1" smtClean="0"/>
              <a:t>N</a:t>
            </a:r>
            <a:r>
              <a:rPr lang="en-US" dirty="0" err="1"/>
              <a:t>×f</a:t>
            </a:r>
            <a:r>
              <a:rPr lang="en-US" baseline="-25000" dirty="0" err="1"/>
              <a:t>opt</a:t>
            </a:r>
            <a:r>
              <a:rPr lang="en-US" baseline="-25000" dirty="0"/>
              <a:t> </a:t>
            </a:r>
            <a:r>
              <a:rPr lang="en-US" dirty="0"/>
              <a:t>+ </a:t>
            </a:r>
            <a:r>
              <a:rPr lang="en-US" dirty="0" smtClean="0"/>
              <a:t>P)</a:t>
            </a:r>
          </a:p>
          <a:p>
            <a:r>
              <a:rPr lang="en-US" dirty="0" smtClean="0"/>
              <a:t>Find gate sizes </a:t>
            </a:r>
            <a:r>
              <a:rPr lang="en-US" b="1" dirty="0" smtClean="0"/>
              <a:t>X</a:t>
            </a:r>
            <a:r>
              <a:rPr lang="en-US" b="1" baseline="-25000" dirty="0" smtClean="0"/>
              <a:t>2</a:t>
            </a:r>
            <a:r>
              <a:rPr lang="en-US" b="1" dirty="0" smtClean="0"/>
              <a:t> </a:t>
            </a:r>
            <a:r>
              <a:rPr lang="en-US" dirty="0" smtClean="0"/>
              <a:t>to </a:t>
            </a:r>
            <a:r>
              <a:rPr lang="en-US" b="1" dirty="0" smtClean="0"/>
              <a:t>X</a:t>
            </a:r>
            <a:r>
              <a:rPr lang="en-US" b="1" baseline="-25000" dirty="0" smtClean="0"/>
              <a:t>N</a:t>
            </a:r>
            <a:r>
              <a:rPr lang="en-US" dirty="0" smtClean="0"/>
              <a:t> starting from start or end of path.</a:t>
            </a:r>
          </a:p>
          <a:p>
            <a:pPr lvl="1"/>
            <a:r>
              <a:rPr lang="en-US" dirty="0" smtClean="0"/>
              <a:t>Note that X</a:t>
            </a:r>
            <a:r>
              <a:rPr lang="en-US" baseline="-25000" dirty="0" smtClean="0"/>
              <a:t>1</a:t>
            </a:r>
            <a:r>
              <a:rPr lang="en-US" dirty="0" smtClean="0"/>
              <a:t> (input capacitance of first stage) does not change</a:t>
            </a:r>
            <a:r>
              <a:rPr lang="en-US" dirty="0" smtClean="0"/>
              <a:t>!</a:t>
            </a:r>
          </a:p>
          <a:p>
            <a:pPr lvl="1"/>
            <a:r>
              <a:rPr lang="en-US" dirty="0" smtClean="0"/>
              <a:t>Don’t forget to include branching efforts!</a:t>
            </a:r>
            <a:endParaRPr lang="en-US" dirty="0" smtClean="0"/>
          </a:p>
          <a:p>
            <a:r>
              <a:rPr lang="en-US" dirty="0" smtClean="0"/>
              <a:t>Check also  that f</a:t>
            </a:r>
            <a:r>
              <a:rPr lang="en-US" baseline="-25000" dirty="0" smtClean="0"/>
              <a:t>1</a:t>
            </a:r>
            <a:r>
              <a:rPr lang="en-US" dirty="0" smtClean="0"/>
              <a:t> /</a:t>
            </a:r>
            <a:r>
              <a:rPr lang="en-US" dirty="0" err="1" smtClean="0"/>
              <a:t>f</a:t>
            </a:r>
            <a:r>
              <a:rPr lang="en-US" baseline="-25000" dirty="0" err="1" smtClean="0"/>
              <a:t>N</a:t>
            </a:r>
            <a:r>
              <a:rPr lang="en-US" baseline="-25000" dirty="0" smtClean="0"/>
              <a:t> </a:t>
            </a:r>
            <a:r>
              <a:rPr lang="en-US" dirty="0" smtClean="0"/>
              <a:t>(for the remaining stage) is also </a:t>
            </a:r>
            <a:r>
              <a:rPr lang="en-US" dirty="0" err="1" smtClean="0"/>
              <a:t>f</a:t>
            </a:r>
            <a:r>
              <a:rPr lang="en-US" baseline="-25000" dirty="0" err="1" smtClean="0"/>
              <a:t>opt</a:t>
            </a:r>
            <a:r>
              <a:rPr lang="en-US" baseline="-25000" dirty="0" smtClean="0"/>
              <a:t> </a:t>
            </a:r>
            <a:r>
              <a:rPr lang="en-US" dirty="0" smtClean="0"/>
              <a:t>so you did not make a mistake</a:t>
            </a:r>
            <a:r>
              <a:rPr lang="en-US" dirty="0" smtClean="0"/>
              <a:t>!</a:t>
            </a:r>
          </a:p>
          <a:p>
            <a:endParaRPr lang="en-US" baseline="-25000" dirty="0"/>
          </a:p>
        </p:txBody>
      </p:sp>
      <p:sp>
        <p:nvSpPr>
          <p:cNvPr id="4" name="Date Placeholder 3"/>
          <p:cNvSpPr>
            <a:spLocks noGrp="1"/>
          </p:cNvSpPr>
          <p:nvPr>
            <p:ph type="dt" sz="half" idx="10"/>
          </p:nvPr>
        </p:nvSpPr>
        <p:spPr/>
        <p:txBody>
          <a:bodyPr/>
          <a:lstStyle/>
          <a:p>
            <a:r>
              <a:rPr lang="sv-SE" smtClean="0"/>
              <a:t>2018-09-20</a:t>
            </a:r>
            <a:endParaRPr lang="sv-SE" dirty="0"/>
          </a:p>
        </p:txBody>
      </p:sp>
      <p:sp>
        <p:nvSpPr>
          <p:cNvPr id="5" name="Footer Placeholder 4"/>
          <p:cNvSpPr>
            <a:spLocks noGrp="1"/>
          </p:cNvSpPr>
          <p:nvPr>
            <p:ph type="ftr" sz="quarter" idx="11"/>
          </p:nvPr>
        </p:nvSpPr>
        <p:spPr/>
        <p:txBody>
          <a:bodyPr/>
          <a:lstStyle/>
          <a:p>
            <a:r>
              <a:rPr lang="sv-SE" dirty="0" err="1"/>
              <a:t>Path</a:t>
            </a:r>
            <a:r>
              <a:rPr lang="sv-SE" dirty="0"/>
              <a:t> </a:t>
            </a:r>
            <a:r>
              <a:rPr lang="sv-SE" dirty="0" err="1"/>
              <a:t>delay</a:t>
            </a:r>
            <a:r>
              <a:rPr lang="sv-SE" dirty="0"/>
              <a:t> </a:t>
            </a:r>
            <a:r>
              <a:rPr lang="sv-SE" dirty="0" err="1"/>
              <a:t>optimization</a:t>
            </a:r>
            <a:endParaRPr lang="sv-SE" dirty="0"/>
          </a:p>
        </p:txBody>
      </p:sp>
      <p:sp>
        <p:nvSpPr>
          <p:cNvPr id="6" name="Slide Number Placeholder 5"/>
          <p:cNvSpPr>
            <a:spLocks noGrp="1"/>
          </p:cNvSpPr>
          <p:nvPr>
            <p:ph type="sldNum" sz="quarter" idx="12"/>
          </p:nvPr>
        </p:nvSpPr>
        <p:spPr/>
        <p:txBody>
          <a:bodyPr/>
          <a:lstStyle/>
          <a:p>
            <a:fld id="{112B585A-C521-441E-B402-A9F7912DA359}" type="slidenum">
              <a:rPr lang="sv-SE" smtClean="0"/>
              <a:t>41</a:t>
            </a:fld>
            <a:endParaRPr lang="sv-SE" dirty="0"/>
          </a:p>
        </p:txBody>
      </p:sp>
      <p:sp>
        <p:nvSpPr>
          <p:cNvPr id="8" name="TextBox 7"/>
          <p:cNvSpPr txBox="1"/>
          <p:nvPr/>
        </p:nvSpPr>
        <p:spPr>
          <a:xfrm>
            <a:off x="5817448" y="908720"/>
            <a:ext cx="3326552" cy="646331"/>
          </a:xfrm>
          <a:prstGeom prst="rect">
            <a:avLst/>
          </a:prstGeom>
          <a:noFill/>
        </p:spPr>
        <p:txBody>
          <a:bodyPr wrap="none" rtlCol="0">
            <a:spAutoFit/>
          </a:bodyPr>
          <a:lstStyle/>
          <a:p>
            <a:r>
              <a:rPr lang="en-US" dirty="0" smtClean="0"/>
              <a:t>Read W&amp;H section 4.5.4</a:t>
            </a:r>
          </a:p>
          <a:p>
            <a:r>
              <a:rPr lang="en-US" dirty="0" smtClean="0"/>
              <a:t>For more practical considerations</a:t>
            </a:r>
            <a:endParaRPr lang="en-US" dirty="0"/>
          </a:p>
        </p:txBody>
      </p:sp>
    </p:spTree>
    <p:extLst>
      <p:ext uri="{BB962C8B-B14F-4D97-AF65-F5344CB8AC3E}">
        <p14:creationId xmlns:p14="http://schemas.microsoft.com/office/powerpoint/2010/main" val="13643815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tree </a:t>
            </a:r>
            <a:r>
              <a:rPr lang="en-US" dirty="0" smtClean="0"/>
              <a:t>task from latest exam</a:t>
            </a:r>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42</a:t>
            </a:fld>
            <a:endParaRPr lang="sv-SE"/>
          </a:p>
        </p:txBody>
      </p:sp>
      <p:pic>
        <p:nvPicPr>
          <p:cNvPr id="7" name="Picture 6" descr="Path-delay-problem-2018-08-27-for-lecture.pdf"/>
          <p:cNvPicPr>
            <a:picLocks noChangeAspect="1"/>
          </p:cNvPicPr>
          <p:nvPr/>
        </p:nvPicPr>
        <p:blipFill rotWithShape="1">
          <a:blip r:embed="rId2">
            <a:extLst>
              <a:ext uri="{28A0092B-C50C-407E-A947-70E740481C1C}">
                <a14:useLocalDpi xmlns:a14="http://schemas.microsoft.com/office/drawing/2010/main" val="0"/>
              </a:ext>
            </a:extLst>
          </a:blip>
          <a:srcRect t="4265"/>
          <a:stretch/>
        </p:blipFill>
        <p:spPr>
          <a:xfrm>
            <a:off x="2555776" y="1196752"/>
            <a:ext cx="6277220" cy="4480895"/>
          </a:xfrm>
          <a:prstGeom prst="rect">
            <a:avLst/>
          </a:prstGeom>
        </p:spPr>
      </p:pic>
      <p:sp>
        <p:nvSpPr>
          <p:cNvPr id="3" name="TextBox 2"/>
          <p:cNvSpPr txBox="1"/>
          <p:nvPr/>
        </p:nvSpPr>
        <p:spPr>
          <a:xfrm>
            <a:off x="683568" y="4221088"/>
            <a:ext cx="6192688" cy="1938992"/>
          </a:xfrm>
          <a:prstGeom prst="rect">
            <a:avLst/>
          </a:prstGeom>
          <a:noFill/>
        </p:spPr>
        <p:txBody>
          <a:bodyPr wrap="square" rtlCol="0">
            <a:spAutoFit/>
          </a:bodyPr>
          <a:lstStyle/>
          <a:p>
            <a:r>
              <a:rPr lang="en-US" dirty="0" smtClean="0"/>
              <a:t>F</a:t>
            </a:r>
            <a:r>
              <a:rPr lang="en-US" sz="2000" dirty="0" smtClean="0"/>
              <a:t>ind </a:t>
            </a:r>
            <a:r>
              <a:rPr lang="en-US" sz="2000" dirty="0" err="1" smtClean="0"/>
              <a:t>f</a:t>
            </a:r>
            <a:r>
              <a:rPr lang="en-US" sz="2000" baseline="-25000" dirty="0" err="1" smtClean="0"/>
              <a:t>opt</a:t>
            </a:r>
            <a:r>
              <a:rPr lang="en-US" sz="2000" dirty="0" smtClean="0"/>
              <a:t>, </a:t>
            </a:r>
            <a:r>
              <a:rPr lang="en-US" sz="2000" dirty="0" err="1" smtClean="0"/>
              <a:t>D</a:t>
            </a:r>
            <a:r>
              <a:rPr lang="en-US" sz="2000" baseline="-25000" dirty="0" err="1" smtClean="0"/>
              <a:t>opt</a:t>
            </a:r>
            <a:r>
              <a:rPr lang="en-US" sz="2000" dirty="0" smtClean="0"/>
              <a:t> and</a:t>
            </a:r>
          </a:p>
          <a:p>
            <a:r>
              <a:rPr lang="en-US" sz="2000" dirty="0"/>
              <a:t>t</a:t>
            </a:r>
            <a:r>
              <a:rPr lang="en-US" sz="2000" dirty="0" smtClean="0"/>
              <a:t>he input capacitances at </a:t>
            </a:r>
          </a:p>
          <a:p>
            <a:r>
              <a:rPr lang="en-US" sz="2000" dirty="0" smtClean="0"/>
              <a:t>stages 2 and 3</a:t>
            </a:r>
          </a:p>
          <a:p>
            <a:endParaRPr lang="en-US" sz="2000" dirty="0"/>
          </a:p>
          <a:p>
            <a:r>
              <a:rPr lang="en-US" sz="2000" dirty="0" smtClean="0"/>
              <a:t>Work in small groups</a:t>
            </a:r>
          </a:p>
          <a:p>
            <a:r>
              <a:rPr lang="en-US" sz="2000" dirty="0" smtClean="0"/>
              <a:t>Replies in </a:t>
            </a:r>
            <a:r>
              <a:rPr lang="en-US" sz="2000" dirty="0" err="1" smtClean="0"/>
              <a:t>socrative.com</a:t>
            </a:r>
            <a:r>
              <a:rPr lang="en-US" sz="2000" dirty="0" smtClean="0"/>
              <a:t> room: MCC0922018 as usual</a:t>
            </a:r>
            <a:endParaRPr lang="en-US" sz="2000" dirty="0"/>
          </a:p>
        </p:txBody>
      </p:sp>
      <p:sp>
        <p:nvSpPr>
          <p:cNvPr id="9" name="TextBox 8"/>
          <p:cNvSpPr txBox="1"/>
          <p:nvPr/>
        </p:nvSpPr>
        <p:spPr>
          <a:xfrm>
            <a:off x="395536" y="1196752"/>
            <a:ext cx="2595582" cy="3139321"/>
          </a:xfrm>
          <a:prstGeom prst="rect">
            <a:avLst/>
          </a:prstGeom>
          <a:noFill/>
        </p:spPr>
        <p:txBody>
          <a:bodyPr wrap="none" rtlCol="0">
            <a:spAutoFit/>
          </a:bodyPr>
          <a:lstStyle/>
          <a:p>
            <a:r>
              <a:rPr lang="en-US" dirty="0" smtClean="0">
                <a:solidFill>
                  <a:srgbClr val="FF0000"/>
                </a:solidFill>
              </a:rPr>
              <a:t>Solution:</a:t>
            </a:r>
          </a:p>
          <a:p>
            <a:r>
              <a:rPr lang="en-US" dirty="0" err="1">
                <a:solidFill>
                  <a:srgbClr val="FF0000"/>
                </a:solidFill>
              </a:rPr>
              <a:t>f</a:t>
            </a:r>
            <a:r>
              <a:rPr lang="en-US" baseline="-25000" dirty="0" err="1" smtClean="0">
                <a:solidFill>
                  <a:srgbClr val="FF0000"/>
                </a:solidFill>
              </a:rPr>
              <a:t>opt</a:t>
            </a:r>
            <a:r>
              <a:rPr lang="en-US" dirty="0" smtClean="0">
                <a:solidFill>
                  <a:srgbClr val="FF0000"/>
                </a:solidFill>
              </a:rPr>
              <a:t> = 32/3</a:t>
            </a:r>
          </a:p>
          <a:p>
            <a:r>
              <a:rPr lang="en-US" dirty="0" err="1" smtClean="0">
                <a:solidFill>
                  <a:srgbClr val="FF0000"/>
                </a:solidFill>
              </a:rPr>
              <a:t>D</a:t>
            </a:r>
            <a:r>
              <a:rPr lang="en-US" baseline="-25000" dirty="0" err="1" smtClean="0">
                <a:solidFill>
                  <a:srgbClr val="FF0000"/>
                </a:solidFill>
              </a:rPr>
              <a:t>opt</a:t>
            </a:r>
            <a:r>
              <a:rPr lang="en-US" dirty="0" smtClean="0">
                <a:solidFill>
                  <a:srgbClr val="FF0000"/>
                </a:solidFill>
              </a:rPr>
              <a:t> = 38 </a:t>
            </a:r>
          </a:p>
          <a:p>
            <a:r>
              <a:rPr lang="en-US" dirty="0" smtClean="0">
                <a:solidFill>
                  <a:srgbClr val="FF0000"/>
                </a:solidFill>
              </a:rPr>
              <a:t>(assuming </a:t>
            </a:r>
            <a:r>
              <a:rPr lang="en-US" dirty="0" err="1" smtClean="0">
                <a:solidFill>
                  <a:srgbClr val="FF0000"/>
                </a:solidFill>
              </a:rPr>
              <a:t>p</a:t>
            </a:r>
            <a:r>
              <a:rPr lang="en-US" baseline="-25000" dirty="0" err="1" smtClean="0">
                <a:solidFill>
                  <a:srgbClr val="FF0000"/>
                </a:solidFill>
              </a:rPr>
              <a:t>inv</a:t>
            </a:r>
            <a:r>
              <a:rPr lang="en-US" dirty="0" smtClean="0">
                <a:solidFill>
                  <a:srgbClr val="FF0000"/>
                </a:solidFill>
              </a:rPr>
              <a:t> = 1)</a:t>
            </a:r>
          </a:p>
          <a:p>
            <a:endParaRPr lang="en-US" dirty="0" smtClean="0">
              <a:solidFill>
                <a:srgbClr val="FF0000"/>
              </a:solidFill>
            </a:endParaRPr>
          </a:p>
          <a:p>
            <a:r>
              <a:rPr lang="en-US" dirty="0" smtClean="0">
                <a:solidFill>
                  <a:srgbClr val="FF0000"/>
                </a:solidFill>
              </a:rPr>
              <a:t>Stage 3: C</a:t>
            </a:r>
            <a:r>
              <a:rPr lang="en-US" baseline="-25000" dirty="0" smtClean="0">
                <a:solidFill>
                  <a:srgbClr val="FF0000"/>
                </a:solidFill>
              </a:rPr>
              <a:t>IN</a:t>
            </a:r>
            <a:r>
              <a:rPr lang="en-US" dirty="0" smtClean="0">
                <a:solidFill>
                  <a:srgbClr val="FF0000"/>
                </a:solidFill>
              </a:rPr>
              <a:t> =</a:t>
            </a:r>
          </a:p>
          <a:p>
            <a:r>
              <a:rPr lang="en-US" dirty="0" smtClean="0">
                <a:solidFill>
                  <a:srgbClr val="FF0000"/>
                </a:solidFill>
              </a:rPr>
              <a:t>(4/3)× 32C/(32/3) = 4C</a:t>
            </a:r>
          </a:p>
          <a:p>
            <a:endParaRPr lang="en-US" dirty="0" smtClean="0">
              <a:solidFill>
                <a:srgbClr val="FF0000"/>
              </a:solidFill>
            </a:endParaRPr>
          </a:p>
          <a:p>
            <a:r>
              <a:rPr lang="en-US" dirty="0" smtClean="0">
                <a:solidFill>
                  <a:srgbClr val="FF0000"/>
                </a:solidFill>
              </a:rPr>
              <a:t>Stage 2: C</a:t>
            </a:r>
            <a:r>
              <a:rPr lang="en-US" baseline="-25000" dirty="0" smtClean="0">
                <a:solidFill>
                  <a:srgbClr val="FF0000"/>
                </a:solidFill>
              </a:rPr>
              <a:t>IN</a:t>
            </a:r>
            <a:r>
              <a:rPr lang="en-US" dirty="0" smtClean="0">
                <a:solidFill>
                  <a:srgbClr val="FF0000"/>
                </a:solidFill>
              </a:rPr>
              <a:t> =</a:t>
            </a:r>
          </a:p>
          <a:p>
            <a:r>
              <a:rPr lang="en-US" dirty="0">
                <a:solidFill>
                  <a:srgbClr val="FF0000"/>
                </a:solidFill>
              </a:rPr>
              <a:t>(4/</a:t>
            </a:r>
            <a:r>
              <a:rPr lang="en-US" dirty="0" smtClean="0">
                <a:solidFill>
                  <a:srgbClr val="FF0000"/>
                </a:solidFill>
              </a:rPr>
              <a:t>3)</a:t>
            </a:r>
            <a:r>
              <a:rPr lang="en-US" dirty="0">
                <a:solidFill>
                  <a:srgbClr val="FF0000"/>
                </a:solidFill>
              </a:rPr>
              <a:t> ×</a:t>
            </a:r>
            <a:r>
              <a:rPr lang="en-US" dirty="0" smtClean="0">
                <a:solidFill>
                  <a:srgbClr val="FF0000"/>
                </a:solidFill>
              </a:rPr>
              <a:t> (4Cx4)/(32/3) = 2C</a:t>
            </a:r>
          </a:p>
          <a:p>
            <a:endParaRPr lang="en-US" dirty="0"/>
          </a:p>
        </p:txBody>
      </p:sp>
    </p:spTree>
    <p:extLst>
      <p:ext uri="{BB962C8B-B14F-4D97-AF65-F5344CB8AC3E}">
        <p14:creationId xmlns:p14="http://schemas.microsoft.com/office/powerpoint/2010/main" val="24246156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Improve delay by adding one inverter stage – </a:t>
            </a:r>
            <a:br>
              <a:rPr lang="en-US" sz="3200" dirty="0" smtClean="0"/>
            </a:br>
            <a:r>
              <a:rPr lang="en-US" sz="3200" dirty="0" smtClean="0"/>
              <a:t>how much is path delay improved?</a:t>
            </a:r>
            <a:endParaRPr lang="en-US" sz="3200"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43</a:t>
            </a:fld>
            <a:endParaRPr lang="sv-SE"/>
          </a:p>
        </p:txBody>
      </p:sp>
      <p:sp>
        <p:nvSpPr>
          <p:cNvPr id="8" name="TextBox 7"/>
          <p:cNvSpPr txBox="1"/>
          <p:nvPr/>
        </p:nvSpPr>
        <p:spPr>
          <a:xfrm>
            <a:off x="683568" y="4725144"/>
            <a:ext cx="2016224" cy="1015663"/>
          </a:xfrm>
          <a:prstGeom prst="rect">
            <a:avLst/>
          </a:prstGeom>
          <a:noFill/>
        </p:spPr>
        <p:txBody>
          <a:bodyPr wrap="square" rtlCol="0">
            <a:spAutoFit/>
          </a:bodyPr>
          <a:lstStyle/>
          <a:p>
            <a:r>
              <a:rPr lang="en-US" sz="2000" dirty="0" smtClean="0"/>
              <a:t>Find new</a:t>
            </a:r>
          </a:p>
          <a:p>
            <a:r>
              <a:rPr lang="en-US" sz="2000" dirty="0" err="1" smtClean="0"/>
              <a:t>f</a:t>
            </a:r>
            <a:r>
              <a:rPr lang="en-US" sz="2000" baseline="-25000" dirty="0" err="1" smtClean="0"/>
              <a:t>opt</a:t>
            </a:r>
            <a:r>
              <a:rPr lang="en-US" sz="2000" dirty="0" smtClean="0"/>
              <a:t>, </a:t>
            </a:r>
            <a:r>
              <a:rPr lang="en-US" sz="2000" dirty="0" err="1" smtClean="0"/>
              <a:t>D</a:t>
            </a:r>
            <a:r>
              <a:rPr lang="en-US" sz="2000" baseline="-25000" dirty="0" err="1" smtClean="0"/>
              <a:t>opt</a:t>
            </a:r>
            <a:endParaRPr lang="en-US" sz="2000" baseline="-25000" dirty="0" smtClean="0"/>
          </a:p>
          <a:p>
            <a:r>
              <a:rPr lang="en-US" sz="2000" dirty="0"/>
              <a:t>w</a:t>
            </a:r>
            <a:r>
              <a:rPr lang="en-US" sz="2000" dirty="0" smtClean="0"/>
              <a:t>ith added stage</a:t>
            </a:r>
            <a:endParaRPr lang="en-US" sz="2000" dirty="0"/>
          </a:p>
        </p:txBody>
      </p:sp>
      <p:pic>
        <p:nvPicPr>
          <p:cNvPr id="3" name="Picture 2" descr="Path-delay-problem-2018-08-27-w-invert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412776"/>
            <a:ext cx="6308569" cy="4013324"/>
          </a:xfrm>
          <a:prstGeom prst="rect">
            <a:avLst/>
          </a:prstGeom>
        </p:spPr>
      </p:pic>
      <p:sp>
        <p:nvSpPr>
          <p:cNvPr id="9" name="TextBox 8"/>
          <p:cNvSpPr txBox="1"/>
          <p:nvPr/>
        </p:nvSpPr>
        <p:spPr>
          <a:xfrm>
            <a:off x="4067944" y="5445224"/>
            <a:ext cx="3564535" cy="646331"/>
          </a:xfrm>
          <a:prstGeom prst="rect">
            <a:avLst/>
          </a:prstGeom>
          <a:noFill/>
        </p:spPr>
        <p:txBody>
          <a:bodyPr wrap="none" rtlCol="0">
            <a:spAutoFit/>
          </a:bodyPr>
          <a:lstStyle/>
          <a:p>
            <a:r>
              <a:rPr lang="en-US" dirty="0" smtClean="0"/>
              <a:t>Later you can calculate the sizes too</a:t>
            </a:r>
          </a:p>
          <a:p>
            <a:r>
              <a:rPr lang="en-US" dirty="0" smtClean="0"/>
              <a:t>I will post those numbers</a:t>
            </a:r>
            <a:endParaRPr lang="en-US" dirty="0"/>
          </a:p>
        </p:txBody>
      </p:sp>
      <p:sp>
        <p:nvSpPr>
          <p:cNvPr id="10" name="TextBox 9"/>
          <p:cNvSpPr txBox="1"/>
          <p:nvPr/>
        </p:nvSpPr>
        <p:spPr>
          <a:xfrm>
            <a:off x="467544" y="1988840"/>
            <a:ext cx="2413454" cy="2862323"/>
          </a:xfrm>
          <a:prstGeom prst="rect">
            <a:avLst/>
          </a:prstGeom>
          <a:noFill/>
        </p:spPr>
        <p:txBody>
          <a:bodyPr wrap="none" rtlCol="0">
            <a:spAutoFit/>
          </a:bodyPr>
          <a:lstStyle/>
          <a:p>
            <a:r>
              <a:rPr lang="en-US" dirty="0" smtClean="0">
                <a:solidFill>
                  <a:srgbClr val="FF0000"/>
                </a:solidFill>
              </a:rPr>
              <a:t>Solution:</a:t>
            </a:r>
          </a:p>
          <a:p>
            <a:r>
              <a:rPr lang="en-US" dirty="0" smtClean="0">
                <a:solidFill>
                  <a:srgbClr val="FF0000"/>
                </a:solidFill>
              </a:rPr>
              <a:t>F =</a:t>
            </a:r>
            <a:r>
              <a:rPr lang="en-US" dirty="0">
                <a:solidFill>
                  <a:srgbClr val="FF0000"/>
                </a:solidFill>
              </a:rPr>
              <a:t>(32/3)^3 </a:t>
            </a:r>
            <a:endParaRPr lang="en-US" dirty="0" smtClean="0">
              <a:solidFill>
                <a:srgbClr val="FF0000"/>
              </a:solidFill>
            </a:endParaRPr>
          </a:p>
          <a:p>
            <a:r>
              <a:rPr lang="en-US" dirty="0" err="1">
                <a:solidFill>
                  <a:srgbClr val="FF0000"/>
                </a:solidFill>
              </a:rPr>
              <a:t>f</a:t>
            </a:r>
            <a:r>
              <a:rPr lang="en-US" baseline="-25000" dirty="0" err="1" smtClean="0">
                <a:solidFill>
                  <a:srgbClr val="FF0000"/>
                </a:solidFill>
              </a:rPr>
              <a:t>opt</a:t>
            </a:r>
            <a:r>
              <a:rPr lang="en-US" dirty="0" smtClean="0">
                <a:solidFill>
                  <a:srgbClr val="FF0000"/>
                </a:solidFill>
              </a:rPr>
              <a:t> = 4√F</a:t>
            </a:r>
            <a:r>
              <a:rPr lang="en-US" dirty="0" smtClean="0">
                <a:solidFill>
                  <a:srgbClr val="FF0000"/>
                </a:solidFill>
              </a:rPr>
              <a:t>≈ </a:t>
            </a:r>
            <a:r>
              <a:rPr lang="en-US" dirty="0" smtClean="0">
                <a:solidFill>
                  <a:srgbClr val="FF0000"/>
                </a:solidFill>
              </a:rPr>
              <a:t>5.9</a:t>
            </a:r>
          </a:p>
          <a:p>
            <a:r>
              <a:rPr lang="en-US" dirty="0" err="1" smtClean="0">
                <a:solidFill>
                  <a:srgbClr val="FF0000"/>
                </a:solidFill>
              </a:rPr>
              <a:t>D</a:t>
            </a:r>
            <a:r>
              <a:rPr lang="en-US" baseline="-25000" dirty="0" err="1" smtClean="0">
                <a:solidFill>
                  <a:srgbClr val="FF0000"/>
                </a:solidFill>
              </a:rPr>
              <a:t>opt</a:t>
            </a:r>
            <a:r>
              <a:rPr lang="en-US" dirty="0" smtClean="0">
                <a:solidFill>
                  <a:srgbClr val="FF0000"/>
                </a:solidFill>
              </a:rPr>
              <a:t> = 4 × 5.9 + 7pinv=</a:t>
            </a:r>
          </a:p>
          <a:p>
            <a:r>
              <a:rPr lang="en-US" dirty="0" smtClean="0">
                <a:solidFill>
                  <a:srgbClr val="FF0000"/>
                </a:solidFill>
              </a:rPr>
              <a:t>30.6  (assuming </a:t>
            </a:r>
            <a:r>
              <a:rPr lang="en-US" dirty="0" err="1" smtClean="0">
                <a:solidFill>
                  <a:srgbClr val="FF0000"/>
                </a:solidFill>
              </a:rPr>
              <a:t>p</a:t>
            </a:r>
            <a:r>
              <a:rPr lang="en-US" baseline="-25000" dirty="0" err="1" smtClean="0">
                <a:solidFill>
                  <a:srgbClr val="FF0000"/>
                </a:solidFill>
              </a:rPr>
              <a:t>inv</a:t>
            </a:r>
            <a:r>
              <a:rPr lang="en-US" dirty="0" smtClean="0">
                <a:solidFill>
                  <a:srgbClr val="FF0000"/>
                </a:solidFill>
              </a:rPr>
              <a:t> = 1)</a:t>
            </a:r>
          </a:p>
          <a:p>
            <a:endParaRPr lang="en-US" dirty="0" smtClean="0">
              <a:solidFill>
                <a:srgbClr val="FF0000"/>
              </a:solidFill>
            </a:endParaRPr>
          </a:p>
          <a:p>
            <a:r>
              <a:rPr lang="en-US" dirty="0" smtClean="0">
                <a:solidFill>
                  <a:srgbClr val="FF0000"/>
                </a:solidFill>
              </a:rPr>
              <a:t>C</a:t>
            </a:r>
            <a:r>
              <a:rPr lang="en-US" baseline="-25000" dirty="0" smtClean="0">
                <a:solidFill>
                  <a:srgbClr val="FF0000"/>
                </a:solidFill>
              </a:rPr>
              <a:t>IN2</a:t>
            </a:r>
            <a:r>
              <a:rPr lang="en-US" dirty="0" smtClean="0">
                <a:solidFill>
                  <a:srgbClr val="FF0000"/>
                </a:solidFill>
              </a:rPr>
              <a:t> = 5.9C</a:t>
            </a:r>
          </a:p>
          <a:p>
            <a:r>
              <a:rPr lang="en-US" dirty="0" smtClean="0">
                <a:solidFill>
                  <a:srgbClr val="FF0000"/>
                </a:solidFill>
              </a:rPr>
              <a:t>C</a:t>
            </a:r>
            <a:r>
              <a:rPr lang="en-US" baseline="-25000" dirty="0" smtClean="0">
                <a:solidFill>
                  <a:srgbClr val="FF0000"/>
                </a:solidFill>
              </a:rPr>
              <a:t>IN3</a:t>
            </a:r>
            <a:r>
              <a:rPr lang="en-US" dirty="0" smtClean="0">
                <a:solidFill>
                  <a:srgbClr val="FF0000"/>
                </a:solidFill>
              </a:rPr>
              <a:t> = 6.5C</a:t>
            </a:r>
          </a:p>
          <a:p>
            <a:r>
              <a:rPr lang="en-US" dirty="0" smtClean="0">
                <a:solidFill>
                  <a:srgbClr val="FF0000"/>
                </a:solidFill>
              </a:rPr>
              <a:t>C</a:t>
            </a:r>
            <a:r>
              <a:rPr lang="en-US" baseline="-25000" dirty="0" smtClean="0">
                <a:solidFill>
                  <a:srgbClr val="FF0000"/>
                </a:solidFill>
              </a:rPr>
              <a:t>IN4</a:t>
            </a:r>
            <a:r>
              <a:rPr lang="en-US" dirty="0" smtClean="0">
                <a:solidFill>
                  <a:srgbClr val="FF0000"/>
                </a:solidFill>
              </a:rPr>
              <a:t> = 7.2C</a:t>
            </a:r>
            <a:endParaRPr lang="en-US" dirty="0">
              <a:solidFill>
                <a:srgbClr val="FF0000"/>
              </a:solidFill>
            </a:endParaRPr>
          </a:p>
          <a:p>
            <a:endParaRPr lang="en-US" dirty="0"/>
          </a:p>
        </p:txBody>
      </p:sp>
    </p:spTree>
    <p:extLst>
      <p:ext uri="{BB962C8B-B14F-4D97-AF65-F5344CB8AC3E}">
        <p14:creationId xmlns:p14="http://schemas.microsoft.com/office/powerpoint/2010/main" val="8025481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path delay optimization</a:t>
            </a:r>
            <a:endParaRPr lang="en-US"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44</a:t>
            </a:fld>
            <a:endParaRPr lang="sv-SE"/>
          </a:p>
        </p:txBody>
      </p:sp>
      <p:sp>
        <p:nvSpPr>
          <p:cNvPr id="6" name="TextBox 5"/>
          <p:cNvSpPr txBox="1"/>
          <p:nvPr/>
        </p:nvSpPr>
        <p:spPr>
          <a:xfrm>
            <a:off x="1331640" y="1700808"/>
            <a:ext cx="7272808" cy="4093428"/>
          </a:xfrm>
          <a:prstGeom prst="rect">
            <a:avLst/>
          </a:prstGeom>
          <a:noFill/>
        </p:spPr>
        <p:txBody>
          <a:bodyPr wrap="square" rtlCol="0">
            <a:spAutoFit/>
          </a:bodyPr>
          <a:lstStyle/>
          <a:p>
            <a:r>
              <a:rPr lang="en-US" sz="2000" b="1" dirty="0" smtClean="0"/>
              <a:t>Goal: </a:t>
            </a:r>
            <a:r>
              <a:rPr lang="en-US" sz="2000" dirty="0" smtClean="0"/>
              <a:t>minimize normalized path delay (that is, critical path delay)</a:t>
            </a:r>
          </a:p>
          <a:p>
            <a:endParaRPr lang="en-US" sz="2000" dirty="0"/>
          </a:p>
          <a:p>
            <a:r>
              <a:rPr lang="en-US" sz="2000" b="1" dirty="0" smtClean="0"/>
              <a:t>Path effort </a:t>
            </a:r>
            <a:r>
              <a:rPr lang="en-US" sz="2000" i="1" dirty="0" smtClean="0"/>
              <a:t>F= G × H × B </a:t>
            </a:r>
            <a:r>
              <a:rPr lang="en-US" sz="2000" dirty="0" smtClean="0"/>
              <a:t>(general expression for all cases)</a:t>
            </a:r>
          </a:p>
          <a:p>
            <a:r>
              <a:rPr lang="en-US" sz="2000" dirty="0"/>
              <a:t>	</a:t>
            </a:r>
            <a:r>
              <a:rPr lang="en-US" sz="2000" dirty="0" smtClean="0"/>
              <a:t>path electrical effort:    </a:t>
            </a:r>
            <a:r>
              <a:rPr lang="en-US" sz="2000" i="1" dirty="0" smtClean="0"/>
              <a:t>H = C</a:t>
            </a:r>
            <a:r>
              <a:rPr lang="en-US" sz="2000" i="1" baseline="-25000" dirty="0" smtClean="0"/>
              <a:t>L</a:t>
            </a:r>
            <a:r>
              <a:rPr lang="en-US" sz="2000" i="1" dirty="0" smtClean="0"/>
              <a:t>/C</a:t>
            </a:r>
            <a:r>
              <a:rPr lang="en-US" sz="2000" i="1" baseline="-25000" dirty="0" smtClean="0"/>
              <a:t>IN</a:t>
            </a:r>
            <a:r>
              <a:rPr lang="en-US" sz="2000" i="1" dirty="0" smtClean="0"/>
              <a:t> </a:t>
            </a:r>
            <a:r>
              <a:rPr lang="en-US" sz="2000" dirty="0" smtClean="0"/>
              <a:t>(for entire path)</a:t>
            </a:r>
          </a:p>
          <a:p>
            <a:r>
              <a:rPr lang="en-US" sz="2000" dirty="0"/>
              <a:t>	</a:t>
            </a:r>
            <a:r>
              <a:rPr lang="en-US" sz="2000" dirty="0" smtClean="0"/>
              <a:t>path branch effort:        </a:t>
            </a:r>
            <a:r>
              <a:rPr lang="en-US" sz="2000" i="1" dirty="0" smtClean="0"/>
              <a:t>B = b</a:t>
            </a:r>
            <a:r>
              <a:rPr lang="en-US" sz="2000" i="1" baseline="-25000" dirty="0" smtClean="0"/>
              <a:t>1</a:t>
            </a:r>
            <a:r>
              <a:rPr lang="en-US" sz="2000" i="1" dirty="0" smtClean="0"/>
              <a:t> </a:t>
            </a:r>
            <a:r>
              <a:rPr lang="en-US" sz="2000" dirty="0" smtClean="0"/>
              <a:t>× …..  × </a:t>
            </a:r>
            <a:r>
              <a:rPr lang="en-US" sz="2000" i="1" dirty="0" err="1" smtClean="0"/>
              <a:t>b</a:t>
            </a:r>
            <a:r>
              <a:rPr lang="en-US" sz="2000" i="1" baseline="-25000" dirty="0" err="1" smtClean="0"/>
              <a:t>N</a:t>
            </a:r>
            <a:r>
              <a:rPr lang="en-US" sz="2000" dirty="0" smtClean="0"/>
              <a:t> (for entire path)</a:t>
            </a:r>
          </a:p>
          <a:p>
            <a:r>
              <a:rPr lang="en-US" sz="2000" dirty="0"/>
              <a:t>	</a:t>
            </a:r>
            <a:r>
              <a:rPr lang="en-US" sz="2000" dirty="0" smtClean="0"/>
              <a:t>path logical effort	:         </a:t>
            </a:r>
            <a:r>
              <a:rPr lang="en-US" sz="2000" i="1" dirty="0" smtClean="0"/>
              <a:t>G = g</a:t>
            </a:r>
            <a:r>
              <a:rPr lang="en-US" sz="2000" i="1" baseline="-25000" dirty="0" smtClean="0"/>
              <a:t>1</a:t>
            </a:r>
            <a:r>
              <a:rPr lang="en-US" sz="2000" i="1" dirty="0" smtClean="0"/>
              <a:t> </a:t>
            </a:r>
            <a:r>
              <a:rPr lang="en-US" sz="2000" dirty="0" smtClean="0"/>
              <a:t>× …..× </a:t>
            </a:r>
            <a:r>
              <a:rPr lang="en-US" sz="2000" i="1" dirty="0" err="1" smtClean="0"/>
              <a:t>g</a:t>
            </a:r>
            <a:r>
              <a:rPr lang="en-US" sz="2000" i="1" baseline="-25000" dirty="0" err="1" smtClean="0"/>
              <a:t>N</a:t>
            </a:r>
            <a:r>
              <a:rPr lang="en-US" sz="2000" i="1" dirty="0" smtClean="0"/>
              <a:t> </a:t>
            </a:r>
            <a:r>
              <a:rPr lang="en-US" sz="2000" dirty="0" smtClean="0"/>
              <a:t>(for entire path)</a:t>
            </a:r>
          </a:p>
          <a:p>
            <a:endParaRPr lang="en-US" sz="2000" dirty="0"/>
          </a:p>
          <a:p>
            <a:r>
              <a:rPr lang="en-US" sz="2000" b="1" dirty="0" smtClean="0"/>
              <a:t>Optimal stage effort </a:t>
            </a:r>
            <a:r>
              <a:rPr lang="en-US" sz="2000" dirty="0" smtClean="0"/>
              <a:t>is </a:t>
            </a:r>
            <a:r>
              <a:rPr lang="en-US" sz="2000" i="1" dirty="0" err="1" smtClean="0"/>
              <a:t>f</a:t>
            </a:r>
            <a:r>
              <a:rPr lang="en-US" sz="2000" i="1" baseline="-25000" dirty="0" err="1" smtClean="0"/>
              <a:t>opt</a:t>
            </a:r>
            <a:r>
              <a:rPr lang="en-US" sz="2000" dirty="0" smtClean="0"/>
              <a:t> = </a:t>
            </a:r>
            <a:r>
              <a:rPr lang="en-US" sz="2000" baseline="30000" dirty="0"/>
              <a:t>N</a:t>
            </a:r>
            <a:r>
              <a:rPr lang="en-US" sz="2000" i="1" dirty="0"/>
              <a:t>√F</a:t>
            </a:r>
          </a:p>
          <a:p>
            <a:r>
              <a:rPr lang="en-US" sz="2000" b="1" dirty="0" smtClean="0"/>
              <a:t>Optimal path delay </a:t>
            </a:r>
            <a:r>
              <a:rPr lang="en-US" sz="2000" i="1" dirty="0" err="1" smtClean="0"/>
              <a:t>D</a:t>
            </a:r>
            <a:r>
              <a:rPr lang="en-US" sz="2000" i="1" baseline="-25000" dirty="0" err="1" smtClean="0"/>
              <a:t>opt</a:t>
            </a:r>
            <a:r>
              <a:rPr lang="en-US" sz="2000" dirty="0" smtClean="0"/>
              <a:t> is then: </a:t>
            </a:r>
            <a:r>
              <a:rPr lang="en-US" sz="2000" i="1" dirty="0" err="1" smtClean="0"/>
              <a:t>D</a:t>
            </a:r>
            <a:r>
              <a:rPr lang="en-US" sz="2000" i="1" baseline="-25000" dirty="0" err="1" smtClean="0"/>
              <a:t>opt</a:t>
            </a:r>
            <a:r>
              <a:rPr lang="en-US" sz="2000" baseline="-25000" dirty="0" smtClean="0"/>
              <a:t> </a:t>
            </a:r>
            <a:r>
              <a:rPr lang="en-US" sz="2000" dirty="0" smtClean="0"/>
              <a:t>= N × </a:t>
            </a:r>
            <a:r>
              <a:rPr lang="en-US" sz="2000" i="1" dirty="0" err="1" smtClean="0"/>
              <a:t>f</a:t>
            </a:r>
            <a:r>
              <a:rPr lang="en-US" sz="2000" i="1" baseline="-25000" dirty="0" err="1" smtClean="0"/>
              <a:t>opt</a:t>
            </a:r>
            <a:r>
              <a:rPr lang="en-US" sz="2000" dirty="0" smtClean="0"/>
              <a:t> + </a:t>
            </a:r>
            <a:r>
              <a:rPr lang="en-US" sz="2000" i="1" dirty="0" smtClean="0"/>
              <a:t>P</a:t>
            </a:r>
          </a:p>
          <a:p>
            <a:r>
              <a:rPr lang="en-US" sz="2000" dirty="0" smtClean="0"/>
              <a:t>	where </a:t>
            </a:r>
            <a:r>
              <a:rPr lang="en-US" sz="2000" i="1" dirty="0" smtClean="0"/>
              <a:t>P</a:t>
            </a:r>
            <a:r>
              <a:rPr lang="en-US" sz="2000" dirty="0" smtClean="0"/>
              <a:t> is path parasitic delay = sum of all p</a:t>
            </a:r>
          </a:p>
          <a:p>
            <a:endParaRPr lang="en-US" sz="2000" dirty="0" smtClean="0"/>
          </a:p>
          <a:p>
            <a:endParaRPr lang="en-US" sz="2000" dirty="0"/>
          </a:p>
          <a:p>
            <a:r>
              <a:rPr lang="en-US" sz="2000" dirty="0" smtClean="0"/>
              <a:t>Read W&amp;H section 4.5 Logical Effort of Paths</a:t>
            </a:r>
            <a:endParaRPr lang="en-US" sz="2000" dirty="0"/>
          </a:p>
        </p:txBody>
      </p:sp>
    </p:spTree>
    <p:extLst>
      <p:ext uri="{BB962C8B-B14F-4D97-AF65-F5344CB8AC3E}">
        <p14:creationId xmlns:p14="http://schemas.microsoft.com/office/powerpoint/2010/main" val="186947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Review of logical effort muddy issues</a:t>
            </a:r>
          </a:p>
          <a:p>
            <a:r>
              <a:rPr lang="en-US" dirty="0" smtClean="0"/>
              <a:t>Linear model for non-inverting gate</a:t>
            </a:r>
          </a:p>
          <a:p>
            <a:pPr lvl="1"/>
            <a:r>
              <a:rPr lang="en-US" dirty="0" smtClean="0"/>
              <a:t>d + </a:t>
            </a:r>
            <a:r>
              <a:rPr lang="en-US" dirty="0" err="1" smtClean="0"/>
              <a:t>gh</a:t>
            </a:r>
            <a:r>
              <a:rPr lang="en-US" dirty="0" smtClean="0"/>
              <a:t>, g due to scaling between gate and inverter, p the internal delay</a:t>
            </a:r>
          </a:p>
          <a:p>
            <a:r>
              <a:rPr lang="en-US" dirty="0" err="1" smtClean="0"/>
              <a:t>Prelab</a:t>
            </a:r>
            <a:r>
              <a:rPr lang="en-US" dirty="0" smtClean="0"/>
              <a:t> 2</a:t>
            </a:r>
          </a:p>
          <a:p>
            <a:pPr lvl="1"/>
            <a:r>
              <a:rPr lang="en-US" dirty="0" smtClean="0"/>
              <a:t>Design a carry cell</a:t>
            </a:r>
          </a:p>
          <a:p>
            <a:r>
              <a:rPr lang="en-US" dirty="0" smtClean="0"/>
              <a:t>Review tapered buffer</a:t>
            </a:r>
          </a:p>
          <a:p>
            <a:pPr lvl="1"/>
            <a:r>
              <a:rPr lang="en-US" dirty="0" err="1"/>
              <a:t>h</a:t>
            </a:r>
            <a:r>
              <a:rPr lang="en-US" baseline="-25000" dirty="0" err="1" smtClean="0"/>
              <a:t>opt</a:t>
            </a:r>
            <a:r>
              <a:rPr lang="en-US" dirty="0" smtClean="0"/>
              <a:t>, </a:t>
            </a:r>
            <a:r>
              <a:rPr lang="en-US" dirty="0" err="1" smtClean="0"/>
              <a:t>N</a:t>
            </a:r>
            <a:r>
              <a:rPr lang="en-US" baseline="-25000" dirty="0" err="1" smtClean="0"/>
              <a:t>opt</a:t>
            </a:r>
            <a:endParaRPr lang="en-US" baseline="-25000" dirty="0" smtClean="0"/>
          </a:p>
          <a:p>
            <a:pPr lvl="1"/>
            <a:r>
              <a:rPr lang="en-US" dirty="0" err="1" smtClean="0"/>
              <a:t>h</a:t>
            </a:r>
            <a:r>
              <a:rPr lang="en-US" baseline="-25000" dirty="0" err="1" smtClean="0"/>
              <a:t>opt</a:t>
            </a:r>
            <a:r>
              <a:rPr lang="en-US" baseline="-25000" dirty="0" smtClean="0"/>
              <a:t> </a:t>
            </a:r>
            <a:r>
              <a:rPr lang="en-US" dirty="0" smtClean="0"/>
              <a:t>=</a:t>
            </a:r>
            <a:r>
              <a:rPr lang="en-US" baseline="-25000" dirty="0" smtClean="0"/>
              <a:t> </a:t>
            </a:r>
            <a:r>
              <a:rPr lang="en-US" baseline="30000" dirty="0"/>
              <a:t>N</a:t>
            </a:r>
            <a:r>
              <a:rPr lang="en-US" dirty="0" smtClean="0"/>
              <a:t>√H</a:t>
            </a:r>
          </a:p>
          <a:p>
            <a:pPr lvl="1"/>
            <a:r>
              <a:rPr lang="en-US" dirty="0" err="1" smtClean="0"/>
              <a:t>N</a:t>
            </a:r>
            <a:r>
              <a:rPr lang="en-US" baseline="-25000" dirty="0" err="1" smtClean="0"/>
              <a:t>opt</a:t>
            </a:r>
            <a:r>
              <a:rPr lang="en-US" baseline="-25000" dirty="0" smtClean="0"/>
              <a:t> </a:t>
            </a:r>
            <a:r>
              <a:rPr lang="en-US" dirty="0" smtClean="0"/>
              <a:t>corresponds to FO4 stage delay but shallow minimum</a:t>
            </a:r>
          </a:p>
          <a:p>
            <a:r>
              <a:rPr lang="en-US" dirty="0" smtClean="0"/>
              <a:t>Path delay optimization</a:t>
            </a:r>
          </a:p>
          <a:p>
            <a:pPr lvl="1"/>
            <a:r>
              <a:rPr lang="en-US" dirty="0" smtClean="0"/>
              <a:t>Path effort: F = GHB</a:t>
            </a:r>
          </a:p>
          <a:p>
            <a:pPr lvl="1"/>
            <a:r>
              <a:rPr lang="en-US" dirty="0" err="1"/>
              <a:t>f</a:t>
            </a:r>
            <a:r>
              <a:rPr lang="en-US" baseline="-25000" dirty="0" err="1" smtClean="0"/>
              <a:t>opt</a:t>
            </a:r>
            <a:r>
              <a:rPr lang="en-US" dirty="0" smtClean="0"/>
              <a:t> = </a:t>
            </a:r>
            <a:r>
              <a:rPr lang="en-US" baseline="30000" dirty="0"/>
              <a:t>N</a:t>
            </a:r>
            <a:r>
              <a:rPr lang="en-US" dirty="0"/>
              <a:t>√F</a:t>
            </a:r>
          </a:p>
          <a:p>
            <a:pPr lvl="1"/>
            <a:r>
              <a:rPr lang="en-US" dirty="0" err="1" smtClean="0"/>
              <a:t>D</a:t>
            </a:r>
            <a:r>
              <a:rPr lang="en-US" baseline="-25000" dirty="0" err="1" smtClean="0"/>
              <a:t>opt</a:t>
            </a:r>
            <a:r>
              <a:rPr lang="en-US" dirty="0" smtClean="0"/>
              <a:t> </a:t>
            </a:r>
            <a:r>
              <a:rPr lang="en-US" dirty="0"/>
              <a:t>= </a:t>
            </a:r>
            <a:r>
              <a:rPr lang="en-US" dirty="0" err="1"/>
              <a:t>N×f</a:t>
            </a:r>
            <a:r>
              <a:rPr lang="en-US" baseline="-25000" dirty="0" err="1"/>
              <a:t>opt</a:t>
            </a:r>
            <a:r>
              <a:rPr lang="en-US" baseline="-25000" dirty="0"/>
              <a:t> </a:t>
            </a:r>
            <a:r>
              <a:rPr lang="en-US" dirty="0" smtClean="0"/>
              <a:t>+ P </a:t>
            </a:r>
          </a:p>
          <a:p>
            <a:pPr lvl="1"/>
            <a:r>
              <a:rPr lang="en-US" dirty="0" smtClean="0"/>
              <a:t>Finding the sizes from start or end of path.</a:t>
            </a:r>
            <a:endParaRPr lang="en-US"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45</a:t>
            </a:fld>
            <a:endParaRPr lang="sv-SE"/>
          </a:p>
        </p:txBody>
      </p:sp>
    </p:spTree>
    <p:extLst>
      <p:ext uri="{BB962C8B-B14F-4D97-AF65-F5344CB8AC3E}">
        <p14:creationId xmlns:p14="http://schemas.microsoft.com/office/powerpoint/2010/main" val="7934399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of normalized </a:t>
            </a:r>
            <a:r>
              <a:rPr lang="en-US" dirty="0" smtClean="0"/>
              <a:t>inverter delay </a:t>
            </a:r>
            <a:r>
              <a:rPr lang="en-US" dirty="0"/>
              <a:t/>
            </a:r>
            <a:br>
              <a:rPr lang="en-US" dirty="0"/>
            </a:br>
            <a:r>
              <a:rPr lang="en-US" dirty="0" smtClean="0"/>
              <a:t>as </a:t>
            </a:r>
            <a:r>
              <a:rPr lang="en-US" dirty="0" smtClean="0"/>
              <a:t>a function of C</a:t>
            </a:r>
            <a:r>
              <a:rPr lang="en-US" baseline="-25000" dirty="0" smtClean="0"/>
              <a:t>L</a:t>
            </a:r>
            <a:endParaRPr lang="en-US" baseline="-25000"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5</a:t>
            </a:fld>
            <a:endParaRPr lang="sv-SE"/>
          </a:p>
        </p:txBody>
      </p:sp>
      <p:grpSp>
        <p:nvGrpSpPr>
          <p:cNvPr id="27" name="Group 26"/>
          <p:cNvGrpSpPr/>
          <p:nvPr/>
        </p:nvGrpSpPr>
        <p:grpSpPr>
          <a:xfrm>
            <a:off x="755576" y="1772816"/>
            <a:ext cx="7560839" cy="4494113"/>
            <a:chOff x="755576" y="1268760"/>
            <a:chExt cx="7560839" cy="4494113"/>
          </a:xfrm>
        </p:grpSpPr>
        <p:cxnSp>
          <p:nvCxnSpPr>
            <p:cNvPr id="7" name="Straight Arrow Connector 6"/>
            <p:cNvCxnSpPr/>
            <p:nvPr/>
          </p:nvCxnSpPr>
          <p:spPr>
            <a:xfrm flipV="1">
              <a:off x="1475656" y="1484784"/>
              <a:ext cx="0" cy="3672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475656" y="5157192"/>
              <a:ext cx="63367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68344" y="5301208"/>
              <a:ext cx="648071" cy="461665"/>
            </a:xfrm>
            <a:prstGeom prst="rect">
              <a:avLst/>
            </a:prstGeom>
            <a:noFill/>
          </p:spPr>
          <p:txBody>
            <a:bodyPr wrap="square" rtlCol="0">
              <a:spAutoFit/>
            </a:bodyPr>
            <a:lstStyle/>
            <a:p>
              <a:r>
                <a:rPr lang="en-US" sz="2400" dirty="0" smtClean="0"/>
                <a:t>C</a:t>
              </a:r>
              <a:r>
                <a:rPr lang="en-US" sz="2400" baseline="-25000" dirty="0"/>
                <a:t>L</a:t>
              </a:r>
            </a:p>
          </p:txBody>
        </p:sp>
        <p:sp>
          <p:nvSpPr>
            <p:cNvPr id="12" name="TextBox 11"/>
            <p:cNvSpPr txBox="1"/>
            <p:nvPr/>
          </p:nvSpPr>
          <p:spPr>
            <a:xfrm>
              <a:off x="755576" y="1268760"/>
              <a:ext cx="346369" cy="461665"/>
            </a:xfrm>
            <a:prstGeom prst="rect">
              <a:avLst/>
            </a:prstGeom>
            <a:noFill/>
          </p:spPr>
          <p:txBody>
            <a:bodyPr wrap="none" rtlCol="0">
              <a:spAutoFit/>
            </a:bodyPr>
            <a:lstStyle/>
            <a:p>
              <a:r>
                <a:rPr lang="en-US" sz="2400" dirty="0"/>
                <a:t>d</a:t>
              </a:r>
              <a:endParaRPr lang="en-US" sz="2400" baseline="-25000" dirty="0"/>
            </a:p>
          </p:txBody>
        </p:sp>
        <p:sp>
          <p:nvSpPr>
            <p:cNvPr id="13" name="TextBox 12"/>
            <p:cNvSpPr txBox="1"/>
            <p:nvPr/>
          </p:nvSpPr>
          <p:spPr>
            <a:xfrm>
              <a:off x="755576" y="4581128"/>
              <a:ext cx="607859" cy="461665"/>
            </a:xfrm>
            <a:prstGeom prst="rect">
              <a:avLst/>
            </a:prstGeom>
            <a:noFill/>
          </p:spPr>
          <p:txBody>
            <a:bodyPr wrap="none" rtlCol="0">
              <a:spAutoFit/>
            </a:bodyPr>
            <a:lstStyle/>
            <a:p>
              <a:r>
                <a:rPr lang="en-US" sz="2400" dirty="0" err="1" smtClean="0"/>
                <a:t>p</a:t>
              </a:r>
              <a:r>
                <a:rPr lang="en-US" sz="2400" baseline="-25000" dirty="0" err="1" smtClean="0"/>
                <a:t>inv</a:t>
              </a:r>
              <a:endParaRPr lang="en-US" sz="2400" baseline="-25000" dirty="0"/>
            </a:p>
          </p:txBody>
        </p:sp>
        <p:cxnSp>
          <p:nvCxnSpPr>
            <p:cNvPr id="15" name="Straight Connector 14"/>
            <p:cNvCxnSpPr/>
            <p:nvPr/>
          </p:nvCxnSpPr>
          <p:spPr>
            <a:xfrm flipV="1">
              <a:off x="1475656" y="1844824"/>
              <a:ext cx="2952328" cy="3096344"/>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flipV="1">
              <a:off x="1475656" y="2060848"/>
              <a:ext cx="4896544" cy="288032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1475656" y="1772816"/>
              <a:ext cx="1224136" cy="3168352"/>
            </a:xfrm>
            <a:prstGeom prst="line">
              <a:avLst/>
            </a:prstGeom>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3419872" y="2204864"/>
              <a:ext cx="870739" cy="646331"/>
            </a:xfrm>
            <a:prstGeom prst="rect">
              <a:avLst/>
            </a:prstGeom>
            <a:noFill/>
          </p:spPr>
          <p:txBody>
            <a:bodyPr wrap="none" rtlCol="0">
              <a:spAutoFit/>
            </a:bodyPr>
            <a:lstStyle/>
            <a:p>
              <a:r>
                <a:rPr lang="en-US" dirty="0" smtClean="0"/>
                <a:t>C</a:t>
              </a:r>
              <a:r>
                <a:rPr lang="en-US" baseline="-25000" dirty="0" smtClean="0"/>
                <a:t>IN</a:t>
              </a:r>
              <a:r>
                <a:rPr lang="en-US" dirty="0" smtClean="0"/>
                <a:t> = </a:t>
              </a:r>
              <a:r>
                <a:rPr lang="en-US" dirty="0" smtClean="0"/>
                <a:t>C</a:t>
              </a:r>
              <a:r>
                <a:rPr lang="en-US" baseline="-25000" dirty="0" smtClean="0"/>
                <a:t>L</a:t>
              </a:r>
            </a:p>
            <a:p>
              <a:r>
                <a:rPr lang="en-US" dirty="0" smtClean="0"/>
                <a:t>Slope 1</a:t>
              </a:r>
              <a:endParaRPr lang="en-US" dirty="0"/>
            </a:p>
          </p:txBody>
        </p:sp>
        <p:sp>
          <p:nvSpPr>
            <p:cNvPr id="25" name="TextBox 24"/>
            <p:cNvSpPr txBox="1"/>
            <p:nvPr/>
          </p:nvSpPr>
          <p:spPr>
            <a:xfrm>
              <a:off x="1763688" y="2348880"/>
              <a:ext cx="1060131" cy="646331"/>
            </a:xfrm>
            <a:prstGeom prst="rect">
              <a:avLst/>
            </a:prstGeom>
            <a:noFill/>
          </p:spPr>
          <p:txBody>
            <a:bodyPr wrap="none" rtlCol="0">
              <a:spAutoFit/>
            </a:bodyPr>
            <a:lstStyle/>
            <a:p>
              <a:r>
                <a:rPr lang="en-US" dirty="0" smtClean="0"/>
                <a:t>C</a:t>
              </a:r>
              <a:r>
                <a:rPr lang="en-US" baseline="-25000" dirty="0" smtClean="0"/>
                <a:t>IN</a:t>
              </a:r>
              <a:r>
                <a:rPr lang="en-US" dirty="0" smtClean="0"/>
                <a:t> = </a:t>
              </a:r>
              <a:r>
                <a:rPr lang="en-US" dirty="0" smtClean="0"/>
                <a:t>½ C</a:t>
              </a:r>
              <a:r>
                <a:rPr lang="en-US" baseline="-25000" dirty="0" smtClean="0"/>
                <a:t>L</a:t>
              </a:r>
            </a:p>
            <a:p>
              <a:r>
                <a:rPr lang="en-US" dirty="0" smtClean="0"/>
                <a:t>Slope 2</a:t>
              </a:r>
              <a:endParaRPr lang="en-US" dirty="0"/>
            </a:p>
          </p:txBody>
        </p:sp>
      </p:grpSp>
      <p:sp>
        <p:nvSpPr>
          <p:cNvPr id="26" name="TextBox 25"/>
          <p:cNvSpPr txBox="1"/>
          <p:nvPr/>
        </p:nvSpPr>
        <p:spPr>
          <a:xfrm>
            <a:off x="4644008" y="2564904"/>
            <a:ext cx="969962" cy="830997"/>
          </a:xfrm>
          <a:prstGeom prst="rect">
            <a:avLst/>
          </a:prstGeom>
          <a:noFill/>
        </p:spPr>
        <p:txBody>
          <a:bodyPr wrap="none" rtlCol="0">
            <a:spAutoFit/>
          </a:bodyPr>
          <a:lstStyle/>
          <a:p>
            <a:r>
              <a:rPr lang="en-US" dirty="0" smtClean="0"/>
              <a:t>C</a:t>
            </a:r>
            <a:r>
              <a:rPr lang="en-US" baseline="-25000" dirty="0" smtClean="0"/>
              <a:t>IN</a:t>
            </a:r>
            <a:r>
              <a:rPr lang="en-US" dirty="0" smtClean="0"/>
              <a:t> = </a:t>
            </a:r>
            <a:r>
              <a:rPr lang="en-US" dirty="0" smtClean="0"/>
              <a:t>2C</a:t>
            </a:r>
            <a:r>
              <a:rPr lang="en-US" baseline="-25000" dirty="0" smtClean="0"/>
              <a:t>L</a:t>
            </a:r>
          </a:p>
          <a:p>
            <a:r>
              <a:rPr lang="en-US" dirty="0" smtClean="0"/>
              <a:t>Slope ½</a:t>
            </a:r>
          </a:p>
          <a:p>
            <a:endParaRPr lang="en-US" baseline="-25000" dirty="0"/>
          </a:p>
        </p:txBody>
      </p:sp>
      <p:cxnSp>
        <p:nvCxnSpPr>
          <p:cNvPr id="18" name="Straight Connector 17"/>
          <p:cNvCxnSpPr/>
          <p:nvPr/>
        </p:nvCxnSpPr>
        <p:spPr>
          <a:xfrm flipV="1">
            <a:off x="1475656" y="3933056"/>
            <a:ext cx="5040560" cy="1512168"/>
          </a:xfrm>
          <a:prstGeom prst="line">
            <a:avLst/>
          </a:prstGeom>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4932040" y="3933056"/>
            <a:ext cx="1076887" cy="1107996"/>
          </a:xfrm>
          <a:prstGeom prst="rect">
            <a:avLst/>
          </a:prstGeom>
          <a:noFill/>
        </p:spPr>
        <p:txBody>
          <a:bodyPr wrap="none" rtlCol="0">
            <a:spAutoFit/>
          </a:bodyPr>
          <a:lstStyle/>
          <a:p>
            <a:r>
              <a:rPr lang="en-US" dirty="0" smtClean="0"/>
              <a:t>C</a:t>
            </a:r>
            <a:r>
              <a:rPr lang="en-US" baseline="-25000" dirty="0" smtClean="0"/>
              <a:t>IN</a:t>
            </a:r>
            <a:r>
              <a:rPr lang="en-US" dirty="0" smtClean="0"/>
              <a:t> = </a:t>
            </a:r>
            <a:r>
              <a:rPr lang="en-US" dirty="0"/>
              <a:t>4</a:t>
            </a:r>
            <a:r>
              <a:rPr lang="en-US" dirty="0" smtClean="0"/>
              <a:t>C</a:t>
            </a:r>
            <a:r>
              <a:rPr lang="en-US" baseline="-25000" dirty="0" smtClean="0"/>
              <a:t>L</a:t>
            </a:r>
          </a:p>
          <a:p>
            <a:r>
              <a:rPr lang="en-US" dirty="0" smtClean="0"/>
              <a:t>Slope 1/4</a:t>
            </a:r>
          </a:p>
          <a:p>
            <a:endParaRPr lang="en-US" dirty="0" smtClean="0"/>
          </a:p>
          <a:p>
            <a:endParaRPr lang="en-US" baseline="-25000" dirty="0"/>
          </a:p>
        </p:txBody>
      </p:sp>
      <p:sp>
        <p:nvSpPr>
          <p:cNvPr id="8" name="TextBox 7"/>
          <p:cNvSpPr txBox="1"/>
          <p:nvPr/>
        </p:nvSpPr>
        <p:spPr>
          <a:xfrm>
            <a:off x="6746251" y="2780928"/>
            <a:ext cx="2397749" cy="1200329"/>
          </a:xfrm>
          <a:prstGeom prst="rect">
            <a:avLst/>
          </a:prstGeom>
          <a:noFill/>
        </p:spPr>
        <p:txBody>
          <a:bodyPr wrap="none" rtlCol="0">
            <a:spAutoFit/>
          </a:bodyPr>
          <a:lstStyle/>
          <a:p>
            <a:r>
              <a:rPr lang="en-US" dirty="0" smtClean="0"/>
              <a:t>Different slope for each</a:t>
            </a:r>
          </a:p>
          <a:p>
            <a:r>
              <a:rPr lang="en-US" dirty="0" smtClean="0"/>
              <a:t> value of C</a:t>
            </a:r>
            <a:r>
              <a:rPr lang="en-US" baseline="-25000" dirty="0" smtClean="0"/>
              <a:t>IN</a:t>
            </a:r>
            <a:r>
              <a:rPr lang="en-US" dirty="0" smtClean="0"/>
              <a:t>, that is </a:t>
            </a:r>
          </a:p>
          <a:p>
            <a:r>
              <a:rPr lang="en-US" dirty="0" smtClean="0"/>
              <a:t>each inverter size</a:t>
            </a:r>
          </a:p>
          <a:p>
            <a:endParaRPr lang="en-US" dirty="0"/>
          </a:p>
        </p:txBody>
      </p:sp>
      <p:sp>
        <p:nvSpPr>
          <p:cNvPr id="22" name="TextBox 21"/>
          <p:cNvSpPr txBox="1"/>
          <p:nvPr/>
        </p:nvSpPr>
        <p:spPr>
          <a:xfrm>
            <a:off x="5004048" y="4797152"/>
            <a:ext cx="3506088" cy="584776"/>
          </a:xfrm>
          <a:prstGeom prst="rect">
            <a:avLst/>
          </a:prstGeom>
          <a:noFill/>
        </p:spPr>
        <p:txBody>
          <a:bodyPr wrap="none" rtlCol="0">
            <a:spAutoFit/>
          </a:bodyPr>
          <a:lstStyle/>
          <a:p>
            <a:r>
              <a:rPr lang="en-US" sz="3200" dirty="0" smtClean="0"/>
              <a:t>d </a:t>
            </a:r>
            <a:r>
              <a:rPr lang="en-US" sz="3200" dirty="0" smtClean="0"/>
              <a:t>= </a:t>
            </a:r>
            <a:r>
              <a:rPr lang="en-US" sz="3200" dirty="0" err="1" smtClean="0"/>
              <a:t>p</a:t>
            </a:r>
            <a:r>
              <a:rPr lang="en-US" sz="3200" baseline="-25000" dirty="0" err="1" smtClean="0"/>
              <a:t>inv</a:t>
            </a:r>
            <a:r>
              <a:rPr lang="en-US" sz="3200" dirty="0" smtClean="0"/>
              <a:t> + (1/C</a:t>
            </a:r>
            <a:r>
              <a:rPr lang="en-US" sz="3200" baseline="-25000" dirty="0" smtClean="0"/>
              <a:t>IN</a:t>
            </a:r>
            <a:r>
              <a:rPr lang="en-US" sz="3200" dirty="0" smtClean="0"/>
              <a:t>) × C</a:t>
            </a:r>
            <a:r>
              <a:rPr lang="en-US" sz="3200" baseline="-25000" dirty="0" smtClean="0"/>
              <a:t>L</a:t>
            </a:r>
            <a:endParaRPr lang="en-US" sz="3200" baseline="-25000" dirty="0"/>
          </a:p>
        </p:txBody>
      </p:sp>
    </p:spTree>
    <p:extLst>
      <p:ext uri="{BB962C8B-B14F-4D97-AF65-F5344CB8AC3E}">
        <p14:creationId xmlns:p14="http://schemas.microsoft.com/office/powerpoint/2010/main" val="21677580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of normalized delay for inverter </a:t>
            </a:r>
            <a:br>
              <a:rPr lang="en-US" dirty="0" smtClean="0"/>
            </a:br>
            <a:r>
              <a:rPr lang="en-US" dirty="0" smtClean="0"/>
              <a:t>as a function of h</a:t>
            </a:r>
            <a:endParaRPr lang="en-US" baseline="-25000"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6</a:t>
            </a:fld>
            <a:endParaRPr lang="sv-SE"/>
          </a:p>
        </p:txBody>
      </p:sp>
      <p:grpSp>
        <p:nvGrpSpPr>
          <p:cNvPr id="8" name="Group 7"/>
          <p:cNvGrpSpPr/>
          <p:nvPr/>
        </p:nvGrpSpPr>
        <p:grpSpPr>
          <a:xfrm>
            <a:off x="899592" y="1628800"/>
            <a:ext cx="7056784" cy="3888432"/>
            <a:chOff x="755576" y="1268760"/>
            <a:chExt cx="7056784" cy="3888432"/>
          </a:xfrm>
        </p:grpSpPr>
        <p:cxnSp>
          <p:nvCxnSpPr>
            <p:cNvPr id="7" name="Straight Arrow Connector 6"/>
            <p:cNvCxnSpPr/>
            <p:nvPr/>
          </p:nvCxnSpPr>
          <p:spPr>
            <a:xfrm flipV="1">
              <a:off x="1475656" y="1484784"/>
              <a:ext cx="0" cy="3672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475656" y="5157192"/>
              <a:ext cx="63367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55576" y="1268760"/>
              <a:ext cx="346369" cy="461665"/>
            </a:xfrm>
            <a:prstGeom prst="rect">
              <a:avLst/>
            </a:prstGeom>
            <a:noFill/>
          </p:spPr>
          <p:txBody>
            <a:bodyPr wrap="none" rtlCol="0">
              <a:spAutoFit/>
            </a:bodyPr>
            <a:lstStyle/>
            <a:p>
              <a:r>
                <a:rPr lang="en-US" sz="2400" dirty="0"/>
                <a:t>d</a:t>
              </a:r>
              <a:endParaRPr lang="en-US" sz="2400" baseline="-25000" dirty="0"/>
            </a:p>
          </p:txBody>
        </p:sp>
        <p:sp>
          <p:nvSpPr>
            <p:cNvPr id="13" name="TextBox 12"/>
            <p:cNvSpPr txBox="1"/>
            <p:nvPr/>
          </p:nvSpPr>
          <p:spPr>
            <a:xfrm>
              <a:off x="827584" y="4581128"/>
              <a:ext cx="607859" cy="461665"/>
            </a:xfrm>
            <a:prstGeom prst="rect">
              <a:avLst/>
            </a:prstGeom>
            <a:noFill/>
          </p:spPr>
          <p:txBody>
            <a:bodyPr wrap="none" rtlCol="0">
              <a:spAutoFit/>
            </a:bodyPr>
            <a:lstStyle/>
            <a:p>
              <a:r>
                <a:rPr lang="en-US" sz="2400" dirty="0" err="1" smtClean="0"/>
                <a:t>p</a:t>
              </a:r>
              <a:r>
                <a:rPr lang="en-US" sz="2400" baseline="-25000" dirty="0" err="1" smtClean="0"/>
                <a:t>inv</a:t>
              </a:r>
              <a:endParaRPr lang="en-US" sz="2400" baseline="-25000" dirty="0"/>
            </a:p>
          </p:txBody>
        </p:sp>
        <p:cxnSp>
          <p:nvCxnSpPr>
            <p:cNvPr id="15" name="Straight Connector 14"/>
            <p:cNvCxnSpPr/>
            <p:nvPr/>
          </p:nvCxnSpPr>
          <p:spPr>
            <a:xfrm flipV="1">
              <a:off x="1475656" y="1700808"/>
              <a:ext cx="3384376" cy="324036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0" name="TextBox 9"/>
          <p:cNvSpPr txBox="1"/>
          <p:nvPr/>
        </p:nvSpPr>
        <p:spPr>
          <a:xfrm>
            <a:off x="4716016" y="2492896"/>
            <a:ext cx="1872208" cy="369332"/>
          </a:xfrm>
          <a:prstGeom prst="rect">
            <a:avLst/>
          </a:prstGeom>
          <a:noFill/>
        </p:spPr>
        <p:txBody>
          <a:bodyPr wrap="square" rtlCol="0">
            <a:spAutoFit/>
          </a:bodyPr>
          <a:lstStyle/>
          <a:p>
            <a:r>
              <a:rPr lang="en-US" dirty="0"/>
              <a:t>s</a:t>
            </a:r>
            <a:r>
              <a:rPr lang="en-US" dirty="0" smtClean="0"/>
              <a:t>lope = 1</a:t>
            </a:r>
          </a:p>
        </p:txBody>
      </p:sp>
      <p:sp>
        <p:nvSpPr>
          <p:cNvPr id="20" name="TextBox 19"/>
          <p:cNvSpPr txBox="1"/>
          <p:nvPr/>
        </p:nvSpPr>
        <p:spPr>
          <a:xfrm>
            <a:off x="7308304" y="5661248"/>
            <a:ext cx="1475656" cy="461665"/>
          </a:xfrm>
          <a:prstGeom prst="rect">
            <a:avLst/>
          </a:prstGeom>
          <a:noFill/>
        </p:spPr>
        <p:txBody>
          <a:bodyPr wrap="square" rtlCol="0">
            <a:spAutoFit/>
          </a:bodyPr>
          <a:lstStyle/>
          <a:p>
            <a:r>
              <a:rPr lang="en-US" sz="2400" dirty="0"/>
              <a:t>h</a:t>
            </a:r>
            <a:r>
              <a:rPr lang="en-US" sz="2400" dirty="0" smtClean="0"/>
              <a:t> = C</a:t>
            </a:r>
            <a:r>
              <a:rPr lang="en-US" sz="2400" baseline="-25000" dirty="0" smtClean="0"/>
              <a:t>L</a:t>
            </a:r>
            <a:r>
              <a:rPr lang="en-US" sz="2400" dirty="0" smtClean="0"/>
              <a:t>/C</a:t>
            </a:r>
            <a:r>
              <a:rPr lang="en-US" sz="2400" baseline="-25000" dirty="0" smtClean="0"/>
              <a:t>IN</a:t>
            </a:r>
            <a:endParaRPr lang="en-US" sz="2400" baseline="-25000" dirty="0"/>
          </a:p>
        </p:txBody>
      </p:sp>
      <p:sp>
        <p:nvSpPr>
          <p:cNvPr id="18" name="TextBox 17"/>
          <p:cNvSpPr txBox="1"/>
          <p:nvPr/>
        </p:nvSpPr>
        <p:spPr>
          <a:xfrm>
            <a:off x="4283968" y="5733256"/>
            <a:ext cx="422937" cy="369332"/>
          </a:xfrm>
          <a:prstGeom prst="rect">
            <a:avLst/>
          </a:prstGeom>
          <a:noFill/>
        </p:spPr>
        <p:txBody>
          <a:bodyPr wrap="none" rtlCol="0">
            <a:spAutoFit/>
          </a:bodyPr>
          <a:lstStyle/>
          <a:p>
            <a:r>
              <a:rPr lang="en-US" dirty="0" smtClean="0"/>
              <a:t>h1</a:t>
            </a:r>
            <a:endParaRPr lang="en-US" dirty="0"/>
          </a:p>
        </p:txBody>
      </p:sp>
      <p:sp>
        <p:nvSpPr>
          <p:cNvPr id="17" name="TextBox 16"/>
          <p:cNvSpPr txBox="1"/>
          <p:nvPr/>
        </p:nvSpPr>
        <p:spPr>
          <a:xfrm>
            <a:off x="4788024" y="3861048"/>
            <a:ext cx="1941423" cy="584776"/>
          </a:xfrm>
          <a:prstGeom prst="rect">
            <a:avLst/>
          </a:prstGeom>
          <a:noFill/>
        </p:spPr>
        <p:txBody>
          <a:bodyPr wrap="none" rtlCol="0">
            <a:spAutoFit/>
          </a:bodyPr>
          <a:lstStyle/>
          <a:p>
            <a:r>
              <a:rPr lang="en-US" sz="3200" dirty="0" smtClean="0"/>
              <a:t>d </a:t>
            </a:r>
            <a:r>
              <a:rPr lang="en-US" sz="3200" dirty="0" smtClean="0"/>
              <a:t>= </a:t>
            </a:r>
            <a:r>
              <a:rPr lang="en-US" sz="3200" dirty="0" err="1" smtClean="0"/>
              <a:t>p</a:t>
            </a:r>
            <a:r>
              <a:rPr lang="en-US" sz="3200" baseline="-25000" dirty="0" err="1" smtClean="0"/>
              <a:t>inv</a:t>
            </a:r>
            <a:r>
              <a:rPr lang="en-US" sz="3200" dirty="0" smtClean="0"/>
              <a:t> + h</a:t>
            </a:r>
            <a:endParaRPr lang="en-US" sz="3200" dirty="0"/>
          </a:p>
        </p:txBody>
      </p:sp>
    </p:spTree>
    <p:extLst>
      <p:ext uri="{BB962C8B-B14F-4D97-AF65-F5344CB8AC3E}">
        <p14:creationId xmlns:p14="http://schemas.microsoft.com/office/powerpoint/2010/main" val="3001032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of normalized delay other gates</a:t>
            </a:r>
            <a:endParaRPr lang="en-US" baseline="-25000"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7</a:t>
            </a:fld>
            <a:endParaRPr lang="sv-SE"/>
          </a:p>
        </p:txBody>
      </p:sp>
      <p:cxnSp>
        <p:nvCxnSpPr>
          <p:cNvPr id="7" name="Straight Arrow Connector 6"/>
          <p:cNvCxnSpPr/>
          <p:nvPr/>
        </p:nvCxnSpPr>
        <p:spPr>
          <a:xfrm flipV="1">
            <a:off x="1475656" y="1700808"/>
            <a:ext cx="0" cy="42484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475656" y="5949280"/>
            <a:ext cx="63367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16216" y="5445224"/>
            <a:ext cx="1475656" cy="461665"/>
          </a:xfrm>
          <a:prstGeom prst="rect">
            <a:avLst/>
          </a:prstGeom>
          <a:noFill/>
        </p:spPr>
        <p:txBody>
          <a:bodyPr wrap="square" rtlCol="0">
            <a:spAutoFit/>
          </a:bodyPr>
          <a:lstStyle/>
          <a:p>
            <a:r>
              <a:rPr lang="en-US" sz="2400" dirty="0"/>
              <a:t>h</a:t>
            </a:r>
            <a:r>
              <a:rPr lang="en-US" sz="2400" dirty="0" smtClean="0"/>
              <a:t> = C</a:t>
            </a:r>
            <a:r>
              <a:rPr lang="en-US" sz="2400" baseline="-25000" dirty="0" smtClean="0"/>
              <a:t>L</a:t>
            </a:r>
            <a:r>
              <a:rPr lang="en-US" sz="2400" dirty="0" smtClean="0"/>
              <a:t>/C</a:t>
            </a:r>
            <a:r>
              <a:rPr lang="en-US" sz="2400" baseline="-25000" dirty="0" smtClean="0"/>
              <a:t>IN</a:t>
            </a:r>
            <a:endParaRPr lang="en-US" sz="2400" baseline="-25000" dirty="0"/>
          </a:p>
        </p:txBody>
      </p:sp>
      <p:sp>
        <p:nvSpPr>
          <p:cNvPr id="12" name="TextBox 11"/>
          <p:cNvSpPr txBox="1"/>
          <p:nvPr/>
        </p:nvSpPr>
        <p:spPr>
          <a:xfrm>
            <a:off x="899592" y="1556792"/>
            <a:ext cx="346369" cy="461665"/>
          </a:xfrm>
          <a:prstGeom prst="rect">
            <a:avLst/>
          </a:prstGeom>
          <a:noFill/>
        </p:spPr>
        <p:txBody>
          <a:bodyPr wrap="none" rtlCol="0">
            <a:spAutoFit/>
          </a:bodyPr>
          <a:lstStyle/>
          <a:p>
            <a:r>
              <a:rPr lang="en-US" sz="2400" dirty="0"/>
              <a:t>d</a:t>
            </a:r>
            <a:endParaRPr lang="en-US" sz="2400" baseline="-25000" dirty="0"/>
          </a:p>
        </p:txBody>
      </p:sp>
      <p:sp>
        <p:nvSpPr>
          <p:cNvPr id="13" name="TextBox 12"/>
          <p:cNvSpPr txBox="1"/>
          <p:nvPr/>
        </p:nvSpPr>
        <p:spPr>
          <a:xfrm>
            <a:off x="755576" y="5301208"/>
            <a:ext cx="607859" cy="461665"/>
          </a:xfrm>
          <a:prstGeom prst="rect">
            <a:avLst/>
          </a:prstGeom>
          <a:noFill/>
        </p:spPr>
        <p:txBody>
          <a:bodyPr wrap="none" rtlCol="0">
            <a:spAutoFit/>
          </a:bodyPr>
          <a:lstStyle/>
          <a:p>
            <a:r>
              <a:rPr lang="en-US" sz="2400" dirty="0" err="1" smtClean="0"/>
              <a:t>p</a:t>
            </a:r>
            <a:r>
              <a:rPr lang="en-US" sz="2400" baseline="-25000" dirty="0" err="1" smtClean="0"/>
              <a:t>inv</a:t>
            </a:r>
            <a:endParaRPr lang="en-US" sz="2400" baseline="-25000" dirty="0"/>
          </a:p>
        </p:txBody>
      </p:sp>
      <p:cxnSp>
        <p:nvCxnSpPr>
          <p:cNvPr id="15" name="Straight Connector 14"/>
          <p:cNvCxnSpPr/>
          <p:nvPr/>
        </p:nvCxnSpPr>
        <p:spPr>
          <a:xfrm flipV="1">
            <a:off x="1475656" y="1700808"/>
            <a:ext cx="3816424" cy="396044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flipV="1">
            <a:off x="1475656" y="1484784"/>
            <a:ext cx="2016224" cy="3312368"/>
          </a:xfrm>
          <a:prstGeom prst="line">
            <a:avLst/>
          </a:prstGeom>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1043608" y="4509120"/>
            <a:ext cx="346369" cy="461665"/>
          </a:xfrm>
          <a:prstGeom prst="rect">
            <a:avLst/>
          </a:prstGeom>
          <a:noFill/>
        </p:spPr>
        <p:txBody>
          <a:bodyPr wrap="none" rtlCol="0">
            <a:spAutoFit/>
          </a:bodyPr>
          <a:lstStyle/>
          <a:p>
            <a:r>
              <a:rPr lang="en-US" sz="2400" dirty="0" smtClean="0"/>
              <a:t>p</a:t>
            </a:r>
            <a:endParaRPr lang="en-US" sz="2400" baseline="-25000" dirty="0"/>
          </a:p>
        </p:txBody>
      </p:sp>
      <p:sp>
        <p:nvSpPr>
          <p:cNvPr id="18" name="TextBox 17"/>
          <p:cNvSpPr txBox="1"/>
          <p:nvPr/>
        </p:nvSpPr>
        <p:spPr>
          <a:xfrm>
            <a:off x="3995936" y="3068960"/>
            <a:ext cx="1296144" cy="923330"/>
          </a:xfrm>
          <a:prstGeom prst="rect">
            <a:avLst/>
          </a:prstGeom>
          <a:noFill/>
        </p:spPr>
        <p:txBody>
          <a:bodyPr wrap="square" rtlCol="0">
            <a:spAutoFit/>
          </a:bodyPr>
          <a:lstStyle/>
          <a:p>
            <a:r>
              <a:rPr lang="en-US" dirty="0" smtClean="0"/>
              <a:t>Inverter:</a:t>
            </a:r>
          </a:p>
          <a:p>
            <a:r>
              <a:rPr lang="en-US" dirty="0" smtClean="0"/>
              <a:t>slope = 1</a:t>
            </a:r>
          </a:p>
          <a:p>
            <a:r>
              <a:rPr lang="en-US" dirty="0"/>
              <a:t>g</a:t>
            </a:r>
            <a:r>
              <a:rPr lang="en-US" dirty="0" smtClean="0"/>
              <a:t> = 1</a:t>
            </a:r>
            <a:endParaRPr lang="en-US" dirty="0"/>
          </a:p>
        </p:txBody>
      </p:sp>
      <p:sp>
        <p:nvSpPr>
          <p:cNvPr id="19" name="TextBox 18"/>
          <p:cNvSpPr txBox="1"/>
          <p:nvPr/>
        </p:nvSpPr>
        <p:spPr>
          <a:xfrm>
            <a:off x="2195736" y="2492896"/>
            <a:ext cx="1296144" cy="923330"/>
          </a:xfrm>
          <a:prstGeom prst="rect">
            <a:avLst/>
          </a:prstGeom>
          <a:noFill/>
        </p:spPr>
        <p:txBody>
          <a:bodyPr wrap="square" rtlCol="0">
            <a:spAutoFit/>
          </a:bodyPr>
          <a:lstStyle/>
          <a:p>
            <a:r>
              <a:rPr lang="en-US" dirty="0" smtClean="0"/>
              <a:t>Other gate:</a:t>
            </a:r>
          </a:p>
          <a:p>
            <a:r>
              <a:rPr lang="en-US" dirty="0" smtClean="0"/>
              <a:t>slope &gt; 1</a:t>
            </a:r>
          </a:p>
          <a:p>
            <a:r>
              <a:rPr lang="en-US" dirty="0" smtClean="0"/>
              <a:t>g &gt; 1</a:t>
            </a:r>
            <a:endParaRPr lang="en-US" dirty="0"/>
          </a:p>
        </p:txBody>
      </p:sp>
    </p:spTree>
    <p:extLst>
      <p:ext uri="{BB962C8B-B14F-4D97-AF65-F5344CB8AC3E}">
        <p14:creationId xmlns:p14="http://schemas.microsoft.com/office/powerpoint/2010/main" val="23294700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3898776" cy="1143000"/>
          </a:xfrm>
        </p:spPr>
        <p:txBody>
          <a:bodyPr>
            <a:normAutofit fontScale="90000"/>
          </a:bodyPr>
          <a:lstStyle/>
          <a:p>
            <a:r>
              <a:rPr lang="en-US" dirty="0" smtClean="0"/>
              <a:t>Example:</a:t>
            </a:r>
            <a:br>
              <a:rPr lang="en-US" dirty="0" smtClean="0"/>
            </a:br>
            <a:r>
              <a:rPr lang="en-US" dirty="0" smtClean="0"/>
              <a:t>NAND3</a:t>
            </a:r>
            <a:endParaRPr lang="en-US" dirty="0"/>
          </a:p>
        </p:txBody>
      </p:sp>
      <p:sp>
        <p:nvSpPr>
          <p:cNvPr id="3" name="Date Placeholder 2"/>
          <p:cNvSpPr>
            <a:spLocks noGrp="1"/>
          </p:cNvSpPr>
          <p:nvPr>
            <p:ph type="dt" sz="half" idx="10"/>
          </p:nvPr>
        </p:nvSpPr>
        <p:spPr/>
        <p:txBody>
          <a:bodyPr/>
          <a:lstStyle/>
          <a:p>
            <a:r>
              <a:rPr lang="sv-SE" smtClean="0"/>
              <a:t>2018-09-20</a:t>
            </a:r>
            <a:endParaRPr lang="sv-SE"/>
          </a:p>
        </p:txBody>
      </p:sp>
      <p:sp>
        <p:nvSpPr>
          <p:cNvPr id="4" name="Footer Placeholder 3"/>
          <p:cNvSpPr>
            <a:spLocks noGrp="1"/>
          </p:cNvSpPr>
          <p:nvPr>
            <p:ph type="ftr" sz="quarter" idx="11"/>
          </p:nvPr>
        </p:nvSpPr>
        <p:spPr/>
        <p:txBody>
          <a:bodyPr/>
          <a:lstStyle/>
          <a:p>
            <a:r>
              <a:rPr lang="sv-SE" smtClean="0"/>
              <a:t>Path delay optimization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8</a:t>
            </a:fld>
            <a:endParaRPr lang="sv-SE"/>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48680"/>
            <a:ext cx="4320480" cy="597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160898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US" dirty="0" smtClean="0"/>
              <a:t>Unclear things</a:t>
            </a:r>
            <a:endParaRPr lang="en-US" dirty="0"/>
          </a:p>
        </p:txBody>
      </p:sp>
      <p:sp>
        <p:nvSpPr>
          <p:cNvPr id="4" name="Date Placeholder 3"/>
          <p:cNvSpPr>
            <a:spLocks noGrp="1"/>
          </p:cNvSpPr>
          <p:nvPr>
            <p:ph type="dt" sz="half" idx="10"/>
          </p:nvPr>
        </p:nvSpPr>
        <p:spPr/>
        <p:txBody>
          <a:bodyPr/>
          <a:lstStyle/>
          <a:p>
            <a:r>
              <a:rPr lang="sv-SE" smtClean="0"/>
              <a:t>2018-09-20</a:t>
            </a:r>
            <a:endParaRPr lang="sv-SE"/>
          </a:p>
        </p:txBody>
      </p:sp>
      <p:sp>
        <p:nvSpPr>
          <p:cNvPr id="5" name="Footer Placeholder 4"/>
          <p:cNvSpPr>
            <a:spLocks noGrp="1"/>
          </p:cNvSpPr>
          <p:nvPr>
            <p:ph type="ftr" sz="quarter" idx="11"/>
          </p:nvPr>
        </p:nvSpPr>
        <p:spPr/>
        <p:txBody>
          <a:bodyPr/>
          <a:lstStyle/>
          <a:p>
            <a:r>
              <a:rPr lang="sv-SE" smtClean="0"/>
              <a:t>Path delay optimization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9</a:t>
            </a:fld>
            <a:endParaRPr lang="sv-SE"/>
          </a:p>
        </p:txBody>
      </p:sp>
      <p:sp>
        <p:nvSpPr>
          <p:cNvPr id="8" name="TextBox 7"/>
          <p:cNvSpPr txBox="1"/>
          <p:nvPr/>
        </p:nvSpPr>
        <p:spPr>
          <a:xfrm>
            <a:off x="755576" y="1556792"/>
            <a:ext cx="7459895" cy="2308324"/>
          </a:xfrm>
          <a:prstGeom prst="rect">
            <a:avLst/>
          </a:prstGeom>
          <a:noFill/>
        </p:spPr>
        <p:txBody>
          <a:bodyPr wrap="none" rtlCol="0">
            <a:spAutoFit/>
          </a:bodyPr>
          <a:lstStyle/>
          <a:p>
            <a:r>
              <a:rPr lang="en-US" sz="2400" dirty="0" smtClean="0"/>
              <a:t>Propagation delay, </a:t>
            </a:r>
            <a:r>
              <a:rPr lang="en-US" sz="2400" dirty="0" err="1" smtClean="0"/>
              <a:t>t</a:t>
            </a:r>
            <a:r>
              <a:rPr lang="en-US" sz="2400" baseline="-25000" dirty="0" err="1" smtClean="0"/>
              <a:t>pd</a:t>
            </a:r>
            <a:r>
              <a:rPr lang="en-US" sz="2400" dirty="0" smtClean="0"/>
              <a:t>, from </a:t>
            </a:r>
            <a:r>
              <a:rPr lang="en-US" sz="2400" i="1" dirty="0" smtClean="0"/>
              <a:t>one input signal </a:t>
            </a:r>
            <a:r>
              <a:rPr lang="en-US" sz="2400" dirty="0" smtClean="0"/>
              <a:t>to the </a:t>
            </a:r>
            <a:r>
              <a:rPr lang="en-US" sz="2400" i="1" dirty="0" smtClean="0"/>
              <a:t>output</a:t>
            </a:r>
            <a:r>
              <a:rPr lang="en-US" sz="2400" dirty="0" smtClean="0"/>
              <a:t> </a:t>
            </a:r>
          </a:p>
          <a:p>
            <a:r>
              <a:rPr lang="en-US" sz="2400" dirty="0"/>
              <a:t>i</a:t>
            </a:r>
            <a:r>
              <a:rPr lang="en-US" sz="2400" dirty="0" smtClean="0"/>
              <a:t>s modeled </a:t>
            </a:r>
            <a:r>
              <a:rPr lang="en-US" sz="2400" dirty="0" smtClean="0"/>
              <a:t>with the normalized delay, d, </a:t>
            </a:r>
          </a:p>
          <a:p>
            <a:r>
              <a:rPr lang="en-US" sz="2400" dirty="0" smtClean="0"/>
              <a:t>so </a:t>
            </a:r>
            <a:r>
              <a:rPr lang="en-US" sz="2400" dirty="0" smtClean="0"/>
              <a:t>C</a:t>
            </a:r>
            <a:r>
              <a:rPr lang="en-US" sz="2400" baseline="-25000" dirty="0" smtClean="0"/>
              <a:t>IN</a:t>
            </a:r>
            <a:r>
              <a:rPr lang="en-US" sz="2400" dirty="0" smtClean="0"/>
              <a:t> </a:t>
            </a:r>
            <a:r>
              <a:rPr lang="en-US" sz="2400" dirty="0" smtClean="0"/>
              <a:t>is the input capacitance for ONE of the </a:t>
            </a:r>
            <a:r>
              <a:rPr lang="en-US" sz="2400" dirty="0" smtClean="0"/>
              <a:t>gate inputs </a:t>
            </a:r>
          </a:p>
          <a:p>
            <a:r>
              <a:rPr lang="en-US" sz="2400" dirty="0" smtClean="0"/>
              <a:t>(the one where we assume our input signal is entering).</a:t>
            </a:r>
            <a:endParaRPr lang="en-US" sz="2400" dirty="0" smtClean="0"/>
          </a:p>
          <a:p>
            <a:endParaRPr lang="en-US" sz="2400" dirty="0"/>
          </a:p>
          <a:p>
            <a:r>
              <a:rPr lang="en-US" sz="2400" dirty="0" smtClean="0"/>
              <a:t>Often all </a:t>
            </a:r>
            <a:r>
              <a:rPr lang="en-US" sz="2400" dirty="0" smtClean="0"/>
              <a:t>gate inputs have same </a:t>
            </a:r>
            <a:r>
              <a:rPr lang="en-US" sz="2400" dirty="0" smtClean="0"/>
              <a:t>C</a:t>
            </a:r>
            <a:r>
              <a:rPr lang="en-US" sz="2400" baseline="-25000" dirty="0" smtClean="0"/>
              <a:t>IN</a:t>
            </a:r>
            <a:r>
              <a:rPr lang="en-US" sz="2400" dirty="0" smtClean="0"/>
              <a:t>, but not always</a:t>
            </a:r>
            <a:r>
              <a:rPr lang="en-US" sz="2400" dirty="0" smtClean="0"/>
              <a:t>.</a:t>
            </a:r>
          </a:p>
        </p:txBody>
      </p:sp>
    </p:spTree>
    <p:extLst>
      <p:ext uri="{BB962C8B-B14F-4D97-AF65-F5344CB8AC3E}">
        <p14:creationId xmlns:p14="http://schemas.microsoft.com/office/powerpoint/2010/main" val="119715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8510</TotalTime>
  <Words>4119</Words>
  <Application>Microsoft Macintosh PowerPoint</Application>
  <PresentationFormat>On-screen Show (4:3)</PresentationFormat>
  <Paragraphs>774</Paragraphs>
  <Slides>45</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Equation</vt:lpstr>
      <vt:lpstr>Microsoft Equation</vt:lpstr>
      <vt:lpstr>Path delay optizimization Review logical effort Prelab 2 </vt:lpstr>
      <vt:lpstr>Week 3</vt:lpstr>
      <vt:lpstr>From MUD cards</vt:lpstr>
      <vt:lpstr>Too many efforts</vt:lpstr>
      <vt:lpstr>Graph of normalized inverter delay  as a function of CL</vt:lpstr>
      <vt:lpstr>Graph of normalized delay for inverter  as a function of h</vt:lpstr>
      <vt:lpstr>Graph of normalized delay other gates</vt:lpstr>
      <vt:lpstr>Example: NAND3</vt:lpstr>
      <vt:lpstr>Unclear things</vt:lpstr>
      <vt:lpstr>Logic gate propagation delay model</vt:lpstr>
      <vt:lpstr>Logic gate propagation delay model</vt:lpstr>
      <vt:lpstr>Logic gate propagation delay model</vt:lpstr>
      <vt:lpstr>Deciding on resistances/scaling</vt:lpstr>
      <vt:lpstr>Parasitic capacitances</vt:lpstr>
      <vt:lpstr>Two complex gates for you to practice on (but not right now)</vt:lpstr>
      <vt:lpstr>Solution 1 complex gate 1</vt:lpstr>
      <vt:lpstr>Solution 2 complex gate 1</vt:lpstr>
      <vt:lpstr>Complex gate 1 which solution is better?</vt:lpstr>
      <vt:lpstr>Solution 1 complex gate 2</vt:lpstr>
      <vt:lpstr>Solution 2 complex gate 2</vt:lpstr>
      <vt:lpstr>Complex gate 2 which solution is better?</vt:lpstr>
      <vt:lpstr>Outline</vt:lpstr>
      <vt:lpstr>Model for a non-inverting gate</vt:lpstr>
      <vt:lpstr>Quiz about 3-input AND gate = 3-input NAND + inverter</vt:lpstr>
      <vt:lpstr>Prelab 2</vt:lpstr>
      <vt:lpstr>Prelab 2</vt:lpstr>
      <vt:lpstr>Designing an adder word slice</vt:lpstr>
      <vt:lpstr>Iterative logic arrays: FULL ADDER</vt:lpstr>
      <vt:lpstr>Iterative logic arrays: FULL ADDER</vt:lpstr>
      <vt:lpstr>Prelab 2</vt:lpstr>
      <vt:lpstr>Review from lecture 4: Tapered buffer</vt:lpstr>
      <vt:lpstr>The tapered buffer</vt:lpstr>
      <vt:lpstr>The tapered buffer</vt:lpstr>
      <vt:lpstr>The tapered buffer</vt:lpstr>
      <vt:lpstr>The tapered buffer</vt:lpstr>
      <vt:lpstr>The tapered buffer</vt:lpstr>
      <vt:lpstr>Review from lecture 4:  Tapered CMOS inverter stages</vt:lpstr>
      <vt:lpstr>CMOS inverter stages with branching</vt:lpstr>
      <vt:lpstr>Path delay with branching</vt:lpstr>
      <vt:lpstr>Path delay – when (some) gates are not inverters</vt:lpstr>
      <vt:lpstr>Approach for delay optimization=  path sizing</vt:lpstr>
      <vt:lpstr>Clock tree task from latest exam</vt:lpstr>
      <vt:lpstr>Improve delay by adding one inverter stage –  how much is path delay improved?</vt:lpstr>
      <vt:lpstr>Summary path delay optimization</vt:lpstr>
      <vt:lpstr>Conclusion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Inverter</dc:title>
  <dc:creator>användare</dc:creator>
  <cp:lastModifiedBy>Lena Petersson</cp:lastModifiedBy>
  <cp:revision>171</cp:revision>
  <dcterms:created xsi:type="dcterms:W3CDTF">2016-09-11T17:14:50Z</dcterms:created>
  <dcterms:modified xsi:type="dcterms:W3CDTF">2018-09-21T06:34:16Z</dcterms:modified>
</cp:coreProperties>
</file>