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embeddedFontLst>
    <p:embeddedFont>
      <p:font typeface="Roboto"/>
      <p:regular r:id="rId47"/>
      <p:bold r:id="rId48"/>
      <p:italic r:id="rId49"/>
      <p:boldItalic r:id="rId50"/>
    </p:embeddedFont>
    <p:embeddedFont>
      <p:font typeface="Merriweather"/>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erriweather-regular.fntdata"/><Relationship Id="rId50" Type="http://schemas.openxmlformats.org/officeDocument/2006/relationships/font" Target="fonts/Roboto-boldItalic.fntdata"/><Relationship Id="rId53" Type="http://schemas.openxmlformats.org/officeDocument/2006/relationships/font" Target="fonts/Merriweather-italic.fntdata"/><Relationship Id="rId52" Type="http://schemas.openxmlformats.org/officeDocument/2006/relationships/font" Target="fonts/Merriweather-bold.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Merriweather-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Good afternoon.</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Welcome to our final presentation on Ultrasonic Sound Localization using Microphone Array Beamforming.</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My name is John Croft and I am presenting along with Hezhe Xiao.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861898336f_2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61898336f_2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In linear, equidistant arrays (such as those used in this project), incoming signals reach each adjacent sensor with a constant time-offset, as can be seen in the figure to the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Time-offsets are equivalent to phase-offsets, leading to constructive or destructinve interference when summing such signals together.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861898336f_2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61898336f_2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By delaying each received signal by some amount, the phase shift can be compensated for.</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A maximum output value is obtained when the signals are delayed such that they are all back in phase.</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If a specific delay-pattern is associated with a specific angle, the maximum output value will directly determine the direction of the signal source.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861898336f_2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61898336f_2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Results can sometimes be ambiguous, however.</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Spatial aliasing will occur if the physical distance between sensors exceeds half a wavelength!</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This results in a beampattern such as the one to the right. There are now 3 maxima, and the source direction cannot be determined.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861898336f_2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61898336f_2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861898336f_2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61898336f_2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The amount that we need to delay to compensate for a given incident angle is given by the following expression.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861898336f_2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61898336f_2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a:t>MAYBE SKIP</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861898336f_2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861898336f_2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Here we will present the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861898336f_2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61898336f_2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The main components of the system are the Xilinx AC701 FPGA development kit, and the Syntronic linear microphone array.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861898336f_2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61898336f_2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To implement interfacing with and on the FPGA, the Gaisler Research library (GRLIB) is used to implement support IPs, such as ethernet controllers, AXI4 stream controllers, and especially the GRMON debug monitor, which is used to directly access memory contents from a remote machine.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861898336f_2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861898336f_2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The principle data flow through the system is as follows:</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PDM data from the microphones is sent in parallel to the FPGA, where it is processed and forwarded to different functional units using the AXI4 streaming interface, before being written to memory. </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This memory is then directly read by a remote machine using GRMON, as described in the previous slide.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861898336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861898336f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a:t>Purpose</a:t>
            </a:r>
            <a:r>
              <a:rPr lang="sv"/>
              <a:t>: Tell them what you will tell them.</a:t>
            </a:r>
            <a:endParaRPr/>
          </a:p>
          <a:p>
            <a:pPr indent="0" lvl="0" marL="0" rtl="0" algn="l">
              <a:spcBef>
                <a:spcPts val="0"/>
              </a:spcBef>
              <a:spcAft>
                <a:spcPts val="0"/>
              </a:spcAft>
              <a:buNone/>
            </a:pPr>
            <a:r>
              <a:rPr b="1" lang="sv"/>
              <a:t>Time (approx):</a:t>
            </a:r>
            <a:r>
              <a:rPr lang="sv"/>
              <a:t> </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In this presentation we’ll first review the original project goals and specifications, as well as some limiting factors.</a:t>
            </a:r>
            <a:br>
              <a:rPr lang="sv"/>
            </a:br>
            <a:r>
              <a:rPr lang="sv"/>
              <a:t>We’ll then recap some of the fundamental beamforming theory, before moving on to a description of the main hardware used, as well as how they are interfaced.</a:t>
            </a:r>
            <a:endParaRPr/>
          </a:p>
          <a:p>
            <a:pPr indent="0" lvl="0" marL="0" rtl="0" algn="l">
              <a:spcBef>
                <a:spcPts val="0"/>
              </a:spcBef>
              <a:spcAft>
                <a:spcPts val="0"/>
              </a:spcAft>
              <a:buNone/>
            </a:pPr>
            <a:r>
              <a:rPr lang="sv"/>
              <a:t>Xiao will then give a detailed summary of our design implementation.</a:t>
            </a:r>
            <a:endParaRPr/>
          </a:p>
          <a:p>
            <a:pPr indent="0" lvl="0" marL="0" rtl="0" algn="l">
              <a:spcBef>
                <a:spcPts val="0"/>
              </a:spcBef>
              <a:spcAft>
                <a:spcPts val="0"/>
              </a:spcAft>
              <a:buNone/>
            </a:pPr>
            <a:r>
              <a:rPr lang="sv"/>
              <a:t>Finally, we will finish with some of the results that we obtained, a brief discussion about them, and possiblities for future work.</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861898336f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861898336f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861898336f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61898336f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The system can simultaneously take 4 input channels from 4 micros, using a multiplexer block to transmit them to one channel in 1 bit PDM format, and then processed by filters to be converted into a 16-bit PCM signal. After conversion, the data is separated by a demulitplexer block and a channel containing the number of clock cycles corresponding to the delay values for each scanning angle is driven to the input address of the shift register. These delay values of microphones for each angle are pre-calculated and saved in Read-Only Memory (ROM). After adding the delayed waveforms, the energy of the signal is calculated, ﬁnding the peak value (in order to obtain the total energy) and sending it to the PC for further analysis to get the sound source direction.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861898336f_7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861898336f_7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At first, we used 1.4112 Mhz as PDM sampling frequency to record human voice, considering </a:t>
            </a:r>
            <a:r>
              <a:rPr lang="sv" sz="1150">
                <a:solidFill>
                  <a:srgbClr val="201F1E"/>
                </a:solidFill>
                <a:highlight>
                  <a:srgbClr val="FFFFFF"/>
                </a:highlight>
                <a:latin typeface="Verdana"/>
                <a:ea typeface="Verdana"/>
                <a:cs typeface="Verdana"/>
                <a:sym typeface="Verdana"/>
              </a:rPr>
              <a:t>the ultrasonic mode for the microphone is activated for PDM clock frequency greater than 3.072 Mhz as per microphone datasheet</a:t>
            </a:r>
            <a:r>
              <a:rPr lang="sv"/>
              <a:t>, we changed it to 3.2 Mhz and tested it by dog whistler. The  corresponding parameters of filters are also changed.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861898336f_7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61898336f_7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 CIC Filter IP block is used to decimate the PDM input by a factor of 16, halfband FIR Filter IP block decreases the sample rate of CIC output by 2 and compensates for the passband of CIC ﬁlter which is not ﬂat [6]. Low-pass FIR ﬁlter IP block passes the low frequency signal components and removes the high frequency noise and high-pass ﬁlter is the ﬁnal stage to remove any DC component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861898336f_1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861898336f_1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861898336f_1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861898336f_1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 sz="1300">
                <a:solidFill>
                  <a:schemeClr val="dk2"/>
                </a:solidFill>
                <a:latin typeface="Roboto"/>
                <a:ea typeface="Roboto"/>
                <a:cs typeface="Roboto"/>
                <a:sym typeface="Roboto"/>
              </a:rPr>
              <a:t>In this design, we use 120 angles totally from 30 degree to 150 degree to calculate the clock cycles of delay values based on the following formula.</a:t>
            </a:r>
            <a:endParaRPr sz="1300">
              <a:solidFill>
                <a:schemeClr val="dk2"/>
              </a:solidFill>
              <a:latin typeface="Roboto"/>
              <a:ea typeface="Roboto"/>
              <a:cs typeface="Roboto"/>
              <a:sym typeface="Roboto"/>
            </a:endParaRPr>
          </a:p>
          <a:p>
            <a:pPr indent="0" lvl="0" marL="0" rtl="0" algn="l">
              <a:lnSpc>
                <a:spcPct val="115000"/>
              </a:lnSpc>
              <a:spcBef>
                <a:spcPts val="1600"/>
              </a:spcBef>
              <a:spcAft>
                <a:spcPts val="0"/>
              </a:spcAft>
              <a:buNone/>
            </a:pPr>
            <a:r>
              <a:rPr lang="sv" sz="1300">
                <a:solidFill>
                  <a:schemeClr val="dk2"/>
                </a:solidFill>
                <a:latin typeface="Roboto"/>
                <a:ea typeface="Roboto"/>
                <a:cs typeface="Roboto"/>
                <a:sym typeface="Roboto"/>
              </a:rPr>
              <a:t>The PDM signals from the microphone are buffered in a fixed-length addressable shift-register, and they are propagated at the PDM frequency.</a:t>
            </a:r>
            <a:endParaRPr sz="1300">
              <a:solidFill>
                <a:schemeClr val="dk2"/>
              </a:solidFill>
              <a:latin typeface="Roboto"/>
              <a:ea typeface="Roboto"/>
              <a:cs typeface="Roboto"/>
              <a:sym typeface="Roboto"/>
            </a:endParaRPr>
          </a:p>
          <a:p>
            <a:pPr indent="0" lvl="0" marL="0" rtl="0" algn="l">
              <a:lnSpc>
                <a:spcPct val="115000"/>
              </a:lnSpc>
              <a:spcBef>
                <a:spcPts val="1600"/>
              </a:spcBef>
              <a:spcAft>
                <a:spcPts val="1600"/>
              </a:spcAft>
              <a:buNone/>
            </a:pPr>
            <a:r>
              <a:rPr lang="sv" sz="1300">
                <a:solidFill>
                  <a:schemeClr val="dk2"/>
                </a:solidFill>
                <a:latin typeface="Roboto"/>
                <a:ea typeface="Roboto"/>
                <a:cs typeface="Roboto"/>
                <a:sym typeface="Roboto"/>
              </a:rPr>
              <a:t>Since nothing needs to be dynamically computed, all delay values can be pre-computed (using MATLAB) and initialized into ROM on the FPGA at compile-time.</a:t>
            </a:r>
            <a:endParaRPr sz="1300">
              <a:solidFill>
                <a:schemeClr val="dk2"/>
              </a:solidFill>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861898336f_1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861898336f_1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sv" sz="1300">
                <a:solidFill>
                  <a:schemeClr val="dk2"/>
                </a:solidFill>
                <a:latin typeface="Roboto"/>
                <a:ea typeface="Roboto"/>
                <a:cs typeface="Roboto"/>
                <a:sym typeface="Roboto"/>
              </a:rPr>
              <a:t>In the design, the energy calculation is written with sum and multiplication together, which adds the output of delayed signal from shift register and squares the signal to get the energy(according to the expression mentioned before )</a:t>
            </a:r>
            <a:endParaRPr sz="1300">
              <a:solidFill>
                <a:schemeClr val="dk2"/>
              </a:solidFill>
              <a:latin typeface="Roboto"/>
              <a:ea typeface="Roboto"/>
              <a:cs typeface="Roboto"/>
              <a:sym typeface="Roboto"/>
            </a:endParaRPr>
          </a:p>
          <a:p>
            <a:pPr indent="0" lvl="0" marL="0" rtl="0" algn="l">
              <a:lnSpc>
                <a:spcPct val="115000"/>
              </a:lnSpc>
              <a:spcBef>
                <a:spcPts val="1600"/>
              </a:spcBef>
              <a:spcAft>
                <a:spcPts val="1600"/>
              </a:spcAft>
              <a:buNone/>
            </a:pPr>
            <a:r>
              <a:t/>
            </a:r>
            <a:endParaRPr sz="1300">
              <a:solidFill>
                <a:schemeClr val="dk2"/>
              </a:solidFill>
              <a:latin typeface="Roboto"/>
              <a:ea typeface="Roboto"/>
              <a:cs typeface="Roboto"/>
              <a:sym typeface="Robo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861898336f_1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861898336f_1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1300"/>
              <a:t>The IDLE state is to wait for the switch on the FPGA turns on and all the data is ﬁnished to demux. The delay state is used for all the four microphones propagated out of the shift registers at each degree and the sum state is to add the amplitude together. Every time the system changes to the next four address of next angle, the number of delay clock cycle is already saved in ROMs, it will return to delay value to assert a counter and read the new delay from ROMs.</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sv" sz="1300"/>
              <a:t>We use a ﬂag signal of scan_ﬁnish to indicate that all dalay values are implemented for four microphones and another ﬂag signal of adder_enable to control the energy calculation block. </a:t>
            </a:r>
            <a:endParaRPr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861898336f_2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861898336f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861898336f_2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861898336f_2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861898336f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61898336f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861898336f_2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861898336f_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From the energy data in Matlab we can get the max energy is around at 140 degree, it is same as the direction of the sound source. There are also several small peaks in the figure, their directions are also similar as the the direction of grating lobes because of the spatial aliasing.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in matlab script, swapbytes first and take the signal to sum (10 values from energy per angle) and plot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861898336f_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861898336f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861898336f_2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861898336f_2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861898336f_2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861898336f_2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In summary, the beamforming result aligns relatively closely to the theoretical, expected results, But suffers from several unsolved issues, such as:</a:t>
            </a:r>
            <a:endParaRPr/>
          </a:p>
          <a:p>
            <a:pPr indent="0" lvl="0" marL="0" rtl="0" algn="l">
              <a:spcBef>
                <a:spcPts val="0"/>
              </a:spcBef>
              <a:spcAft>
                <a:spcPts val="0"/>
              </a:spcAft>
              <a:buNone/>
            </a:pPr>
            <a:r>
              <a:rPr lang="sv"/>
              <a:t>negative energy values.</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Furthermore, not all the design specifications were met: </a:t>
            </a:r>
            <a:endParaRPr/>
          </a:p>
          <a:p>
            <a:pPr indent="0" lvl="0" marL="0" rtl="0" algn="l">
              <a:spcBef>
                <a:spcPts val="0"/>
              </a:spcBef>
              <a:spcAft>
                <a:spcPts val="0"/>
              </a:spcAft>
              <a:buNone/>
            </a:pPr>
            <a:r>
              <a:rPr lang="sv"/>
              <a:t>the results lack the required precision</a:t>
            </a:r>
            <a:endParaRPr/>
          </a:p>
          <a:p>
            <a:pPr indent="0" lvl="0" marL="0" rtl="0" algn="l">
              <a:spcBef>
                <a:spcPts val="0"/>
              </a:spcBef>
              <a:spcAft>
                <a:spcPts val="0"/>
              </a:spcAft>
              <a:buNone/>
            </a:pPr>
            <a:r>
              <a:rPr lang="sv"/>
              <a:t>and there is currently no real-time representation of data</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861898336f_2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861898336f_2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The negative values after computing energy values strongly imply wrapping behaviour, due to insufficient data-widths.</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This may be solved by sizing data-widths at each stage in the design so that no overflow can possibly occur.</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An alternative might be to use the Xilinx </a:t>
            </a:r>
            <a:r>
              <a:rPr lang="sv" sz="1300">
                <a:solidFill>
                  <a:schemeClr val="dk2"/>
                </a:solidFill>
                <a:latin typeface="Roboto"/>
                <a:ea typeface="Roboto"/>
                <a:cs typeface="Roboto"/>
                <a:sym typeface="Roboto"/>
              </a:rPr>
              <a:t>Integrated Logic Analyzer to directly observe the energy values in operation and determine the cause impirically.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861898336f_2_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861898336f_2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Of the unmet specifiations: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the lack of precision is most easily remedied by simply increasing the number of sensors used. </a:t>
            </a:r>
            <a:endParaRPr/>
          </a:p>
          <a:p>
            <a:pPr indent="0" lvl="0" marL="0" rtl="0" algn="l">
              <a:spcBef>
                <a:spcPts val="0"/>
              </a:spcBef>
              <a:spcAft>
                <a:spcPts val="0"/>
              </a:spcAft>
              <a:buNone/>
            </a:pPr>
            <a:r>
              <a:rPr lang="sv"/>
              <a:t>As illustrated in the theoretical models below, the range of sensitivity decreases with an increase in the number of sensors.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861898336f_2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861898336f_2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Real-time presentation of data is challenging due to GRMON primarily being a debugging tool. </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A partial solution may be to use a script on the remote machine to periodically read incrementing blocks of data via GRMON, and display them in a program such as MATLAB.</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861898336f_2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861898336f_2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We will now discuss what future work could be carried out to improve the design and meet the target specifications.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861898336f_2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861898336f_2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Primarily , the system should be extended to use 24 microphones, in order to increase precision and get less ambiguous results.</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Internal data-widths should be carefully dimensioned so that overflow cannot occur.</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Two sensor arrays should be interfaced in order to be able to scan in two dimensions.</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Some sort of continuous data transfer should be implemented, so that data can be presented in real time.</a:t>
            </a:r>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861898336f_2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861898336f_2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86189833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6189833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a:t>Purpose: </a:t>
            </a:r>
            <a:r>
              <a:rPr lang="sv"/>
              <a:t>Re-iterate project goals.</a:t>
            </a:r>
            <a:endParaRPr/>
          </a:p>
          <a:p>
            <a:pPr indent="0" lvl="0" marL="0" rtl="0" algn="l">
              <a:spcBef>
                <a:spcPts val="0"/>
              </a:spcBef>
              <a:spcAft>
                <a:spcPts val="0"/>
              </a:spcAft>
              <a:buNone/>
            </a:pPr>
            <a:r>
              <a:rPr b="1" lang="sv"/>
              <a:t>Time (approx):</a:t>
            </a:r>
            <a:r>
              <a:rPr lang="sv"/>
              <a:t> </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The goal of this project was to locate, and eventually track, a moving ultrasonic audiosource using beamforming.</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This was to be implemented using Digital Signal Processing techniques, on an Artix-7 FPGA equipped with linear mic arrays.</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Another significant goal was to use the SCRUM methodology in executing the project.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861898336f_2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861898336f_2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861898336f_2_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861898336f_2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861898336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61898336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a:t>Purpose: </a:t>
            </a:r>
            <a:r>
              <a:rPr lang="sv"/>
              <a:t>Re-iterate specs</a:t>
            </a:r>
            <a:endParaRPr/>
          </a:p>
          <a:p>
            <a:pPr indent="0" lvl="0" marL="0" rtl="0" algn="l">
              <a:spcBef>
                <a:spcPts val="0"/>
              </a:spcBef>
              <a:spcAft>
                <a:spcPts val="0"/>
              </a:spcAft>
              <a:buNone/>
            </a:pPr>
            <a:r>
              <a:rPr b="1" lang="sv"/>
              <a:t>Time (approx):</a:t>
            </a:r>
            <a:r>
              <a:rPr lang="sv"/>
              <a:t> </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The main specifications for the project design were to:</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61898336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61898336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The two main limitations that constrained the scope of the project were:</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the fact that we chose delay-and-sum as our beamforming technique. This was due to the relatively low design complexity.</a:t>
            </a:r>
            <a:endParaRPr/>
          </a:p>
          <a:p>
            <a:pPr indent="0" lvl="0" marL="0" rtl="0" algn="l">
              <a:spcBef>
                <a:spcPts val="0"/>
              </a:spcBef>
              <a:spcAft>
                <a:spcPts val="0"/>
              </a:spcAft>
              <a:buNone/>
            </a:pPr>
            <a:r>
              <a:t/>
            </a:r>
            <a:endParaRPr/>
          </a:p>
          <a:p>
            <a:pPr indent="0" lvl="0" marL="0" rtl="0" algn="l">
              <a:spcBef>
                <a:spcPts val="0"/>
              </a:spcBef>
              <a:spcAft>
                <a:spcPts val="0"/>
              </a:spcAft>
              <a:buNone/>
            </a:pPr>
            <a:r>
              <a:rPr lang="sv"/>
              <a:t>the fact that a second sensor array was not available by the end of the project. This constrained the system to one spatial dimension.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61898336f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61898336f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861898336f_2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61898336f_2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Read slide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861898336f_2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61898336f_2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Where the filter response is primarily a function of incident-angle of a signal, and “look-direction” - the direction of maximum sensitivity.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20.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DAT096</a:t>
            </a:r>
            <a:endParaRPr/>
          </a:p>
          <a:p>
            <a:pPr indent="0" lvl="0" marL="0" rtl="0" algn="l">
              <a:spcBef>
                <a:spcPts val="0"/>
              </a:spcBef>
              <a:spcAft>
                <a:spcPts val="0"/>
              </a:spcAft>
              <a:buNone/>
            </a:pPr>
            <a:r>
              <a:rPr lang="sv"/>
              <a:t>Ultrasonic Sound Localization using </a:t>
            </a:r>
            <a:r>
              <a:rPr lang="sv"/>
              <a:t>Microphone Array </a:t>
            </a:r>
            <a:br>
              <a:rPr lang="sv"/>
            </a:br>
            <a:r>
              <a:rPr lang="sv"/>
              <a:t>Beamforming</a:t>
            </a:r>
            <a:endParaRPr/>
          </a:p>
        </p:txBody>
      </p:sp>
      <p:sp>
        <p:nvSpPr>
          <p:cNvPr id="65" name="Google Shape;65;p13"/>
          <p:cNvSpPr txBox="1"/>
          <p:nvPr>
            <p:ph idx="1" type="subTitle"/>
          </p:nvPr>
        </p:nvSpPr>
        <p:spPr>
          <a:xfrm>
            <a:off x="5937125" y="3388925"/>
            <a:ext cx="1383300" cy="10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solidFill>
                  <a:srgbClr val="FFFFFF"/>
                </a:solidFill>
              </a:rPr>
              <a:t>John Croft</a:t>
            </a:r>
            <a:endParaRPr>
              <a:solidFill>
                <a:srgbClr val="FFFFFF"/>
              </a:solidFill>
            </a:endParaRPr>
          </a:p>
          <a:p>
            <a:pPr indent="0" lvl="0" marL="0" rtl="0" algn="l">
              <a:spcBef>
                <a:spcPts val="0"/>
              </a:spcBef>
              <a:spcAft>
                <a:spcPts val="0"/>
              </a:spcAft>
              <a:buNone/>
            </a:pPr>
            <a:r>
              <a:rPr lang="sv">
                <a:solidFill>
                  <a:srgbClr val="FFFFFF"/>
                </a:solidFill>
              </a:rPr>
              <a:t>Hezhe Xiao</a:t>
            </a:r>
            <a:endParaRPr>
              <a:solidFill>
                <a:srgbClr val="FFFFFF"/>
              </a:solidFill>
            </a:endParaRPr>
          </a:p>
        </p:txBody>
      </p:sp>
      <p:sp>
        <p:nvSpPr>
          <p:cNvPr id="66" name="Google Shape;66;p13"/>
          <p:cNvSpPr txBox="1"/>
          <p:nvPr/>
        </p:nvSpPr>
        <p:spPr>
          <a:xfrm>
            <a:off x="5937125" y="3018400"/>
            <a:ext cx="1848300" cy="7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 sz="1600">
                <a:solidFill>
                  <a:srgbClr val="FFFFFF"/>
                </a:solidFill>
                <a:latin typeface="Roboto"/>
                <a:ea typeface="Roboto"/>
                <a:cs typeface="Roboto"/>
                <a:sym typeface="Roboto"/>
              </a:rPr>
              <a:t>Group M3</a:t>
            </a:r>
            <a:endParaRPr b="1" sz="1600">
              <a:solidFill>
                <a:srgbClr val="FFFFFF"/>
              </a:solidFill>
              <a:latin typeface="Roboto"/>
              <a:ea typeface="Roboto"/>
              <a:cs typeface="Roboto"/>
              <a:sym typeface="Roboto"/>
            </a:endParaRPr>
          </a:p>
        </p:txBody>
      </p:sp>
      <p:sp>
        <p:nvSpPr>
          <p:cNvPr id="67" name="Google Shape;67;p13"/>
          <p:cNvSpPr txBox="1"/>
          <p:nvPr>
            <p:ph idx="1" type="subTitle"/>
          </p:nvPr>
        </p:nvSpPr>
        <p:spPr>
          <a:xfrm>
            <a:off x="5937125" y="4002650"/>
            <a:ext cx="3151500" cy="108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solidFill>
                  <a:srgbClr val="FFFFFF"/>
                </a:solidFill>
              </a:rPr>
              <a:t>Ashwin Kumar Balakrishnan</a:t>
            </a:r>
            <a:endParaRPr>
              <a:solidFill>
                <a:srgbClr val="FFFFFF"/>
              </a:solidFill>
            </a:endParaRPr>
          </a:p>
          <a:p>
            <a:pPr indent="0" lvl="0" marL="0" rtl="0" algn="l">
              <a:spcBef>
                <a:spcPts val="0"/>
              </a:spcBef>
              <a:spcAft>
                <a:spcPts val="0"/>
              </a:spcAft>
              <a:buNone/>
            </a:pPr>
            <a:r>
              <a:rPr lang="sv">
                <a:solidFill>
                  <a:srgbClr val="FFFFFF"/>
                </a:solidFill>
              </a:rPr>
              <a:t>Prema Manickavasagam</a:t>
            </a:r>
            <a:endParaRPr>
              <a:solidFill>
                <a:srgbClr val="FFFFFF"/>
              </a:solidFill>
            </a:endParaRPr>
          </a:p>
        </p:txBody>
      </p:sp>
      <p:sp>
        <p:nvSpPr>
          <p:cNvPr id="68" name="Google Shape;68;p13"/>
          <p:cNvSpPr txBox="1"/>
          <p:nvPr/>
        </p:nvSpPr>
        <p:spPr>
          <a:xfrm>
            <a:off x="7164550" y="3556925"/>
            <a:ext cx="1848300" cy="7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100">
                <a:solidFill>
                  <a:srgbClr val="FFFFFF"/>
                </a:solidFill>
                <a:latin typeface="Roboto"/>
                <a:ea typeface="Roboto"/>
                <a:cs typeface="Roboto"/>
                <a:sym typeface="Roboto"/>
              </a:rPr>
              <a:t>(presenting)</a:t>
            </a:r>
            <a:endParaRPr sz="1100">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Delay-and-Sum Beamforming</a:t>
            </a:r>
            <a:endParaRPr/>
          </a:p>
        </p:txBody>
      </p:sp>
      <p:sp>
        <p:nvSpPr>
          <p:cNvPr id="126" name="Google Shape;126;p22"/>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In </a:t>
            </a:r>
            <a:r>
              <a:rPr i="1" lang="sv"/>
              <a:t>linear, equidistant</a:t>
            </a:r>
            <a:r>
              <a:rPr lang="sv"/>
              <a:t> sensor arrays, signals (waves) reach each adjacent sensor with a constant time-offset corresponding to the incident angle.</a:t>
            </a:r>
            <a:endParaRPr/>
          </a:p>
          <a:p>
            <a:pPr indent="0" lvl="0" marL="0" rtl="0" algn="l">
              <a:spcBef>
                <a:spcPts val="1600"/>
              </a:spcBef>
              <a:spcAft>
                <a:spcPts val="1600"/>
              </a:spcAft>
              <a:buNone/>
            </a:pPr>
            <a:r>
              <a:rPr lang="sv"/>
              <a:t>Time-offsets correspond to a </a:t>
            </a:r>
            <a:r>
              <a:rPr i="1" lang="sv"/>
              <a:t>phase-offset</a:t>
            </a:r>
            <a:r>
              <a:rPr lang="sv"/>
              <a:t>, leading to interference after summation.</a:t>
            </a:r>
            <a:endParaRPr/>
          </a:p>
        </p:txBody>
      </p:sp>
      <p:pic>
        <p:nvPicPr>
          <p:cNvPr id="127" name="Google Shape;127;p22"/>
          <p:cNvPicPr preferRelativeResize="0"/>
          <p:nvPr/>
        </p:nvPicPr>
        <p:blipFill>
          <a:blip r:embed="rId3">
            <a:alphaModFix/>
          </a:blip>
          <a:stretch>
            <a:fillRect/>
          </a:stretch>
        </p:blipFill>
        <p:spPr>
          <a:xfrm>
            <a:off x="4599050" y="1505701"/>
            <a:ext cx="4233275" cy="1694875"/>
          </a:xfrm>
          <a:prstGeom prst="rect">
            <a:avLst/>
          </a:prstGeom>
          <a:noFill/>
          <a:ln>
            <a:noFill/>
          </a:ln>
        </p:spPr>
      </p:pic>
      <p:sp>
        <p:nvSpPr>
          <p:cNvPr id="128" name="Google Shape;128;p22"/>
          <p:cNvSpPr txBox="1"/>
          <p:nvPr/>
        </p:nvSpPr>
        <p:spPr>
          <a:xfrm>
            <a:off x="4572000" y="2793900"/>
            <a:ext cx="3964500" cy="96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sv" sz="1300">
                <a:solidFill>
                  <a:schemeClr val="dk2"/>
                </a:solidFill>
                <a:latin typeface="Roboto"/>
                <a:ea typeface="Roboto"/>
                <a:cs typeface="Roboto"/>
                <a:sym typeface="Roboto"/>
              </a:rPr>
              <a:t>Summation without delay</a:t>
            </a:r>
            <a:endParaRPr i="1">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Delay-and-Sum Beamforming</a:t>
            </a:r>
            <a:endParaRPr/>
          </a:p>
        </p:txBody>
      </p:sp>
      <p:sp>
        <p:nvSpPr>
          <p:cNvPr id="134" name="Google Shape;134;p23"/>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By delaying these signals by some amount, this phase-offset can be compensated for.</a:t>
            </a:r>
            <a:endParaRPr/>
          </a:p>
          <a:p>
            <a:pPr indent="0" lvl="0" marL="0" rtl="0" algn="l">
              <a:spcBef>
                <a:spcPts val="1600"/>
              </a:spcBef>
              <a:spcAft>
                <a:spcPts val="0"/>
              </a:spcAft>
              <a:buNone/>
            </a:pPr>
            <a:r>
              <a:rPr lang="sv"/>
              <a:t>A </a:t>
            </a:r>
            <a:r>
              <a:rPr i="1" lang="sv"/>
              <a:t>maximum output</a:t>
            </a:r>
            <a:r>
              <a:rPr lang="sv"/>
              <a:t> value occurs when the signals are delayed such that they are all in phase.</a:t>
            </a:r>
            <a:endParaRPr/>
          </a:p>
          <a:p>
            <a:pPr indent="0" lvl="0" marL="0" rtl="0" algn="l">
              <a:spcBef>
                <a:spcPts val="1600"/>
              </a:spcBef>
              <a:spcAft>
                <a:spcPts val="1600"/>
              </a:spcAft>
              <a:buNone/>
            </a:pPr>
            <a:r>
              <a:rPr lang="sv"/>
              <a:t>A particular set of delay values that maximizes the output thus corresponds to the incident angle of the signal.</a:t>
            </a:r>
            <a:endParaRPr/>
          </a:p>
        </p:txBody>
      </p:sp>
      <p:pic>
        <p:nvPicPr>
          <p:cNvPr id="135" name="Google Shape;135;p23"/>
          <p:cNvPicPr preferRelativeResize="0"/>
          <p:nvPr/>
        </p:nvPicPr>
        <p:blipFill>
          <a:blip r:embed="rId3">
            <a:alphaModFix/>
          </a:blip>
          <a:stretch>
            <a:fillRect/>
          </a:stretch>
        </p:blipFill>
        <p:spPr>
          <a:xfrm>
            <a:off x="4393475" y="1505700"/>
            <a:ext cx="4438849" cy="1714525"/>
          </a:xfrm>
          <a:prstGeom prst="rect">
            <a:avLst/>
          </a:prstGeom>
          <a:noFill/>
          <a:ln>
            <a:noFill/>
          </a:ln>
        </p:spPr>
      </p:pic>
      <p:sp>
        <p:nvSpPr>
          <p:cNvPr id="136" name="Google Shape;136;p23"/>
          <p:cNvSpPr txBox="1"/>
          <p:nvPr/>
        </p:nvSpPr>
        <p:spPr>
          <a:xfrm>
            <a:off x="4393475" y="3118575"/>
            <a:ext cx="3947400" cy="92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sv" sz="1300">
                <a:solidFill>
                  <a:schemeClr val="dk2"/>
                </a:solidFill>
                <a:latin typeface="Roboto"/>
                <a:ea typeface="Roboto"/>
                <a:cs typeface="Roboto"/>
                <a:sym typeface="Roboto"/>
              </a:rPr>
              <a:t>Summation after delay, showing constructive interference</a:t>
            </a:r>
            <a:endParaRPr i="1">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Delay-and-Sum Beamforming</a:t>
            </a:r>
            <a:endParaRPr/>
          </a:p>
        </p:txBody>
      </p:sp>
      <p:sp>
        <p:nvSpPr>
          <p:cNvPr id="142" name="Google Shape;142;p24"/>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A fundamental limit of this technique comes in the form of </a:t>
            </a:r>
            <a:r>
              <a:rPr i="1" lang="sv"/>
              <a:t>spatial aliasing </a:t>
            </a:r>
            <a:r>
              <a:rPr lang="sv"/>
              <a:t>- if adjacent signals are offset by a multiple of a wavelength, it will appear as though they are in-phase!</a:t>
            </a:r>
            <a:endParaRPr/>
          </a:p>
          <a:p>
            <a:pPr indent="0" lvl="0" marL="0" rtl="0" algn="l">
              <a:spcBef>
                <a:spcPts val="1600"/>
              </a:spcBef>
              <a:spcAft>
                <a:spcPts val="0"/>
              </a:spcAft>
              <a:buNone/>
            </a:pPr>
            <a:r>
              <a:rPr lang="sv"/>
              <a:t>Analogous to the Nyquist </a:t>
            </a:r>
            <a:r>
              <a:rPr lang="sv"/>
              <a:t>criterion</a:t>
            </a:r>
            <a:r>
              <a:rPr lang="sv"/>
              <a:t>, in order to avoid spatial aliasing, the array must satisfy</a:t>
            </a:r>
            <a:endParaRPr/>
          </a:p>
          <a:p>
            <a:pPr indent="0" lvl="0" marL="0" rtl="0" algn="l">
              <a:spcBef>
                <a:spcPts val="1600"/>
              </a:spcBef>
              <a:spcAft>
                <a:spcPts val="0"/>
              </a:spcAft>
              <a:buNone/>
            </a:pPr>
            <a:r>
              <a:t/>
            </a:r>
            <a:endParaRPr/>
          </a:p>
          <a:p>
            <a:pPr indent="0" lvl="0" marL="0" rtl="0" algn="l">
              <a:spcBef>
                <a:spcPts val="1600"/>
              </a:spcBef>
              <a:spcAft>
                <a:spcPts val="1600"/>
              </a:spcAft>
              <a:buNone/>
            </a:pPr>
            <a:br>
              <a:rPr lang="sv"/>
            </a:br>
            <a:r>
              <a:rPr lang="sv"/>
              <a:t>d: distance between adjacent sensors.</a:t>
            </a:r>
            <a:br>
              <a:rPr lang="sv"/>
            </a:br>
            <a:r>
              <a:rPr lang="sv"/>
              <a:t>λ: signal wavelength.</a:t>
            </a:r>
            <a:br>
              <a:rPr lang="sv"/>
            </a:br>
            <a:r>
              <a:rPr lang="sv"/>
              <a:t>c: signal propagation speed.</a:t>
            </a:r>
            <a:br>
              <a:rPr lang="sv"/>
            </a:br>
            <a:r>
              <a:rPr lang="sv"/>
              <a:t>f: signal frequency.</a:t>
            </a:r>
            <a:endParaRPr/>
          </a:p>
        </p:txBody>
      </p:sp>
      <p:pic>
        <p:nvPicPr>
          <p:cNvPr id="143" name="Google Shape;143;p24"/>
          <p:cNvPicPr preferRelativeResize="0"/>
          <p:nvPr/>
        </p:nvPicPr>
        <p:blipFill>
          <a:blip r:embed="rId3">
            <a:alphaModFix/>
          </a:blip>
          <a:stretch>
            <a:fillRect/>
          </a:stretch>
        </p:blipFill>
        <p:spPr>
          <a:xfrm>
            <a:off x="4832400" y="1505700"/>
            <a:ext cx="4035624" cy="1866098"/>
          </a:xfrm>
          <a:prstGeom prst="rect">
            <a:avLst/>
          </a:prstGeom>
          <a:noFill/>
          <a:ln>
            <a:noFill/>
          </a:ln>
        </p:spPr>
      </p:pic>
      <p:pic>
        <p:nvPicPr>
          <p:cNvPr id="144" name="Google Shape;144;p24"/>
          <p:cNvPicPr preferRelativeResize="0"/>
          <p:nvPr/>
        </p:nvPicPr>
        <p:blipFill rotWithShape="1">
          <a:blip r:embed="rId4">
            <a:alphaModFix/>
          </a:blip>
          <a:srcRect b="0" l="6576" r="0" t="6664"/>
          <a:stretch/>
        </p:blipFill>
        <p:spPr>
          <a:xfrm>
            <a:off x="5152402" y="3310625"/>
            <a:ext cx="3395623" cy="1866100"/>
          </a:xfrm>
          <a:prstGeom prst="rect">
            <a:avLst/>
          </a:prstGeom>
          <a:noFill/>
          <a:ln>
            <a:noFill/>
          </a:ln>
        </p:spPr>
      </p:pic>
      <p:pic>
        <p:nvPicPr>
          <p:cNvPr id="145" name="Google Shape;145;p24"/>
          <p:cNvPicPr preferRelativeResize="0"/>
          <p:nvPr/>
        </p:nvPicPr>
        <p:blipFill>
          <a:blip r:embed="rId5">
            <a:alphaModFix/>
          </a:blip>
          <a:stretch>
            <a:fillRect/>
          </a:stretch>
        </p:blipFill>
        <p:spPr>
          <a:xfrm>
            <a:off x="311725" y="3274100"/>
            <a:ext cx="1313200" cy="676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Delay-and-Sum Beamforming</a:t>
            </a:r>
            <a:endParaRPr/>
          </a:p>
        </p:txBody>
      </p:sp>
      <p:sp>
        <p:nvSpPr>
          <p:cNvPr id="151" name="Google Shape;151;p2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Since delays in DAS phase-shift by a constant, relative amount, aliasing cannot be eliminated through selection of delay values.</a:t>
            </a:r>
            <a:endParaRPr/>
          </a:p>
          <a:p>
            <a:pPr indent="0" lvl="0" marL="0" rtl="0" algn="l">
              <a:spcBef>
                <a:spcPts val="1600"/>
              </a:spcBef>
              <a:spcAft>
                <a:spcPts val="1600"/>
              </a:spcAft>
              <a:buNone/>
            </a:pPr>
            <a:r>
              <a:t/>
            </a:r>
            <a:endParaRPr/>
          </a:p>
        </p:txBody>
      </p:sp>
      <p:pic>
        <p:nvPicPr>
          <p:cNvPr id="152" name="Google Shape;152;p25"/>
          <p:cNvPicPr preferRelativeResize="0"/>
          <p:nvPr/>
        </p:nvPicPr>
        <p:blipFill rotWithShape="1">
          <a:blip r:embed="rId3">
            <a:alphaModFix/>
          </a:blip>
          <a:srcRect b="0" l="5222" r="0" t="0"/>
          <a:stretch/>
        </p:blipFill>
        <p:spPr>
          <a:xfrm>
            <a:off x="4572000" y="1505700"/>
            <a:ext cx="4260301" cy="23899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Delay Values</a:t>
            </a:r>
            <a:endParaRPr/>
          </a:p>
        </p:txBody>
      </p:sp>
      <p:sp>
        <p:nvSpPr>
          <p:cNvPr id="158" name="Google Shape;158;p26"/>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sv"/>
              <a:t>Delays (expressed as time-offsets) are calculated using for each sensor (indexed by n [0, N-1]):</a:t>
            </a:r>
            <a:br>
              <a:rPr lang="sv"/>
            </a:br>
            <a:br>
              <a:rPr lang="sv"/>
            </a:br>
            <a:br>
              <a:rPr lang="sv"/>
            </a:br>
            <a:br>
              <a:rPr lang="sv"/>
            </a:br>
            <a:br>
              <a:rPr lang="sv"/>
            </a:br>
            <a:r>
              <a:rPr lang="sv"/>
              <a:t>n: current sensor.</a:t>
            </a:r>
            <a:br>
              <a:rPr lang="sv"/>
            </a:br>
            <a:r>
              <a:rPr lang="sv"/>
              <a:t>d: </a:t>
            </a:r>
            <a:r>
              <a:rPr lang="sv"/>
              <a:t>distance between adjacent sensors.</a:t>
            </a:r>
            <a:br>
              <a:rPr lang="sv"/>
            </a:br>
            <a:r>
              <a:rPr lang="sv"/>
              <a:t>c: signal propagation speed.</a:t>
            </a:r>
            <a:br>
              <a:rPr lang="sv"/>
            </a:br>
            <a:r>
              <a:rPr lang="sv"/>
              <a:t>𝛉: “Look-direction” - direction of sensitivity.</a:t>
            </a:r>
            <a:endParaRPr/>
          </a:p>
        </p:txBody>
      </p:sp>
      <p:sp>
        <p:nvSpPr>
          <p:cNvPr id="159" name="Google Shape;159;p26"/>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Since we are working with a digital implementation, and thus discrete time units, this calculation must be adapted.</a:t>
            </a:r>
            <a:br>
              <a:rPr lang="sv"/>
            </a:br>
            <a:br>
              <a:rPr lang="sv"/>
            </a:br>
            <a:br>
              <a:rPr lang="sv"/>
            </a:br>
            <a:br>
              <a:rPr lang="sv"/>
            </a:br>
            <a:br>
              <a:rPr lang="sv"/>
            </a:br>
            <a:r>
              <a:rPr lang="sv"/>
              <a:t>fc: frequency of discrete time unit.</a:t>
            </a:r>
            <a:endParaRPr/>
          </a:p>
          <a:p>
            <a:pPr indent="0" lvl="0" marL="0" rtl="0" algn="l">
              <a:spcBef>
                <a:spcPts val="1600"/>
              </a:spcBef>
              <a:spcAft>
                <a:spcPts val="1600"/>
              </a:spcAft>
              <a:buNone/>
            </a:pPr>
            <a:r>
              <a:rPr lang="sv"/>
              <a:t>This gives the delay in terms of clock cycles. </a:t>
            </a:r>
            <a:endParaRPr/>
          </a:p>
        </p:txBody>
      </p:sp>
      <p:pic>
        <p:nvPicPr>
          <p:cNvPr id="160" name="Google Shape;160;p26"/>
          <p:cNvPicPr preferRelativeResize="0"/>
          <p:nvPr/>
        </p:nvPicPr>
        <p:blipFill>
          <a:blip r:embed="rId3">
            <a:alphaModFix/>
          </a:blip>
          <a:stretch>
            <a:fillRect/>
          </a:stretch>
        </p:blipFill>
        <p:spPr>
          <a:xfrm>
            <a:off x="4832400" y="2300650"/>
            <a:ext cx="2573150" cy="929800"/>
          </a:xfrm>
          <a:prstGeom prst="rect">
            <a:avLst/>
          </a:prstGeom>
          <a:noFill/>
          <a:ln>
            <a:noFill/>
          </a:ln>
        </p:spPr>
      </p:pic>
      <p:pic>
        <p:nvPicPr>
          <p:cNvPr id="161" name="Google Shape;161;p26"/>
          <p:cNvPicPr preferRelativeResize="0"/>
          <p:nvPr/>
        </p:nvPicPr>
        <p:blipFill>
          <a:blip r:embed="rId4">
            <a:alphaModFix/>
          </a:blip>
          <a:stretch>
            <a:fillRect/>
          </a:stretch>
        </p:blipFill>
        <p:spPr>
          <a:xfrm>
            <a:off x="311700" y="2130425"/>
            <a:ext cx="2114925" cy="882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Energy Values</a:t>
            </a:r>
            <a:endParaRPr/>
          </a:p>
        </p:txBody>
      </p:sp>
      <p:sp>
        <p:nvSpPr>
          <p:cNvPr id="167" name="Google Shape;167;p27"/>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The output of DAS is a summed signal, with a magnitude corresponding to the relative phase of the constituent signals.</a:t>
            </a:r>
            <a:endParaRPr/>
          </a:p>
          <a:p>
            <a:pPr indent="0" lvl="0" marL="0" rtl="0" algn="l">
              <a:spcBef>
                <a:spcPts val="1600"/>
              </a:spcBef>
              <a:spcAft>
                <a:spcPts val="0"/>
              </a:spcAft>
              <a:buNone/>
            </a:pPr>
            <a:r>
              <a:rPr lang="sv"/>
              <a:t>In order to find the maximum, and thus the source direction, the </a:t>
            </a:r>
            <a:r>
              <a:rPr i="1" lang="sv"/>
              <a:t>signal energy</a:t>
            </a:r>
            <a:r>
              <a:rPr lang="sv"/>
              <a:t> must be calculated.</a:t>
            </a:r>
            <a:endParaRPr/>
          </a:p>
          <a:p>
            <a:pPr indent="0" lvl="0" marL="0" rtl="0" algn="l">
              <a:spcBef>
                <a:spcPts val="1600"/>
              </a:spcBef>
              <a:spcAft>
                <a:spcPts val="1600"/>
              </a:spcAft>
              <a:buNone/>
            </a:pPr>
            <a:r>
              <a:rPr lang="sv"/>
              <a:t>For a discrete signal, it is given by the following expression:</a:t>
            </a:r>
            <a:br>
              <a:rPr lang="sv"/>
            </a:br>
            <a:br>
              <a:rPr lang="sv"/>
            </a:br>
            <a:br>
              <a:rPr lang="sv"/>
            </a:br>
            <a:br>
              <a:rPr lang="sv"/>
            </a:br>
            <a:br>
              <a:rPr lang="sv"/>
            </a:br>
            <a:r>
              <a:rPr lang="sv"/>
              <a:t>Note! Our range clearly cannot be infinite, and so any calculation is an approximation.</a:t>
            </a:r>
            <a:endParaRPr/>
          </a:p>
        </p:txBody>
      </p:sp>
      <p:pic>
        <p:nvPicPr>
          <p:cNvPr id="168" name="Google Shape;168;p27"/>
          <p:cNvPicPr preferRelativeResize="0"/>
          <p:nvPr/>
        </p:nvPicPr>
        <p:blipFill>
          <a:blip r:embed="rId3">
            <a:alphaModFix/>
          </a:blip>
          <a:stretch>
            <a:fillRect/>
          </a:stretch>
        </p:blipFill>
        <p:spPr>
          <a:xfrm>
            <a:off x="311700" y="3573850"/>
            <a:ext cx="1849250" cy="787650"/>
          </a:xfrm>
          <a:prstGeom prst="rect">
            <a:avLst/>
          </a:prstGeom>
          <a:noFill/>
          <a:ln>
            <a:noFill/>
          </a:ln>
        </p:spPr>
      </p:pic>
      <p:pic>
        <p:nvPicPr>
          <p:cNvPr id="169" name="Google Shape;169;p27"/>
          <p:cNvPicPr preferRelativeResize="0"/>
          <p:nvPr/>
        </p:nvPicPr>
        <p:blipFill>
          <a:blip r:embed="rId4">
            <a:alphaModFix/>
          </a:blip>
          <a:stretch>
            <a:fillRect/>
          </a:stretch>
        </p:blipFill>
        <p:spPr>
          <a:xfrm>
            <a:off x="5015325" y="1351326"/>
            <a:ext cx="3694300" cy="3010175"/>
          </a:xfrm>
          <a:prstGeom prst="rect">
            <a:avLst/>
          </a:prstGeom>
          <a:noFill/>
          <a:ln>
            <a:noFill/>
          </a:ln>
        </p:spPr>
      </p:pic>
      <p:sp>
        <p:nvSpPr>
          <p:cNvPr id="170" name="Google Shape;170;p27"/>
          <p:cNvSpPr txBox="1"/>
          <p:nvPr/>
        </p:nvSpPr>
        <p:spPr>
          <a:xfrm>
            <a:off x="5049525" y="4178025"/>
            <a:ext cx="38703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sv" sz="900">
                <a:solidFill>
                  <a:srgbClr val="666666"/>
                </a:solidFill>
              </a:rPr>
              <a:t>Fig. 4.8b)</a:t>
            </a:r>
            <a:br>
              <a:rPr i="1" lang="sv" sz="900">
                <a:solidFill>
                  <a:srgbClr val="666666"/>
                </a:solidFill>
              </a:rPr>
            </a:br>
            <a:r>
              <a:rPr i="1" lang="sv" sz="900">
                <a:solidFill>
                  <a:srgbClr val="666666"/>
                </a:solidFill>
              </a:rPr>
              <a:t>Ultrasonic Source Localization with a Beamformer Implemented on an FPGA Using a High-density Microphone Array - Antonsson,Li</a:t>
            </a:r>
            <a:endParaRPr i="1" sz="200">
              <a:solidFill>
                <a:srgbClr val="666666"/>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509250" y="1949400"/>
            <a:ext cx="8125500" cy="12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v" sz="6000"/>
              <a:t>Hardware &amp; Interfacing</a:t>
            </a:r>
            <a:endParaRPr sz="6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Main Components</a:t>
            </a:r>
            <a:endParaRPr/>
          </a:p>
        </p:txBody>
      </p:sp>
      <p:sp>
        <p:nvSpPr>
          <p:cNvPr id="181" name="Google Shape;181;p29"/>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sv"/>
            </a:br>
            <a:br>
              <a:rPr lang="sv"/>
            </a:br>
            <a:br>
              <a:rPr lang="sv"/>
            </a:br>
            <a:br>
              <a:rPr lang="sv"/>
            </a:br>
            <a:br>
              <a:rPr lang="sv"/>
            </a:br>
            <a:br>
              <a:rPr lang="sv"/>
            </a:br>
            <a:br>
              <a:rPr lang="sv"/>
            </a:br>
            <a:br>
              <a:rPr lang="sv"/>
            </a:br>
            <a:br>
              <a:rPr lang="sv"/>
            </a:br>
            <a:br>
              <a:rPr lang="sv"/>
            </a:br>
            <a:r>
              <a:rPr lang="sv" sz="1800"/>
              <a:t>Xilinx Artix-7 FPGA AC701</a:t>
            </a:r>
            <a:endParaRPr b="1" sz="2800">
              <a:solidFill>
                <a:srgbClr val="000000"/>
              </a:solidFill>
              <a:latin typeface="Arial"/>
              <a:ea typeface="Arial"/>
              <a:cs typeface="Arial"/>
              <a:sym typeface="Arial"/>
            </a:endParaRPr>
          </a:p>
          <a:p>
            <a:pPr indent="0" lvl="0" marL="0" rtl="0" algn="l">
              <a:spcBef>
                <a:spcPts val="1600"/>
              </a:spcBef>
              <a:spcAft>
                <a:spcPts val="1600"/>
              </a:spcAft>
              <a:buNone/>
            </a:pPr>
            <a:r>
              <a:t/>
            </a:r>
            <a:endParaRPr sz="1600"/>
          </a:p>
        </p:txBody>
      </p:sp>
      <p:sp>
        <p:nvSpPr>
          <p:cNvPr id="182" name="Google Shape;182;p29"/>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sv"/>
            </a:br>
            <a:br>
              <a:rPr lang="sv"/>
            </a:br>
            <a:br>
              <a:rPr lang="sv"/>
            </a:br>
            <a:br>
              <a:rPr lang="sv"/>
            </a:br>
            <a:r>
              <a:rPr lang="sv" sz="1800"/>
              <a:t>Syntronic AB linear microphone array</a:t>
            </a:r>
            <a:endParaRPr sz="1800"/>
          </a:p>
          <a:p>
            <a:pPr indent="0" lvl="0" marL="0" rtl="0" algn="l">
              <a:spcBef>
                <a:spcPts val="1600"/>
              </a:spcBef>
              <a:spcAft>
                <a:spcPts val="0"/>
              </a:spcAft>
              <a:buNone/>
            </a:pPr>
            <a:r>
              <a:rPr lang="sv" sz="1800"/>
              <a:t>Consists of 24 MEMS ultrasonic microphones, using PDM.</a:t>
            </a:r>
            <a:endParaRPr sz="1800"/>
          </a:p>
          <a:p>
            <a:pPr indent="0" lvl="0" marL="0" rtl="0" algn="l">
              <a:spcBef>
                <a:spcPts val="1600"/>
              </a:spcBef>
              <a:spcAft>
                <a:spcPts val="1600"/>
              </a:spcAft>
              <a:buNone/>
            </a:pPr>
            <a:r>
              <a:rPr lang="sv" sz="1800"/>
              <a:t>d = 11,43mm</a:t>
            </a:r>
            <a:br>
              <a:rPr lang="sv" sz="1800"/>
            </a:br>
            <a:endParaRPr sz="1800"/>
          </a:p>
        </p:txBody>
      </p:sp>
      <p:pic>
        <p:nvPicPr>
          <p:cNvPr id="183" name="Google Shape;183;p29"/>
          <p:cNvPicPr preferRelativeResize="0"/>
          <p:nvPr/>
        </p:nvPicPr>
        <p:blipFill>
          <a:blip r:embed="rId3">
            <a:alphaModFix/>
          </a:blip>
          <a:stretch>
            <a:fillRect/>
          </a:stretch>
        </p:blipFill>
        <p:spPr>
          <a:xfrm>
            <a:off x="5146062" y="1736704"/>
            <a:ext cx="3686230" cy="702918"/>
          </a:xfrm>
          <a:prstGeom prst="rect">
            <a:avLst/>
          </a:prstGeom>
          <a:noFill/>
          <a:ln>
            <a:noFill/>
          </a:ln>
        </p:spPr>
      </p:pic>
      <p:pic>
        <p:nvPicPr>
          <p:cNvPr id="184" name="Google Shape;184;p29"/>
          <p:cNvPicPr preferRelativeResize="0"/>
          <p:nvPr/>
        </p:nvPicPr>
        <p:blipFill>
          <a:blip r:embed="rId4">
            <a:alphaModFix/>
          </a:blip>
          <a:stretch>
            <a:fillRect/>
          </a:stretch>
        </p:blipFill>
        <p:spPr>
          <a:xfrm>
            <a:off x="-292300" y="1470050"/>
            <a:ext cx="5048700" cy="2203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GRLIB</a:t>
            </a:r>
            <a:endParaRPr/>
          </a:p>
        </p:txBody>
      </p:sp>
      <p:sp>
        <p:nvSpPr>
          <p:cNvPr id="190" name="Google Shape;190;p30"/>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In order to effectively interface components, both internally and externally, support hardware must implemented on the FPGA.</a:t>
            </a:r>
            <a:endParaRPr/>
          </a:p>
          <a:p>
            <a:pPr indent="0" lvl="0" marL="0" rtl="0" algn="l">
              <a:spcBef>
                <a:spcPts val="1600"/>
              </a:spcBef>
              <a:spcAft>
                <a:spcPts val="0"/>
              </a:spcAft>
              <a:buNone/>
            </a:pPr>
            <a:r>
              <a:rPr lang="sv"/>
              <a:t>This is provided in the Cobham-Gaisler Research Library (GRLIB), which contains many useful IPs.</a:t>
            </a:r>
            <a:endParaRPr/>
          </a:p>
          <a:p>
            <a:pPr indent="0" lvl="0" marL="0" rtl="0" algn="l">
              <a:spcBef>
                <a:spcPts val="1600"/>
              </a:spcBef>
              <a:spcAft>
                <a:spcPts val="0"/>
              </a:spcAft>
              <a:buNone/>
            </a:pPr>
            <a:r>
              <a:rPr lang="sv"/>
              <a:t>Examples used in this project are: </a:t>
            </a:r>
            <a:endParaRPr/>
          </a:p>
          <a:p>
            <a:pPr indent="-311150" lvl="0" marL="457200" rtl="0" algn="l">
              <a:spcBef>
                <a:spcPts val="1600"/>
              </a:spcBef>
              <a:spcAft>
                <a:spcPts val="0"/>
              </a:spcAft>
              <a:buSzPts val="1300"/>
              <a:buChar char="●"/>
            </a:pPr>
            <a:r>
              <a:rPr lang="sv"/>
              <a:t>ethernet controllers</a:t>
            </a:r>
            <a:endParaRPr/>
          </a:p>
          <a:p>
            <a:pPr indent="-311150" lvl="0" marL="457200" rtl="0" algn="l">
              <a:spcBef>
                <a:spcPts val="0"/>
              </a:spcBef>
              <a:spcAft>
                <a:spcPts val="0"/>
              </a:spcAft>
              <a:buSzPts val="1300"/>
              <a:buChar char="●"/>
            </a:pPr>
            <a:r>
              <a:rPr lang="sv"/>
              <a:t>AMBA AXI4 streaming-interface controllers</a:t>
            </a:r>
            <a:endParaRPr/>
          </a:p>
          <a:p>
            <a:pPr indent="-311150" lvl="0" marL="457200" rtl="0" algn="l">
              <a:spcBef>
                <a:spcPts val="0"/>
              </a:spcBef>
              <a:spcAft>
                <a:spcPts val="0"/>
              </a:spcAft>
              <a:buSzPts val="1300"/>
              <a:buChar char="●"/>
            </a:pPr>
            <a:r>
              <a:rPr lang="sv"/>
              <a:t>RAM controllers</a:t>
            </a:r>
            <a:endParaRPr/>
          </a:p>
          <a:p>
            <a:pPr indent="-311150" lvl="0" marL="457200" rtl="0" algn="l">
              <a:spcBef>
                <a:spcPts val="0"/>
              </a:spcBef>
              <a:spcAft>
                <a:spcPts val="0"/>
              </a:spcAft>
              <a:buSzPts val="1300"/>
              <a:buChar char="●"/>
            </a:pPr>
            <a:r>
              <a:rPr lang="sv"/>
              <a:t>CPU (LEON3) with debug monitor (GRMON)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pic>
        <p:nvPicPr>
          <p:cNvPr id="195" name="Google Shape;195;p31"/>
          <p:cNvPicPr preferRelativeResize="0"/>
          <p:nvPr/>
        </p:nvPicPr>
        <p:blipFill>
          <a:blip r:embed="rId3">
            <a:alphaModFix/>
          </a:blip>
          <a:stretch>
            <a:fillRect/>
          </a:stretch>
        </p:blipFill>
        <p:spPr>
          <a:xfrm>
            <a:off x="3001000" y="2608038"/>
            <a:ext cx="2524350" cy="1101700"/>
          </a:xfrm>
          <a:prstGeom prst="rect">
            <a:avLst/>
          </a:prstGeom>
          <a:noFill/>
          <a:ln>
            <a:noFill/>
          </a:ln>
        </p:spPr>
      </p:pic>
      <p:pic>
        <p:nvPicPr>
          <p:cNvPr id="196" name="Google Shape;196;p31"/>
          <p:cNvPicPr preferRelativeResize="0"/>
          <p:nvPr/>
        </p:nvPicPr>
        <p:blipFill>
          <a:blip r:embed="rId4">
            <a:alphaModFix/>
          </a:blip>
          <a:stretch>
            <a:fillRect/>
          </a:stretch>
        </p:blipFill>
        <p:spPr>
          <a:xfrm rot="1063739">
            <a:off x="457245" y="2863499"/>
            <a:ext cx="1729163" cy="329730"/>
          </a:xfrm>
          <a:prstGeom prst="rect">
            <a:avLst/>
          </a:prstGeom>
          <a:noFill/>
          <a:ln>
            <a:noFill/>
          </a:ln>
        </p:spPr>
      </p:pic>
      <p:sp>
        <p:nvSpPr>
          <p:cNvPr id="197" name="Google Shape;197;p3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Data Flow</a:t>
            </a:r>
            <a:endParaRPr/>
          </a:p>
        </p:txBody>
      </p:sp>
      <p:sp>
        <p:nvSpPr>
          <p:cNvPr id="198" name="Google Shape;198;p31"/>
          <p:cNvSpPr txBox="1"/>
          <p:nvPr/>
        </p:nvSpPr>
        <p:spPr>
          <a:xfrm>
            <a:off x="969400" y="2296200"/>
            <a:ext cx="1418400" cy="6237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sv" sz="1800">
                <a:solidFill>
                  <a:schemeClr val="dk2"/>
                </a:solidFill>
                <a:latin typeface="Roboto"/>
                <a:ea typeface="Roboto"/>
                <a:cs typeface="Roboto"/>
                <a:sym typeface="Roboto"/>
              </a:rPr>
              <a:t>Microphone Arrays</a:t>
            </a:r>
            <a:endParaRPr/>
          </a:p>
        </p:txBody>
      </p:sp>
      <p:sp>
        <p:nvSpPr>
          <p:cNvPr id="199" name="Google Shape;199;p31"/>
          <p:cNvSpPr txBox="1"/>
          <p:nvPr/>
        </p:nvSpPr>
        <p:spPr>
          <a:xfrm>
            <a:off x="3550800" y="2296200"/>
            <a:ext cx="1236000" cy="6237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sv" sz="1800">
                <a:solidFill>
                  <a:schemeClr val="dk2"/>
                </a:solidFill>
                <a:latin typeface="Roboto"/>
                <a:ea typeface="Roboto"/>
                <a:cs typeface="Roboto"/>
                <a:sym typeface="Roboto"/>
              </a:rPr>
              <a:t>AC701</a:t>
            </a:r>
            <a:endParaRPr sz="1800">
              <a:solidFill>
                <a:schemeClr val="dk2"/>
              </a:solidFill>
              <a:latin typeface="Roboto"/>
              <a:ea typeface="Roboto"/>
              <a:cs typeface="Roboto"/>
              <a:sym typeface="Roboto"/>
            </a:endParaRPr>
          </a:p>
        </p:txBody>
      </p:sp>
      <p:sp>
        <p:nvSpPr>
          <p:cNvPr id="200" name="Google Shape;200;p31"/>
          <p:cNvSpPr txBox="1"/>
          <p:nvPr/>
        </p:nvSpPr>
        <p:spPr>
          <a:xfrm>
            <a:off x="2549400" y="1942150"/>
            <a:ext cx="912900"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sv" sz="1800">
                <a:solidFill>
                  <a:schemeClr val="dk2"/>
                </a:solidFill>
                <a:latin typeface="Roboto"/>
                <a:ea typeface="Roboto"/>
                <a:cs typeface="Roboto"/>
                <a:sym typeface="Roboto"/>
              </a:rPr>
              <a:t>PDM</a:t>
            </a:r>
            <a:endParaRPr sz="1800">
              <a:solidFill>
                <a:schemeClr val="dk2"/>
              </a:solidFill>
              <a:latin typeface="Roboto"/>
              <a:ea typeface="Roboto"/>
              <a:cs typeface="Roboto"/>
              <a:sym typeface="Roboto"/>
            </a:endParaRPr>
          </a:p>
        </p:txBody>
      </p:sp>
      <p:cxnSp>
        <p:nvCxnSpPr>
          <p:cNvPr id="201" name="Google Shape;201;p31"/>
          <p:cNvCxnSpPr>
            <a:stCxn id="198" idx="3"/>
            <a:endCxn id="199" idx="1"/>
          </p:cNvCxnSpPr>
          <p:nvPr/>
        </p:nvCxnSpPr>
        <p:spPr>
          <a:xfrm>
            <a:off x="2387800" y="2608050"/>
            <a:ext cx="1163100" cy="0"/>
          </a:xfrm>
          <a:prstGeom prst="straightConnector1">
            <a:avLst/>
          </a:prstGeom>
          <a:noFill/>
          <a:ln cap="flat" cmpd="sng" w="19050">
            <a:solidFill>
              <a:srgbClr val="000000"/>
            </a:solidFill>
            <a:prstDash val="solid"/>
            <a:round/>
            <a:headEnd len="med" w="med" type="none"/>
            <a:tailEnd len="med" w="med" type="triangle"/>
          </a:ln>
        </p:spPr>
      </p:cxnSp>
      <p:cxnSp>
        <p:nvCxnSpPr>
          <p:cNvPr id="202" name="Google Shape;202;p31"/>
          <p:cNvCxnSpPr/>
          <p:nvPr/>
        </p:nvCxnSpPr>
        <p:spPr>
          <a:xfrm flipH="1" rot="10800000">
            <a:off x="2864263" y="2442900"/>
            <a:ext cx="283200" cy="330300"/>
          </a:xfrm>
          <a:prstGeom prst="straightConnector1">
            <a:avLst/>
          </a:prstGeom>
          <a:noFill/>
          <a:ln cap="flat" cmpd="sng" w="9525">
            <a:solidFill>
              <a:srgbClr val="000000"/>
            </a:solidFill>
            <a:prstDash val="solid"/>
            <a:round/>
            <a:headEnd len="med" w="med" type="none"/>
            <a:tailEnd len="med" w="med" type="none"/>
          </a:ln>
        </p:spPr>
      </p:cxnSp>
      <p:sp>
        <p:nvSpPr>
          <p:cNvPr id="203" name="Google Shape;203;p31"/>
          <p:cNvSpPr txBox="1"/>
          <p:nvPr/>
        </p:nvSpPr>
        <p:spPr>
          <a:xfrm>
            <a:off x="2549400" y="2666650"/>
            <a:ext cx="912900" cy="42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sv" sz="1800">
                <a:solidFill>
                  <a:schemeClr val="dk2"/>
                </a:solidFill>
                <a:latin typeface="Roboto"/>
                <a:ea typeface="Roboto"/>
                <a:cs typeface="Roboto"/>
                <a:sym typeface="Roboto"/>
              </a:rPr>
              <a:t>N</a:t>
            </a:r>
            <a:endParaRPr sz="1800">
              <a:solidFill>
                <a:schemeClr val="dk2"/>
              </a:solidFill>
              <a:latin typeface="Roboto"/>
              <a:ea typeface="Roboto"/>
              <a:cs typeface="Roboto"/>
              <a:sym typeface="Roboto"/>
            </a:endParaRPr>
          </a:p>
        </p:txBody>
      </p:sp>
      <p:sp>
        <p:nvSpPr>
          <p:cNvPr id="204" name="Google Shape;204;p31"/>
          <p:cNvSpPr txBox="1"/>
          <p:nvPr/>
        </p:nvSpPr>
        <p:spPr>
          <a:xfrm>
            <a:off x="7661375" y="2296200"/>
            <a:ext cx="1236000" cy="6237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sv" sz="1800">
                <a:solidFill>
                  <a:schemeClr val="dk2"/>
                </a:solidFill>
                <a:latin typeface="Roboto"/>
                <a:ea typeface="Roboto"/>
                <a:cs typeface="Roboto"/>
                <a:sym typeface="Roboto"/>
              </a:rPr>
              <a:t>PC</a:t>
            </a:r>
            <a:endParaRPr sz="1800">
              <a:solidFill>
                <a:schemeClr val="dk2"/>
              </a:solidFill>
              <a:latin typeface="Roboto"/>
              <a:ea typeface="Roboto"/>
              <a:cs typeface="Roboto"/>
              <a:sym typeface="Roboto"/>
            </a:endParaRPr>
          </a:p>
        </p:txBody>
      </p:sp>
      <p:cxnSp>
        <p:nvCxnSpPr>
          <p:cNvPr id="205" name="Google Shape;205;p31"/>
          <p:cNvCxnSpPr>
            <a:stCxn id="199" idx="3"/>
            <a:endCxn id="204" idx="1"/>
          </p:cNvCxnSpPr>
          <p:nvPr/>
        </p:nvCxnSpPr>
        <p:spPr>
          <a:xfrm>
            <a:off x="4786800" y="2608050"/>
            <a:ext cx="2874600" cy="0"/>
          </a:xfrm>
          <a:prstGeom prst="straightConnector1">
            <a:avLst/>
          </a:prstGeom>
          <a:noFill/>
          <a:ln cap="flat" cmpd="sng" w="19050">
            <a:solidFill>
              <a:srgbClr val="000000"/>
            </a:solidFill>
            <a:prstDash val="solid"/>
            <a:round/>
            <a:headEnd len="med" w="med" type="stealth"/>
            <a:tailEnd len="med" w="med" type="triangle"/>
          </a:ln>
        </p:spPr>
      </p:cxnSp>
      <p:sp>
        <p:nvSpPr>
          <p:cNvPr id="206" name="Google Shape;206;p31"/>
          <p:cNvSpPr txBox="1"/>
          <p:nvPr/>
        </p:nvSpPr>
        <p:spPr>
          <a:xfrm>
            <a:off x="4860288" y="1847775"/>
            <a:ext cx="2727600" cy="1154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sv" sz="1800">
                <a:solidFill>
                  <a:schemeClr val="dk2"/>
                </a:solidFill>
                <a:latin typeface="Roboto"/>
                <a:ea typeface="Roboto"/>
                <a:cs typeface="Roboto"/>
                <a:sym typeface="Roboto"/>
              </a:rPr>
              <a:t>Ethernet</a:t>
            </a:r>
            <a:endParaRPr sz="1800">
              <a:solidFill>
                <a:schemeClr val="dk2"/>
              </a:solidFill>
              <a:latin typeface="Roboto"/>
              <a:ea typeface="Roboto"/>
              <a:cs typeface="Roboto"/>
              <a:sym typeface="Roboto"/>
            </a:endParaRPr>
          </a:p>
          <a:p>
            <a:pPr indent="0" lvl="0" marL="0" marR="0" rtl="0" algn="ctr">
              <a:lnSpc>
                <a:spcPct val="100000"/>
              </a:lnSpc>
              <a:spcBef>
                <a:spcPts val="0"/>
              </a:spcBef>
              <a:spcAft>
                <a:spcPts val="0"/>
              </a:spcAft>
              <a:buNone/>
            </a:pPr>
            <a:r>
              <a:rPr lang="sv" sz="1800">
                <a:solidFill>
                  <a:schemeClr val="dk2"/>
                </a:solidFill>
                <a:latin typeface="Roboto"/>
                <a:ea typeface="Roboto"/>
                <a:cs typeface="Roboto"/>
                <a:sym typeface="Roboto"/>
              </a:rPr>
              <a:t>(GRMON debug monitor)</a:t>
            </a:r>
            <a:endParaRPr sz="1800">
              <a:solidFill>
                <a:schemeClr val="dk2"/>
              </a:solidFill>
              <a:latin typeface="Roboto"/>
              <a:ea typeface="Roboto"/>
              <a:cs typeface="Roboto"/>
              <a:sym typeface="Roboto"/>
            </a:endParaRPr>
          </a:p>
        </p:txBody>
      </p:sp>
      <p:sp>
        <p:nvSpPr>
          <p:cNvPr id="207" name="Google Shape;207;p31"/>
          <p:cNvSpPr txBox="1"/>
          <p:nvPr/>
        </p:nvSpPr>
        <p:spPr>
          <a:xfrm>
            <a:off x="3340925" y="3652350"/>
            <a:ext cx="2019600" cy="698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sv" sz="1600">
                <a:solidFill>
                  <a:schemeClr val="dk2"/>
                </a:solidFill>
                <a:latin typeface="Roboto"/>
                <a:ea typeface="Roboto"/>
                <a:cs typeface="Roboto"/>
                <a:sym typeface="Roboto"/>
              </a:rPr>
              <a:t>AMBA AXI4 </a:t>
            </a:r>
            <a:r>
              <a:rPr lang="sv" sz="1600">
                <a:solidFill>
                  <a:schemeClr val="dk2"/>
                </a:solidFill>
                <a:latin typeface="Roboto"/>
                <a:ea typeface="Roboto"/>
                <a:cs typeface="Roboto"/>
                <a:sym typeface="Roboto"/>
              </a:rPr>
              <a:t>used internally</a:t>
            </a:r>
            <a:r>
              <a:rPr lang="sv">
                <a:latin typeface="Roboto"/>
                <a:ea typeface="Roboto"/>
                <a:cs typeface="Roboto"/>
                <a:sym typeface="Roboto"/>
              </a:rPr>
              <a:t> </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Agenda</a:t>
            </a:r>
            <a:endParaRPr/>
          </a:p>
        </p:txBody>
      </p:sp>
      <p:sp>
        <p:nvSpPr>
          <p:cNvPr id="74" name="Google Shape;74;p1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sv" sz="1400"/>
              <a:t>Review project goals, specifications &amp; l</a:t>
            </a:r>
            <a:r>
              <a:rPr lang="sv" sz="1400"/>
              <a:t>imitations</a:t>
            </a:r>
            <a:endParaRPr sz="1400"/>
          </a:p>
          <a:p>
            <a:pPr indent="-317500" lvl="0" marL="457200" rtl="0" algn="l">
              <a:spcBef>
                <a:spcPts val="0"/>
              </a:spcBef>
              <a:spcAft>
                <a:spcPts val="0"/>
              </a:spcAft>
              <a:buSzPts val="1400"/>
              <a:buChar char="●"/>
            </a:pPr>
            <a:r>
              <a:rPr lang="sv" sz="1400"/>
              <a:t>Recap beamforming theory</a:t>
            </a:r>
            <a:endParaRPr sz="1400"/>
          </a:p>
          <a:p>
            <a:pPr indent="-317500" lvl="0" marL="457200" rtl="0" algn="l">
              <a:spcBef>
                <a:spcPts val="0"/>
              </a:spcBef>
              <a:spcAft>
                <a:spcPts val="0"/>
              </a:spcAft>
              <a:buSzPts val="1400"/>
              <a:buChar char="●"/>
            </a:pPr>
            <a:r>
              <a:rPr lang="sv" sz="1400"/>
              <a:t>Hardware &amp; Interfacing</a:t>
            </a:r>
            <a:endParaRPr sz="1400"/>
          </a:p>
          <a:p>
            <a:pPr indent="-317500" lvl="0" marL="457200" rtl="0" algn="l">
              <a:spcBef>
                <a:spcPts val="0"/>
              </a:spcBef>
              <a:spcAft>
                <a:spcPts val="0"/>
              </a:spcAft>
              <a:buSzPts val="1400"/>
              <a:buChar char="●"/>
            </a:pPr>
            <a:r>
              <a:rPr lang="sv" sz="1400"/>
              <a:t>Design Implementation</a:t>
            </a:r>
            <a:endParaRPr sz="1400"/>
          </a:p>
          <a:p>
            <a:pPr indent="-317500" lvl="0" marL="457200" rtl="0" algn="l">
              <a:spcBef>
                <a:spcPts val="0"/>
              </a:spcBef>
              <a:spcAft>
                <a:spcPts val="0"/>
              </a:spcAft>
              <a:buSzPts val="1400"/>
              <a:buChar char="●"/>
            </a:pPr>
            <a:r>
              <a:rPr lang="sv" sz="1400"/>
              <a:t>Results</a:t>
            </a:r>
            <a:endParaRPr sz="1400"/>
          </a:p>
          <a:p>
            <a:pPr indent="-317500" lvl="0" marL="457200" rtl="0" algn="l">
              <a:spcBef>
                <a:spcPts val="0"/>
              </a:spcBef>
              <a:spcAft>
                <a:spcPts val="0"/>
              </a:spcAft>
              <a:buSzPts val="1400"/>
              <a:buChar char="●"/>
            </a:pPr>
            <a:r>
              <a:rPr lang="sv" sz="1400"/>
              <a:t>Conclusions</a:t>
            </a:r>
            <a:endParaRPr sz="1400"/>
          </a:p>
          <a:p>
            <a:pPr indent="-317500" lvl="0" marL="457200" rtl="0" algn="l">
              <a:spcBef>
                <a:spcPts val="0"/>
              </a:spcBef>
              <a:spcAft>
                <a:spcPts val="0"/>
              </a:spcAft>
              <a:buSzPts val="1400"/>
              <a:buChar char="●"/>
            </a:pPr>
            <a:r>
              <a:rPr lang="sv" sz="1400"/>
              <a:t>Future Work</a:t>
            </a:r>
            <a:endParaRPr sz="1400"/>
          </a:p>
          <a:p>
            <a:pPr indent="0" lvl="0" marL="457200" rtl="0" algn="l">
              <a:spcBef>
                <a:spcPts val="1600"/>
              </a:spcBef>
              <a:spcAft>
                <a:spcPts val="1600"/>
              </a:spcAft>
              <a:buNone/>
            </a:pPr>
            <a:r>
              <a:t/>
            </a: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2"/>
          <p:cNvSpPr txBox="1"/>
          <p:nvPr>
            <p:ph type="title"/>
          </p:nvPr>
        </p:nvSpPr>
        <p:spPr>
          <a:xfrm>
            <a:off x="519600" y="1949400"/>
            <a:ext cx="8104800" cy="12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v" sz="6000"/>
              <a:t>Implementation</a:t>
            </a:r>
            <a:endParaRPr sz="6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pic>
        <p:nvPicPr>
          <p:cNvPr id="217" name="Google Shape;217;p33"/>
          <p:cNvPicPr preferRelativeResize="0"/>
          <p:nvPr/>
        </p:nvPicPr>
        <p:blipFill>
          <a:blip r:embed="rId3">
            <a:alphaModFix/>
          </a:blip>
          <a:stretch>
            <a:fillRect/>
          </a:stretch>
        </p:blipFill>
        <p:spPr>
          <a:xfrm>
            <a:off x="152400" y="1651573"/>
            <a:ext cx="8839200" cy="2392800"/>
          </a:xfrm>
          <a:prstGeom prst="rect">
            <a:avLst/>
          </a:prstGeom>
          <a:noFill/>
          <a:ln>
            <a:noFill/>
          </a:ln>
        </p:spPr>
      </p:pic>
      <p:sp>
        <p:nvSpPr>
          <p:cNvPr id="218" name="Google Shape;218;p3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latin typeface="Roboto"/>
                <a:ea typeface="Roboto"/>
                <a:cs typeface="Roboto"/>
                <a:sym typeface="Roboto"/>
              </a:rPr>
              <a:t>System Architecture</a:t>
            </a:r>
            <a:endParaRPr>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Clocking for Design</a:t>
            </a:r>
            <a:endParaRPr/>
          </a:p>
        </p:txBody>
      </p:sp>
      <p:pic>
        <p:nvPicPr>
          <p:cNvPr id="224" name="Google Shape;224;p34"/>
          <p:cNvPicPr preferRelativeResize="0"/>
          <p:nvPr/>
        </p:nvPicPr>
        <p:blipFill>
          <a:blip r:embed="rId3">
            <a:alphaModFix/>
          </a:blip>
          <a:stretch>
            <a:fillRect/>
          </a:stretch>
        </p:blipFill>
        <p:spPr>
          <a:xfrm>
            <a:off x="1066800" y="1455550"/>
            <a:ext cx="7010400" cy="2834700"/>
          </a:xfrm>
          <a:prstGeom prst="rect">
            <a:avLst/>
          </a:prstGeom>
          <a:noFill/>
          <a:ln>
            <a:noFill/>
          </a:ln>
        </p:spPr>
      </p:pic>
      <p:sp>
        <p:nvSpPr>
          <p:cNvPr id="225" name="Google Shape;225;p34"/>
          <p:cNvSpPr txBox="1"/>
          <p:nvPr/>
        </p:nvSpPr>
        <p:spPr>
          <a:xfrm>
            <a:off x="311775" y="4410425"/>
            <a:ext cx="8599800" cy="66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300">
                <a:solidFill>
                  <a:schemeClr val="dk2"/>
                </a:solidFill>
                <a:latin typeface="Roboto"/>
                <a:ea typeface="Roboto"/>
                <a:cs typeface="Roboto"/>
                <a:sym typeface="Roboto"/>
              </a:rPr>
              <a:t>The PCM sampling rate in this design is 100 kHz and the PDM rate is 3.2 Mhz (100 Khz × 32) for each microphone.</a:t>
            </a:r>
            <a:br>
              <a:rPr lang="sv" sz="1300">
                <a:solidFill>
                  <a:schemeClr val="dk2"/>
                </a:solidFill>
                <a:latin typeface="Roboto"/>
                <a:ea typeface="Roboto"/>
                <a:cs typeface="Roboto"/>
                <a:sym typeface="Roboto"/>
              </a:rPr>
            </a:br>
            <a:r>
              <a:rPr lang="sv" sz="1300">
                <a:solidFill>
                  <a:schemeClr val="dk2"/>
                </a:solidFill>
                <a:latin typeface="Roboto"/>
                <a:ea typeface="Roboto"/>
                <a:cs typeface="Roboto"/>
                <a:sym typeface="Roboto"/>
              </a:rPr>
              <a:t>Note, microphones require &gt;3.072 MHz for ultrasonic operation.</a:t>
            </a:r>
            <a:endParaRPr>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PDM to PCM Conversion</a:t>
            </a:r>
            <a:endParaRPr/>
          </a:p>
        </p:txBody>
      </p:sp>
      <p:sp>
        <p:nvSpPr>
          <p:cNvPr id="231" name="Google Shape;231;p35"/>
          <p:cNvSpPr txBox="1"/>
          <p:nvPr>
            <p:ph idx="1" type="body"/>
          </p:nvPr>
        </p:nvSpPr>
        <p:spPr>
          <a:xfrm>
            <a:off x="311700" y="3664025"/>
            <a:ext cx="8646000" cy="134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The conversion from PDM to PCM using one cascaded integrator-comb decimating filter(CIC filter), one half-band FIR filter, one low-pass FIR filter and one high-pass.</a:t>
            </a:r>
            <a:endParaRPr/>
          </a:p>
          <a:p>
            <a:pPr indent="0" lvl="0" marL="0" rtl="0" algn="l">
              <a:spcBef>
                <a:spcPts val="1600"/>
              </a:spcBef>
              <a:spcAft>
                <a:spcPts val="1600"/>
              </a:spcAft>
              <a:buNone/>
            </a:pPr>
            <a:r>
              <a:rPr lang="sv"/>
              <a:t>Filter coefficients are derived manually in MATLAB using the </a:t>
            </a:r>
            <a:r>
              <a:rPr i="1" lang="sv"/>
              <a:t>FilterDesigner </a:t>
            </a:r>
            <a:r>
              <a:rPr lang="sv"/>
              <a:t>tool and using filter-response parameters as inputs.</a:t>
            </a:r>
            <a:endParaRPr/>
          </a:p>
        </p:txBody>
      </p:sp>
      <p:pic>
        <p:nvPicPr>
          <p:cNvPr id="232" name="Google Shape;232;p35"/>
          <p:cNvPicPr preferRelativeResize="0"/>
          <p:nvPr/>
        </p:nvPicPr>
        <p:blipFill>
          <a:blip r:embed="rId3">
            <a:alphaModFix/>
          </a:blip>
          <a:stretch>
            <a:fillRect/>
          </a:stretch>
        </p:blipFill>
        <p:spPr>
          <a:xfrm>
            <a:off x="798125" y="1685750"/>
            <a:ext cx="7415751" cy="1417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Mux and Demux </a:t>
            </a:r>
            <a:endParaRPr/>
          </a:p>
        </p:txBody>
      </p:sp>
      <p:sp>
        <p:nvSpPr>
          <p:cNvPr id="238" name="Google Shape;238;p36"/>
          <p:cNvSpPr txBox="1"/>
          <p:nvPr>
            <p:ph idx="1" type="body"/>
          </p:nvPr>
        </p:nvSpPr>
        <p:spPr>
          <a:xfrm>
            <a:off x="4965900" y="1494325"/>
            <a:ext cx="3659700" cy="3076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sv"/>
              <a:t>D</a:t>
            </a:r>
            <a:r>
              <a:rPr lang="sv"/>
              <a:t>emux:</a:t>
            </a:r>
            <a:endParaRPr/>
          </a:p>
          <a:p>
            <a:pPr indent="0" lvl="0" marL="0" rtl="0" algn="just">
              <a:spcBef>
                <a:spcPts val="1600"/>
              </a:spcBef>
              <a:spcAft>
                <a:spcPts val="0"/>
              </a:spcAft>
              <a:buNone/>
            </a:pPr>
            <a:r>
              <a:rPr lang="sv"/>
              <a:t>After the PDM data is successfully converted to PCM, we separate the data from the one channel form by using a demux. </a:t>
            </a:r>
            <a:endParaRPr/>
          </a:p>
          <a:p>
            <a:pPr indent="0" lvl="0" marL="0" rtl="0" algn="just">
              <a:spcBef>
                <a:spcPts val="1600"/>
              </a:spcBef>
              <a:spcAft>
                <a:spcPts val="1600"/>
              </a:spcAft>
              <a:buNone/>
            </a:pPr>
            <a:r>
              <a:rPr lang="sv"/>
              <a:t>The interleaved data is separated at the rising edge of the clock cycle again.</a:t>
            </a:r>
            <a:endParaRPr/>
          </a:p>
        </p:txBody>
      </p:sp>
      <p:sp>
        <p:nvSpPr>
          <p:cNvPr id="239" name="Google Shape;239;p36"/>
          <p:cNvSpPr txBox="1"/>
          <p:nvPr>
            <p:ph idx="1" type="body"/>
          </p:nvPr>
        </p:nvSpPr>
        <p:spPr>
          <a:xfrm>
            <a:off x="475500" y="1494325"/>
            <a:ext cx="36597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M</a:t>
            </a:r>
            <a:r>
              <a:rPr lang="sv"/>
              <a:t>ux:</a:t>
            </a:r>
            <a:endParaRPr/>
          </a:p>
          <a:p>
            <a:pPr indent="0" lvl="0" marL="0" rtl="0" algn="just">
              <a:spcBef>
                <a:spcPts val="1600"/>
              </a:spcBef>
              <a:spcAft>
                <a:spcPts val="0"/>
              </a:spcAft>
              <a:buNone/>
            </a:pPr>
            <a:r>
              <a:rPr lang="sv"/>
              <a:t>Mux block is used to select one of 4 microphone input signals and forward the selected input to the output at the rising edge of the clock cycle.</a:t>
            </a:r>
            <a:endParaRPr/>
          </a:p>
          <a:p>
            <a:pPr indent="0" lvl="0" marL="0" rtl="0" algn="l">
              <a:spcBef>
                <a:spcPts val="1600"/>
              </a:spcBef>
              <a:spcAft>
                <a:spcPts val="0"/>
              </a:spcAft>
              <a:buNone/>
            </a:pPr>
            <a:br>
              <a:rPr lang="sv"/>
            </a:br>
            <a:endParaRPr/>
          </a:p>
          <a:p>
            <a:pPr indent="0" lvl="0" marL="0" rtl="0" algn="l">
              <a:spcBef>
                <a:spcPts val="160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Delay Implementation</a:t>
            </a:r>
            <a:endParaRPr/>
          </a:p>
        </p:txBody>
      </p:sp>
      <p:sp>
        <p:nvSpPr>
          <p:cNvPr id="245" name="Google Shape;245;p37"/>
          <p:cNvSpPr txBox="1"/>
          <p:nvPr>
            <p:ph idx="1" type="body"/>
          </p:nvPr>
        </p:nvSpPr>
        <p:spPr>
          <a:xfrm>
            <a:off x="311700" y="1505700"/>
            <a:ext cx="3999900" cy="349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I</a:t>
            </a:r>
            <a:r>
              <a:rPr lang="sv"/>
              <a:t>n this design, we beamform using statically defined look-directions (30°-150°).</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sv"/>
              <a:t>The PDM signals from the microphones are buffered in a fixed-length, addressable shift-register, and clocked (propagated) at the PDM frequency, fc.</a:t>
            </a:r>
            <a:endParaRPr/>
          </a:p>
          <a:p>
            <a:pPr indent="0" lvl="0" marL="0" rtl="0" algn="l">
              <a:spcBef>
                <a:spcPts val="1600"/>
              </a:spcBef>
              <a:spcAft>
                <a:spcPts val="0"/>
              </a:spcAft>
              <a:buNone/>
            </a:pPr>
            <a:r>
              <a:rPr lang="sv"/>
              <a:t>Delay values can thus be selected by addressing the shift-register with a certain index. </a:t>
            </a:r>
            <a:endParaRPr/>
          </a:p>
          <a:p>
            <a:pPr indent="0" lvl="0" marL="0" rtl="0" algn="l">
              <a:spcBef>
                <a:spcPts val="1600"/>
              </a:spcBef>
              <a:spcAft>
                <a:spcPts val="1600"/>
              </a:spcAft>
              <a:buNone/>
            </a:pPr>
            <a:r>
              <a:t/>
            </a:r>
            <a:endParaRPr/>
          </a:p>
        </p:txBody>
      </p:sp>
      <p:sp>
        <p:nvSpPr>
          <p:cNvPr id="246" name="Google Shape;246;p37"/>
          <p:cNvSpPr/>
          <p:nvPr/>
        </p:nvSpPr>
        <p:spPr>
          <a:xfrm>
            <a:off x="5514925" y="2564463"/>
            <a:ext cx="3434700" cy="13551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 name="Google Shape;247;p37"/>
          <p:cNvGrpSpPr/>
          <p:nvPr/>
        </p:nvGrpSpPr>
        <p:grpSpPr>
          <a:xfrm>
            <a:off x="5891910" y="2716799"/>
            <a:ext cx="495567" cy="391753"/>
            <a:chOff x="5909300" y="3258025"/>
            <a:chExt cx="537900" cy="537900"/>
          </a:xfrm>
        </p:grpSpPr>
        <p:sp>
          <p:nvSpPr>
            <p:cNvPr id="248" name="Google Shape;248;p37"/>
            <p:cNvSpPr/>
            <p:nvPr/>
          </p:nvSpPr>
          <p:spPr>
            <a:xfrm>
              <a:off x="5909300" y="3258025"/>
              <a:ext cx="537900" cy="537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7"/>
            <p:cNvSpPr/>
            <p:nvPr/>
          </p:nvSpPr>
          <p:spPr>
            <a:xfrm>
              <a:off x="6105050" y="3684925"/>
              <a:ext cx="146400" cy="111000"/>
            </a:xfrm>
            <a:prstGeom prst="triangle">
              <a:avLst>
                <a:gd fmla="val 50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 name="Google Shape;250;p37"/>
          <p:cNvGrpSpPr/>
          <p:nvPr/>
        </p:nvGrpSpPr>
        <p:grpSpPr>
          <a:xfrm>
            <a:off x="6387488" y="2716799"/>
            <a:ext cx="495567" cy="391753"/>
            <a:chOff x="5909300" y="3258025"/>
            <a:chExt cx="537900" cy="537900"/>
          </a:xfrm>
        </p:grpSpPr>
        <p:sp>
          <p:nvSpPr>
            <p:cNvPr id="251" name="Google Shape;251;p37"/>
            <p:cNvSpPr/>
            <p:nvPr/>
          </p:nvSpPr>
          <p:spPr>
            <a:xfrm>
              <a:off x="5909300" y="3258025"/>
              <a:ext cx="537900" cy="537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7"/>
            <p:cNvSpPr/>
            <p:nvPr/>
          </p:nvSpPr>
          <p:spPr>
            <a:xfrm>
              <a:off x="6105050" y="3684925"/>
              <a:ext cx="146400" cy="111000"/>
            </a:xfrm>
            <a:prstGeom prst="triangle">
              <a:avLst>
                <a:gd fmla="val 50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37"/>
          <p:cNvGrpSpPr/>
          <p:nvPr/>
        </p:nvGrpSpPr>
        <p:grpSpPr>
          <a:xfrm>
            <a:off x="7190576" y="2716812"/>
            <a:ext cx="495567" cy="391753"/>
            <a:chOff x="5909300" y="3258025"/>
            <a:chExt cx="537900" cy="537900"/>
          </a:xfrm>
        </p:grpSpPr>
        <p:sp>
          <p:nvSpPr>
            <p:cNvPr id="254" name="Google Shape;254;p37"/>
            <p:cNvSpPr/>
            <p:nvPr/>
          </p:nvSpPr>
          <p:spPr>
            <a:xfrm>
              <a:off x="5909300" y="3258025"/>
              <a:ext cx="537900" cy="537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7"/>
            <p:cNvSpPr/>
            <p:nvPr/>
          </p:nvSpPr>
          <p:spPr>
            <a:xfrm>
              <a:off x="6105050" y="3684925"/>
              <a:ext cx="146400" cy="111000"/>
            </a:xfrm>
            <a:prstGeom prst="triangle">
              <a:avLst>
                <a:gd fmla="val 50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56" name="Google Shape;256;p37"/>
          <p:cNvCxnSpPr>
            <a:endCxn id="248" idx="1"/>
          </p:cNvCxnSpPr>
          <p:nvPr/>
        </p:nvCxnSpPr>
        <p:spPr>
          <a:xfrm>
            <a:off x="5276910" y="2912676"/>
            <a:ext cx="615000" cy="0"/>
          </a:xfrm>
          <a:prstGeom prst="straightConnector1">
            <a:avLst/>
          </a:prstGeom>
          <a:noFill/>
          <a:ln cap="flat" cmpd="sng" w="19050">
            <a:solidFill>
              <a:srgbClr val="000000"/>
            </a:solidFill>
            <a:prstDash val="solid"/>
            <a:round/>
            <a:headEnd len="med" w="med" type="none"/>
            <a:tailEnd len="med" w="med" type="triangle"/>
          </a:ln>
        </p:spPr>
      </p:cxnSp>
      <p:cxnSp>
        <p:nvCxnSpPr>
          <p:cNvPr id="257" name="Google Shape;257;p37"/>
          <p:cNvCxnSpPr>
            <a:stCxn id="251" idx="3"/>
            <a:endCxn id="254" idx="1"/>
          </p:cNvCxnSpPr>
          <p:nvPr/>
        </p:nvCxnSpPr>
        <p:spPr>
          <a:xfrm>
            <a:off x="6883055" y="2912676"/>
            <a:ext cx="307500" cy="0"/>
          </a:xfrm>
          <a:prstGeom prst="straightConnector1">
            <a:avLst/>
          </a:prstGeom>
          <a:noFill/>
          <a:ln cap="flat" cmpd="sng" w="9525">
            <a:solidFill>
              <a:schemeClr val="dk2"/>
            </a:solidFill>
            <a:prstDash val="dot"/>
            <a:round/>
            <a:headEnd len="med" w="med" type="none"/>
            <a:tailEnd len="med" w="med" type="none"/>
          </a:ln>
        </p:spPr>
      </p:cxnSp>
      <p:grpSp>
        <p:nvGrpSpPr>
          <p:cNvPr id="258" name="Google Shape;258;p37"/>
          <p:cNvGrpSpPr/>
          <p:nvPr/>
        </p:nvGrpSpPr>
        <p:grpSpPr>
          <a:xfrm>
            <a:off x="7993676" y="2716812"/>
            <a:ext cx="495567" cy="391753"/>
            <a:chOff x="5909300" y="3258025"/>
            <a:chExt cx="537900" cy="537900"/>
          </a:xfrm>
        </p:grpSpPr>
        <p:sp>
          <p:nvSpPr>
            <p:cNvPr id="259" name="Google Shape;259;p37"/>
            <p:cNvSpPr/>
            <p:nvPr/>
          </p:nvSpPr>
          <p:spPr>
            <a:xfrm>
              <a:off x="5909300" y="3258025"/>
              <a:ext cx="537900" cy="5379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7"/>
            <p:cNvSpPr/>
            <p:nvPr/>
          </p:nvSpPr>
          <p:spPr>
            <a:xfrm>
              <a:off x="6105050" y="3684925"/>
              <a:ext cx="146400" cy="111000"/>
            </a:xfrm>
            <a:prstGeom prst="triangle">
              <a:avLst>
                <a:gd fmla="val 50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61" name="Google Shape;261;p37"/>
          <p:cNvCxnSpPr>
            <a:stCxn id="254" idx="3"/>
            <a:endCxn id="259" idx="1"/>
          </p:cNvCxnSpPr>
          <p:nvPr/>
        </p:nvCxnSpPr>
        <p:spPr>
          <a:xfrm>
            <a:off x="7686143" y="2912688"/>
            <a:ext cx="307500" cy="0"/>
          </a:xfrm>
          <a:prstGeom prst="straightConnector1">
            <a:avLst/>
          </a:prstGeom>
          <a:noFill/>
          <a:ln cap="flat" cmpd="sng" w="9525">
            <a:solidFill>
              <a:schemeClr val="dk2"/>
            </a:solidFill>
            <a:prstDash val="dot"/>
            <a:round/>
            <a:headEnd len="med" w="med" type="none"/>
            <a:tailEnd len="med" w="med" type="none"/>
          </a:ln>
        </p:spPr>
      </p:cxnSp>
      <p:sp>
        <p:nvSpPr>
          <p:cNvPr id="262" name="Google Shape;262;p37"/>
          <p:cNvSpPr txBox="1"/>
          <p:nvPr/>
        </p:nvSpPr>
        <p:spPr>
          <a:xfrm>
            <a:off x="5955925" y="3095013"/>
            <a:ext cx="367500" cy="32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sv" sz="1200">
                <a:solidFill>
                  <a:schemeClr val="dk2"/>
                </a:solidFill>
                <a:latin typeface="Roboto"/>
                <a:ea typeface="Roboto"/>
                <a:cs typeface="Roboto"/>
                <a:sym typeface="Roboto"/>
              </a:rPr>
              <a:t>0</a:t>
            </a:r>
            <a:endParaRPr sz="1300">
              <a:latin typeface="Roboto"/>
              <a:ea typeface="Roboto"/>
              <a:cs typeface="Roboto"/>
              <a:sym typeface="Roboto"/>
            </a:endParaRPr>
          </a:p>
        </p:txBody>
      </p:sp>
      <p:sp>
        <p:nvSpPr>
          <p:cNvPr id="263" name="Google Shape;263;p37"/>
          <p:cNvSpPr txBox="1"/>
          <p:nvPr/>
        </p:nvSpPr>
        <p:spPr>
          <a:xfrm>
            <a:off x="6451513" y="3108563"/>
            <a:ext cx="367500" cy="32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sv" sz="1200">
                <a:solidFill>
                  <a:schemeClr val="dk2"/>
                </a:solidFill>
                <a:latin typeface="Roboto"/>
                <a:ea typeface="Roboto"/>
                <a:cs typeface="Roboto"/>
                <a:sym typeface="Roboto"/>
              </a:rPr>
              <a:t>1</a:t>
            </a:r>
            <a:endParaRPr sz="1300">
              <a:latin typeface="Roboto"/>
              <a:ea typeface="Roboto"/>
              <a:cs typeface="Roboto"/>
              <a:sym typeface="Roboto"/>
            </a:endParaRPr>
          </a:p>
        </p:txBody>
      </p:sp>
      <p:sp>
        <p:nvSpPr>
          <p:cNvPr id="264" name="Google Shape;264;p37"/>
          <p:cNvSpPr txBox="1"/>
          <p:nvPr/>
        </p:nvSpPr>
        <p:spPr>
          <a:xfrm>
            <a:off x="7254613" y="3108563"/>
            <a:ext cx="367500" cy="32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sv" sz="1200">
                <a:solidFill>
                  <a:schemeClr val="dk2"/>
                </a:solidFill>
                <a:latin typeface="Roboto"/>
                <a:ea typeface="Roboto"/>
                <a:cs typeface="Roboto"/>
                <a:sym typeface="Roboto"/>
              </a:rPr>
              <a:t>k</a:t>
            </a:r>
            <a:endParaRPr sz="1300">
              <a:latin typeface="Roboto"/>
              <a:ea typeface="Roboto"/>
              <a:cs typeface="Roboto"/>
              <a:sym typeface="Roboto"/>
            </a:endParaRPr>
          </a:p>
        </p:txBody>
      </p:sp>
      <p:sp>
        <p:nvSpPr>
          <p:cNvPr id="265" name="Google Shape;265;p37"/>
          <p:cNvSpPr txBox="1"/>
          <p:nvPr/>
        </p:nvSpPr>
        <p:spPr>
          <a:xfrm>
            <a:off x="7965750" y="3108563"/>
            <a:ext cx="551400" cy="32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sv" sz="1200">
                <a:solidFill>
                  <a:schemeClr val="dk2"/>
                </a:solidFill>
                <a:latin typeface="Roboto"/>
                <a:ea typeface="Roboto"/>
                <a:cs typeface="Roboto"/>
                <a:sym typeface="Roboto"/>
              </a:rPr>
              <a:t>N-1</a:t>
            </a:r>
            <a:endParaRPr sz="1300">
              <a:latin typeface="Roboto"/>
              <a:ea typeface="Roboto"/>
              <a:cs typeface="Roboto"/>
              <a:sym typeface="Roboto"/>
            </a:endParaRPr>
          </a:p>
        </p:txBody>
      </p:sp>
      <p:cxnSp>
        <p:nvCxnSpPr>
          <p:cNvPr id="266" name="Google Shape;266;p37"/>
          <p:cNvCxnSpPr>
            <a:stCxn id="254" idx="0"/>
            <a:endCxn id="267" idx="1"/>
          </p:cNvCxnSpPr>
          <p:nvPr/>
        </p:nvCxnSpPr>
        <p:spPr>
          <a:xfrm rot="-5400000">
            <a:off x="7501660" y="2224812"/>
            <a:ext cx="428700" cy="555300"/>
          </a:xfrm>
          <a:prstGeom prst="bentConnector2">
            <a:avLst/>
          </a:prstGeom>
          <a:noFill/>
          <a:ln cap="flat" cmpd="sng" w="19050">
            <a:solidFill>
              <a:srgbClr val="000000"/>
            </a:solidFill>
            <a:prstDash val="solid"/>
            <a:round/>
            <a:headEnd len="med" w="med" type="none"/>
            <a:tailEnd len="med" w="med" type="triangle"/>
          </a:ln>
        </p:spPr>
      </p:cxnSp>
      <p:cxnSp>
        <p:nvCxnSpPr>
          <p:cNvPr id="268" name="Google Shape;268;p37"/>
          <p:cNvCxnSpPr/>
          <p:nvPr/>
        </p:nvCxnSpPr>
        <p:spPr>
          <a:xfrm>
            <a:off x="5277010" y="3257317"/>
            <a:ext cx="615000" cy="0"/>
          </a:xfrm>
          <a:prstGeom prst="straightConnector1">
            <a:avLst/>
          </a:prstGeom>
          <a:noFill/>
          <a:ln cap="flat" cmpd="sng" w="19050">
            <a:solidFill>
              <a:srgbClr val="000000"/>
            </a:solidFill>
            <a:prstDash val="solid"/>
            <a:round/>
            <a:headEnd len="med" w="med" type="none"/>
            <a:tailEnd len="med" w="med" type="triangle"/>
          </a:ln>
        </p:spPr>
      </p:cxnSp>
      <p:sp>
        <p:nvSpPr>
          <p:cNvPr id="269" name="Google Shape;269;p37"/>
          <p:cNvSpPr txBox="1"/>
          <p:nvPr/>
        </p:nvSpPr>
        <p:spPr>
          <a:xfrm>
            <a:off x="4753275" y="3102800"/>
            <a:ext cx="551400" cy="32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sv" sz="1200">
                <a:solidFill>
                  <a:schemeClr val="dk2"/>
                </a:solidFill>
                <a:latin typeface="Roboto"/>
                <a:ea typeface="Roboto"/>
                <a:cs typeface="Roboto"/>
                <a:sym typeface="Roboto"/>
              </a:rPr>
              <a:t>Addr</a:t>
            </a:r>
            <a:endParaRPr sz="1300">
              <a:latin typeface="Roboto"/>
              <a:ea typeface="Roboto"/>
              <a:cs typeface="Roboto"/>
              <a:sym typeface="Roboto"/>
            </a:endParaRPr>
          </a:p>
        </p:txBody>
      </p:sp>
      <p:sp>
        <p:nvSpPr>
          <p:cNvPr id="270" name="Google Shape;270;p37"/>
          <p:cNvSpPr txBox="1"/>
          <p:nvPr/>
        </p:nvSpPr>
        <p:spPr>
          <a:xfrm>
            <a:off x="4591100" y="2758175"/>
            <a:ext cx="713700" cy="32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sv" sz="1200">
                <a:solidFill>
                  <a:schemeClr val="dk2"/>
                </a:solidFill>
                <a:latin typeface="Roboto"/>
                <a:ea typeface="Roboto"/>
                <a:cs typeface="Roboto"/>
                <a:sym typeface="Roboto"/>
              </a:rPr>
              <a:t>Data In</a:t>
            </a:r>
            <a:endParaRPr sz="1300">
              <a:latin typeface="Roboto"/>
              <a:ea typeface="Roboto"/>
              <a:cs typeface="Roboto"/>
              <a:sym typeface="Roboto"/>
            </a:endParaRPr>
          </a:p>
        </p:txBody>
      </p:sp>
      <p:sp>
        <p:nvSpPr>
          <p:cNvPr id="267" name="Google Shape;267;p37"/>
          <p:cNvSpPr txBox="1"/>
          <p:nvPr/>
        </p:nvSpPr>
        <p:spPr>
          <a:xfrm>
            <a:off x="7993675" y="2125938"/>
            <a:ext cx="837600" cy="32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sv" sz="1200">
                <a:solidFill>
                  <a:schemeClr val="dk2"/>
                </a:solidFill>
                <a:latin typeface="Roboto"/>
                <a:ea typeface="Roboto"/>
                <a:cs typeface="Roboto"/>
                <a:sym typeface="Roboto"/>
              </a:rPr>
              <a:t>Delayed Data Out</a:t>
            </a:r>
            <a:endParaRPr sz="1300">
              <a:latin typeface="Roboto"/>
              <a:ea typeface="Roboto"/>
              <a:cs typeface="Roboto"/>
              <a:sym typeface="Roboto"/>
            </a:endParaRPr>
          </a:p>
        </p:txBody>
      </p:sp>
      <p:sp>
        <p:nvSpPr>
          <p:cNvPr id="271" name="Google Shape;271;p37"/>
          <p:cNvSpPr txBox="1"/>
          <p:nvPr/>
        </p:nvSpPr>
        <p:spPr>
          <a:xfrm>
            <a:off x="4311600" y="3484413"/>
            <a:ext cx="965400" cy="32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sv" sz="1200">
                <a:solidFill>
                  <a:schemeClr val="dk2"/>
                </a:solidFill>
                <a:latin typeface="Roboto"/>
                <a:ea typeface="Roboto"/>
                <a:cs typeface="Roboto"/>
                <a:sym typeface="Roboto"/>
              </a:rPr>
              <a:t>Clk @ fc Hz</a:t>
            </a:r>
            <a:endParaRPr sz="1300">
              <a:latin typeface="Roboto"/>
              <a:ea typeface="Roboto"/>
              <a:cs typeface="Roboto"/>
              <a:sym typeface="Roboto"/>
            </a:endParaRPr>
          </a:p>
        </p:txBody>
      </p:sp>
      <p:cxnSp>
        <p:nvCxnSpPr>
          <p:cNvPr id="272" name="Google Shape;272;p37"/>
          <p:cNvCxnSpPr/>
          <p:nvPr/>
        </p:nvCxnSpPr>
        <p:spPr>
          <a:xfrm>
            <a:off x="5277010" y="3646717"/>
            <a:ext cx="615000" cy="0"/>
          </a:xfrm>
          <a:prstGeom prst="straightConnector1">
            <a:avLst/>
          </a:prstGeom>
          <a:noFill/>
          <a:ln cap="flat" cmpd="sng" w="19050">
            <a:solidFill>
              <a:srgbClr val="000000"/>
            </a:solidFill>
            <a:prstDash val="solid"/>
            <a:round/>
            <a:headEnd len="med" w="med" type="none"/>
            <a:tailEnd len="med" w="med" type="triangle"/>
          </a:ln>
        </p:spPr>
      </p:cxnSp>
      <p:pic>
        <p:nvPicPr>
          <p:cNvPr id="273" name="Google Shape;273;p37"/>
          <p:cNvPicPr preferRelativeResize="0"/>
          <p:nvPr/>
        </p:nvPicPr>
        <p:blipFill>
          <a:blip r:embed="rId3">
            <a:alphaModFix/>
          </a:blip>
          <a:stretch>
            <a:fillRect/>
          </a:stretch>
        </p:blipFill>
        <p:spPr>
          <a:xfrm>
            <a:off x="762000" y="2069991"/>
            <a:ext cx="2393601" cy="8649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3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Energy Computation </a:t>
            </a:r>
            <a:endParaRPr/>
          </a:p>
        </p:txBody>
      </p:sp>
      <p:sp>
        <p:nvSpPr>
          <p:cNvPr id="279" name="Google Shape;279;p38"/>
          <p:cNvSpPr txBox="1"/>
          <p:nvPr>
            <p:ph idx="1" type="body"/>
          </p:nvPr>
        </p:nvSpPr>
        <p:spPr>
          <a:xfrm>
            <a:off x="311700" y="1490700"/>
            <a:ext cx="4195200" cy="3091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sv"/>
              <a:t>In this design, the energy calculation is written with sum and multiplication together, which adds the output of delayed signal from shift register and squares the signal to get the energy. </a:t>
            </a:r>
            <a:endParaRPr/>
          </a:p>
          <a:p>
            <a:pPr indent="0" lvl="0" marL="0" rtl="0" algn="just">
              <a:spcBef>
                <a:spcPts val="1600"/>
              </a:spcBef>
              <a:spcAft>
                <a:spcPts val="1600"/>
              </a:spcAft>
              <a:buNone/>
            </a:pPr>
            <a:r>
              <a:rPr lang="sv"/>
              <a:t>In order to extract the energy of the sound wave, we attempt to find the maxima of the squared wave. This is done by a simple algorithm to find local maxima. Points val0, val1, and val2, occurring successively,  are compared. If val1 has the largest squared amplitude, it is a local maximum and is output through FIFO. Ten such values are extracted for each angle for the purpose of improving statistics.</a:t>
            </a:r>
            <a:endParaRPr/>
          </a:p>
        </p:txBody>
      </p:sp>
      <p:pic>
        <p:nvPicPr>
          <p:cNvPr id="280" name="Google Shape;280;p38"/>
          <p:cNvPicPr preferRelativeResize="0"/>
          <p:nvPr/>
        </p:nvPicPr>
        <p:blipFill>
          <a:blip r:embed="rId3">
            <a:alphaModFix/>
          </a:blip>
          <a:stretch>
            <a:fillRect/>
          </a:stretch>
        </p:blipFill>
        <p:spPr>
          <a:xfrm>
            <a:off x="4977575" y="1569850"/>
            <a:ext cx="3438525" cy="3200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3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Scanning Range of Angles</a:t>
            </a:r>
            <a:endParaRPr/>
          </a:p>
        </p:txBody>
      </p:sp>
      <p:sp>
        <p:nvSpPr>
          <p:cNvPr id="286" name="Google Shape;286;p39"/>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To scan a range of angles, an FSM</a:t>
            </a:r>
            <a:r>
              <a:rPr lang="sv">
                <a:solidFill>
                  <a:srgbClr val="000000"/>
                </a:solidFill>
                <a:latin typeface="Arial"/>
                <a:ea typeface="Arial"/>
                <a:cs typeface="Arial"/>
                <a:sym typeface="Arial"/>
              </a:rPr>
              <a:t> </a:t>
            </a:r>
            <a:r>
              <a:rPr lang="sv"/>
              <a:t>(finite state machine)</a:t>
            </a:r>
            <a:r>
              <a:rPr lang="sv"/>
              <a:t> was implemented to “sweep” through the precomputed delay values.</a:t>
            </a:r>
            <a:endParaRPr/>
          </a:p>
          <a:p>
            <a:pPr indent="0" lvl="0" marL="0" rtl="0" algn="l">
              <a:lnSpc>
                <a:spcPct val="100000"/>
              </a:lnSpc>
              <a:spcBef>
                <a:spcPts val="1600"/>
              </a:spcBef>
              <a:spcAft>
                <a:spcPts val="0"/>
              </a:spcAft>
              <a:buNone/>
            </a:pPr>
            <a:r>
              <a:rPr lang="sv"/>
              <a:t>In our system design, there are actually 120 sets of number of delay clock cycle corresponding to a scan between 30 degree to 150 degree. Thus, the counter needs to increment 119 times to ﬁnish the entire scan for the angles in a system</a:t>
            </a:r>
            <a:endParaRPr/>
          </a:p>
        </p:txBody>
      </p:sp>
      <p:pic>
        <p:nvPicPr>
          <p:cNvPr id="287" name="Google Shape;287;p39"/>
          <p:cNvPicPr preferRelativeResize="0"/>
          <p:nvPr/>
        </p:nvPicPr>
        <p:blipFill>
          <a:blip r:embed="rId3">
            <a:alphaModFix/>
          </a:blip>
          <a:stretch>
            <a:fillRect/>
          </a:stretch>
        </p:blipFill>
        <p:spPr>
          <a:xfrm>
            <a:off x="4747594" y="1505709"/>
            <a:ext cx="4084700" cy="2192411"/>
          </a:xfrm>
          <a:prstGeom prst="rect">
            <a:avLst/>
          </a:prstGeom>
          <a:noFill/>
          <a:ln>
            <a:noFill/>
          </a:ln>
        </p:spPr>
      </p:pic>
      <p:sp>
        <p:nvSpPr>
          <p:cNvPr id="288" name="Google Shape;288;p39"/>
          <p:cNvSpPr txBox="1"/>
          <p:nvPr/>
        </p:nvSpPr>
        <p:spPr>
          <a:xfrm>
            <a:off x="7971550" y="2503613"/>
            <a:ext cx="615300" cy="33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800">
                <a:latin typeface="Roboto"/>
                <a:ea typeface="Roboto"/>
                <a:cs typeface="Roboto"/>
                <a:sym typeface="Roboto"/>
              </a:rPr>
              <a:t>angle++</a:t>
            </a:r>
            <a:endParaRPr sz="800">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40"/>
          <p:cNvSpPr txBox="1"/>
          <p:nvPr>
            <p:ph type="title"/>
          </p:nvPr>
        </p:nvSpPr>
        <p:spPr>
          <a:xfrm>
            <a:off x="519600" y="1949400"/>
            <a:ext cx="8104800" cy="12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v" sz="6000"/>
              <a:t>Results</a:t>
            </a:r>
            <a:endParaRPr sz="6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1"/>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Experimental Data</a:t>
            </a:r>
            <a:endParaRPr/>
          </a:p>
        </p:txBody>
      </p:sp>
      <p:sp>
        <p:nvSpPr>
          <p:cNvPr id="299" name="Google Shape;299;p41"/>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1400"/>
              <a:t>The following slides show data obtained by the system, in comparison with theoretically expected values.</a:t>
            </a:r>
            <a:endParaRPr sz="1400"/>
          </a:p>
          <a:p>
            <a:pPr indent="0" lvl="0" marL="0" rtl="0" algn="l">
              <a:spcBef>
                <a:spcPts val="1600"/>
              </a:spcBef>
              <a:spcAft>
                <a:spcPts val="0"/>
              </a:spcAft>
              <a:buNone/>
            </a:pPr>
            <a:r>
              <a:rPr lang="sv" sz="1400"/>
              <a:t>Energy values were written directly to memory, in order of increasing angle.</a:t>
            </a:r>
            <a:endParaRPr sz="1400"/>
          </a:p>
          <a:p>
            <a:pPr indent="0" lvl="0" marL="0" rtl="0" algn="l">
              <a:spcBef>
                <a:spcPts val="1600"/>
              </a:spcBef>
              <a:spcAft>
                <a:spcPts val="1600"/>
              </a:spcAft>
              <a:buNone/>
            </a:pPr>
            <a:r>
              <a:rPr lang="sv" sz="1400"/>
              <a:t>All experiments use 4 microphones and a source frequency of 25 kHz.</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title"/>
          </p:nvPr>
        </p:nvSpPr>
        <p:spPr>
          <a:xfrm>
            <a:off x="1904550" y="1949400"/>
            <a:ext cx="5334900" cy="12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v" sz="6000"/>
              <a:t>Introduction</a:t>
            </a:r>
            <a:endParaRPr sz="6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42"/>
          <p:cNvSpPr txBox="1"/>
          <p:nvPr>
            <p:ph idx="1" type="body"/>
          </p:nvPr>
        </p:nvSpPr>
        <p:spPr>
          <a:xfrm>
            <a:off x="175050" y="4507250"/>
            <a:ext cx="87939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sv"/>
              <a:t>Comparison of </a:t>
            </a:r>
            <a:r>
              <a:rPr lang="sv"/>
              <a:t> energy </a:t>
            </a:r>
            <a:r>
              <a:rPr lang="sv"/>
              <a:t> </a:t>
            </a:r>
            <a:r>
              <a:rPr lang="sv"/>
              <a:t>data obtained (left) and theoretical beamforming calculation (right) at 140 degrees.</a:t>
            </a:r>
            <a:endParaRPr/>
          </a:p>
        </p:txBody>
      </p:sp>
      <p:pic>
        <p:nvPicPr>
          <p:cNvPr id="305" name="Google Shape;305;p42"/>
          <p:cNvPicPr preferRelativeResize="0"/>
          <p:nvPr/>
        </p:nvPicPr>
        <p:blipFill>
          <a:blip r:embed="rId3">
            <a:alphaModFix/>
          </a:blip>
          <a:stretch>
            <a:fillRect/>
          </a:stretch>
        </p:blipFill>
        <p:spPr>
          <a:xfrm>
            <a:off x="4218625" y="753150"/>
            <a:ext cx="4708899" cy="2552925"/>
          </a:xfrm>
          <a:prstGeom prst="rect">
            <a:avLst/>
          </a:prstGeom>
          <a:noFill/>
          <a:ln>
            <a:noFill/>
          </a:ln>
        </p:spPr>
      </p:pic>
      <p:pic>
        <p:nvPicPr>
          <p:cNvPr id="306" name="Google Shape;306;p42"/>
          <p:cNvPicPr preferRelativeResize="0"/>
          <p:nvPr/>
        </p:nvPicPr>
        <p:blipFill>
          <a:blip r:embed="rId4">
            <a:alphaModFix/>
          </a:blip>
          <a:stretch>
            <a:fillRect/>
          </a:stretch>
        </p:blipFill>
        <p:spPr>
          <a:xfrm>
            <a:off x="311700" y="524976"/>
            <a:ext cx="3979225" cy="30092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43"/>
          <p:cNvSpPr txBox="1"/>
          <p:nvPr>
            <p:ph idx="1" type="body"/>
          </p:nvPr>
        </p:nvSpPr>
        <p:spPr>
          <a:xfrm>
            <a:off x="311700" y="4521400"/>
            <a:ext cx="87090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sv"/>
              <a:t>Comparison of  energy  data obtained (left) and theoretical beamforming calculation (right) at 90 degree.</a:t>
            </a:r>
            <a:endParaRPr/>
          </a:p>
        </p:txBody>
      </p:sp>
      <p:pic>
        <p:nvPicPr>
          <p:cNvPr id="312" name="Google Shape;312;p43"/>
          <p:cNvPicPr preferRelativeResize="0"/>
          <p:nvPr/>
        </p:nvPicPr>
        <p:blipFill>
          <a:blip r:embed="rId3">
            <a:alphaModFix/>
          </a:blip>
          <a:stretch>
            <a:fillRect/>
          </a:stretch>
        </p:blipFill>
        <p:spPr>
          <a:xfrm>
            <a:off x="675925" y="978025"/>
            <a:ext cx="3703476" cy="3017650"/>
          </a:xfrm>
          <a:prstGeom prst="rect">
            <a:avLst/>
          </a:prstGeom>
          <a:noFill/>
          <a:ln>
            <a:noFill/>
          </a:ln>
        </p:spPr>
      </p:pic>
      <p:pic>
        <p:nvPicPr>
          <p:cNvPr id="313" name="Google Shape;313;p43"/>
          <p:cNvPicPr preferRelativeResize="0"/>
          <p:nvPr/>
        </p:nvPicPr>
        <p:blipFill>
          <a:blip r:embed="rId4">
            <a:alphaModFix/>
          </a:blip>
          <a:stretch>
            <a:fillRect/>
          </a:stretch>
        </p:blipFill>
        <p:spPr>
          <a:xfrm>
            <a:off x="4572000" y="978025"/>
            <a:ext cx="4257551" cy="3017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44"/>
          <p:cNvSpPr txBox="1"/>
          <p:nvPr>
            <p:ph type="title"/>
          </p:nvPr>
        </p:nvSpPr>
        <p:spPr>
          <a:xfrm>
            <a:off x="519600" y="1949400"/>
            <a:ext cx="8104800" cy="12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v" sz="6000"/>
              <a:t>Conclusions</a:t>
            </a:r>
            <a:endParaRPr sz="6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Summary</a:t>
            </a:r>
            <a:endParaRPr/>
          </a:p>
        </p:txBody>
      </p:sp>
      <p:sp>
        <p:nvSpPr>
          <p:cNvPr id="324" name="Google Shape;324;p45"/>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sv"/>
              <a:t>Beamforming results align fairly well with expected values, but suffer from unsolved issues, such as negative values..</a:t>
            </a:r>
            <a:endParaRPr/>
          </a:p>
          <a:p>
            <a:pPr indent="-311150" lvl="0" marL="457200" rtl="0" algn="l">
              <a:spcBef>
                <a:spcPts val="0"/>
              </a:spcBef>
              <a:spcAft>
                <a:spcPts val="0"/>
              </a:spcAft>
              <a:buSzPts val="1300"/>
              <a:buChar char="●"/>
            </a:pPr>
            <a:r>
              <a:rPr lang="sv"/>
              <a:t>Not all design specifications were met</a:t>
            </a:r>
            <a:endParaRPr/>
          </a:p>
          <a:p>
            <a:pPr indent="-311150" lvl="1" marL="914400" rtl="0" algn="l">
              <a:spcBef>
                <a:spcPts val="0"/>
              </a:spcBef>
              <a:spcAft>
                <a:spcPts val="0"/>
              </a:spcAft>
              <a:buSzPts val="1300"/>
              <a:buChar char="○"/>
            </a:pPr>
            <a:r>
              <a:rPr lang="sv" sz="1300"/>
              <a:t>Lack of precision in results (&gt;2°)</a:t>
            </a:r>
            <a:endParaRPr sz="1300"/>
          </a:p>
          <a:p>
            <a:pPr indent="-311150" lvl="1" marL="914400" rtl="0" algn="l">
              <a:spcBef>
                <a:spcPts val="0"/>
              </a:spcBef>
              <a:spcAft>
                <a:spcPts val="0"/>
              </a:spcAft>
              <a:buSzPts val="1300"/>
              <a:buChar char="○"/>
            </a:pPr>
            <a:r>
              <a:rPr lang="sv" sz="1300"/>
              <a:t>Real-time presentation of data.</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4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Negative Values in Result</a:t>
            </a:r>
            <a:endParaRPr/>
          </a:p>
        </p:txBody>
      </p:sp>
      <p:sp>
        <p:nvSpPr>
          <p:cNvPr id="330" name="Google Shape;330;p46"/>
          <p:cNvSpPr txBox="1"/>
          <p:nvPr>
            <p:ph idx="1" type="body"/>
          </p:nvPr>
        </p:nvSpPr>
        <p:spPr>
          <a:xfrm>
            <a:off x="311700" y="1505700"/>
            <a:ext cx="68652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The system occasionally produces negative energy values, strongly implying wrapping due to insufficient data-widths.</a:t>
            </a:r>
            <a:endParaRPr/>
          </a:p>
          <a:p>
            <a:pPr indent="0" lvl="0" marL="0" rtl="0" algn="l">
              <a:spcBef>
                <a:spcPts val="1600"/>
              </a:spcBef>
              <a:spcAft>
                <a:spcPts val="0"/>
              </a:spcAft>
              <a:buNone/>
            </a:pPr>
            <a:r>
              <a:rPr lang="sv"/>
              <a:t>This can probably be solved by tracing data through the design and sizing data-widths after each computation such that overflow cannot occur.</a:t>
            </a:r>
            <a:endParaRPr/>
          </a:p>
          <a:p>
            <a:pPr indent="0" lvl="0" marL="0" rtl="0" algn="l">
              <a:spcBef>
                <a:spcPts val="1600"/>
              </a:spcBef>
              <a:spcAft>
                <a:spcPts val="0"/>
              </a:spcAft>
              <a:buNone/>
            </a:pPr>
            <a:r>
              <a:rPr lang="sv"/>
              <a:t>An alternative might be to use Integrated Logic Analyzer (ILA) to directly observe energy values and empirically determine the cause.</a:t>
            </a:r>
            <a:endParaRPr/>
          </a:p>
          <a:p>
            <a:pPr indent="0" lvl="0" marL="0" rtl="0" algn="l">
              <a:spcBef>
                <a:spcPts val="1600"/>
              </a:spcBef>
              <a:spcAft>
                <a:spcPts val="16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4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Unmet Specifications</a:t>
            </a:r>
            <a:endParaRPr/>
          </a:p>
        </p:txBody>
      </p:sp>
      <p:sp>
        <p:nvSpPr>
          <p:cNvPr id="336" name="Google Shape;336;p47"/>
          <p:cNvSpPr txBox="1"/>
          <p:nvPr>
            <p:ph idx="1" type="body"/>
          </p:nvPr>
        </p:nvSpPr>
        <p:spPr>
          <a:xfrm>
            <a:off x="311700" y="1505700"/>
            <a:ext cx="7762500" cy="3076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sv"/>
              <a:t>Lack of precision in results.</a:t>
            </a:r>
            <a:endParaRPr/>
          </a:p>
          <a:p>
            <a:pPr indent="-311150" lvl="0" marL="457200" rtl="0" algn="l">
              <a:spcBef>
                <a:spcPts val="0"/>
              </a:spcBef>
              <a:spcAft>
                <a:spcPts val="0"/>
              </a:spcAft>
              <a:buSzPts val="1300"/>
              <a:buChar char="●"/>
            </a:pPr>
            <a:r>
              <a:rPr lang="sv"/>
              <a:t>Real-time presentation of data.</a:t>
            </a:r>
            <a:endParaRPr/>
          </a:p>
          <a:p>
            <a:pPr indent="0" lvl="0" marL="0" rtl="0" algn="l">
              <a:spcBef>
                <a:spcPts val="1600"/>
              </a:spcBef>
              <a:spcAft>
                <a:spcPts val="1600"/>
              </a:spcAft>
              <a:buNone/>
            </a:pPr>
            <a:r>
              <a:rPr lang="sv"/>
              <a:t>In order to increase beamforming precision, more sensors can be added to the system.</a:t>
            </a:r>
            <a:br>
              <a:rPr lang="sv"/>
            </a:br>
            <a:r>
              <a:rPr lang="sv"/>
              <a:t>The effect on precision is clearly illustrated by the figures below, using 24 and 4 sensors, respectively.</a:t>
            </a:r>
            <a:endParaRPr/>
          </a:p>
        </p:txBody>
      </p:sp>
      <p:pic>
        <p:nvPicPr>
          <p:cNvPr id="337" name="Google Shape;337;p47"/>
          <p:cNvPicPr preferRelativeResize="0"/>
          <p:nvPr/>
        </p:nvPicPr>
        <p:blipFill>
          <a:blip r:embed="rId3">
            <a:alphaModFix/>
          </a:blip>
          <a:stretch>
            <a:fillRect/>
          </a:stretch>
        </p:blipFill>
        <p:spPr>
          <a:xfrm>
            <a:off x="389124" y="2741175"/>
            <a:ext cx="3712000" cy="2079050"/>
          </a:xfrm>
          <a:prstGeom prst="rect">
            <a:avLst/>
          </a:prstGeom>
          <a:noFill/>
          <a:ln>
            <a:noFill/>
          </a:ln>
        </p:spPr>
      </p:pic>
      <p:pic>
        <p:nvPicPr>
          <p:cNvPr id="338" name="Google Shape;338;p47"/>
          <p:cNvPicPr preferRelativeResize="0"/>
          <p:nvPr/>
        </p:nvPicPr>
        <p:blipFill>
          <a:blip r:embed="rId4">
            <a:alphaModFix/>
          </a:blip>
          <a:stretch>
            <a:fillRect/>
          </a:stretch>
        </p:blipFill>
        <p:spPr>
          <a:xfrm>
            <a:off x="4639375" y="2741175"/>
            <a:ext cx="3878125" cy="20790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4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Unmet Specifications</a:t>
            </a:r>
            <a:endParaRPr/>
          </a:p>
        </p:txBody>
      </p:sp>
      <p:sp>
        <p:nvSpPr>
          <p:cNvPr id="344" name="Google Shape;344;p48"/>
          <p:cNvSpPr txBox="1"/>
          <p:nvPr>
            <p:ph idx="1" type="body"/>
          </p:nvPr>
        </p:nvSpPr>
        <p:spPr>
          <a:xfrm>
            <a:off x="311700" y="1505700"/>
            <a:ext cx="7762500" cy="3076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sv"/>
              <a:t>Lack of precision in results.</a:t>
            </a:r>
            <a:endParaRPr/>
          </a:p>
          <a:p>
            <a:pPr indent="-311150" lvl="0" marL="457200" rtl="0" algn="l">
              <a:spcBef>
                <a:spcPts val="0"/>
              </a:spcBef>
              <a:spcAft>
                <a:spcPts val="0"/>
              </a:spcAft>
              <a:buSzPts val="1300"/>
              <a:buChar char="●"/>
            </a:pPr>
            <a:r>
              <a:rPr lang="sv"/>
              <a:t>Real-time presentation of data.</a:t>
            </a:r>
            <a:endParaRPr/>
          </a:p>
          <a:p>
            <a:pPr indent="0" lvl="0" marL="0" rtl="0" algn="l">
              <a:spcBef>
                <a:spcPts val="1600"/>
              </a:spcBef>
              <a:spcAft>
                <a:spcPts val="0"/>
              </a:spcAft>
              <a:buNone/>
            </a:pPr>
            <a:r>
              <a:rPr lang="sv"/>
              <a:t>Real-time presentation of data is challenging due to the GRMON interface.</a:t>
            </a:r>
            <a:br>
              <a:rPr lang="sv"/>
            </a:br>
            <a:r>
              <a:rPr lang="sv"/>
              <a:t>In its current state, an operator must manually use GRMON to read memory contents.</a:t>
            </a:r>
            <a:endParaRPr/>
          </a:p>
          <a:p>
            <a:pPr indent="0" lvl="0" marL="0" rtl="0" algn="l">
              <a:spcBef>
                <a:spcPts val="1600"/>
              </a:spcBef>
              <a:spcAft>
                <a:spcPts val="0"/>
              </a:spcAft>
              <a:buNone/>
            </a:pPr>
            <a:r>
              <a:rPr lang="sv"/>
              <a:t>As a partial solution, a script could be written using GRMON to periodically read incrementing blocks of data from the memory.</a:t>
            </a:r>
            <a:endParaRPr/>
          </a:p>
          <a:p>
            <a:pPr indent="0" lvl="0" marL="0" rtl="0" algn="l">
              <a:spcBef>
                <a:spcPts val="1600"/>
              </a:spcBef>
              <a:spcAft>
                <a:spcPts val="160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49"/>
          <p:cNvSpPr txBox="1"/>
          <p:nvPr>
            <p:ph type="title"/>
          </p:nvPr>
        </p:nvSpPr>
        <p:spPr>
          <a:xfrm>
            <a:off x="519600" y="1949400"/>
            <a:ext cx="8104800" cy="12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v" sz="6000"/>
              <a:t>Future Work</a:t>
            </a:r>
            <a:endParaRPr sz="60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5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Future Work</a:t>
            </a:r>
            <a:endParaRPr/>
          </a:p>
        </p:txBody>
      </p:sp>
      <p:sp>
        <p:nvSpPr>
          <p:cNvPr id="355" name="Google Shape;355;p50"/>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sv"/>
              <a:t>Extending the system to use 24 sensors.</a:t>
            </a:r>
            <a:endParaRPr/>
          </a:p>
          <a:p>
            <a:pPr indent="-311150" lvl="0" marL="457200" rtl="0" algn="l">
              <a:spcBef>
                <a:spcPts val="0"/>
              </a:spcBef>
              <a:spcAft>
                <a:spcPts val="0"/>
              </a:spcAft>
              <a:buSzPts val="1300"/>
              <a:buChar char="●"/>
            </a:pPr>
            <a:r>
              <a:rPr lang="sv"/>
              <a:t>Correcting internal data-widths so that overflow cannot occur.</a:t>
            </a:r>
            <a:endParaRPr/>
          </a:p>
          <a:p>
            <a:pPr indent="-311150" lvl="0" marL="457200" rtl="0" algn="l">
              <a:spcBef>
                <a:spcPts val="0"/>
              </a:spcBef>
              <a:spcAft>
                <a:spcPts val="0"/>
              </a:spcAft>
              <a:buSzPts val="1300"/>
              <a:buChar char="●"/>
            </a:pPr>
            <a:r>
              <a:rPr lang="sv"/>
              <a:t>Using two sensor arrays to implement 2-dimensional beamforming.</a:t>
            </a:r>
            <a:endParaRPr/>
          </a:p>
          <a:p>
            <a:pPr indent="-311150" lvl="0" marL="457200" rtl="0" algn="l">
              <a:spcBef>
                <a:spcPts val="0"/>
              </a:spcBef>
              <a:spcAft>
                <a:spcPts val="0"/>
              </a:spcAft>
              <a:buSzPts val="1300"/>
              <a:buChar char="●"/>
            </a:pPr>
            <a:r>
              <a:rPr lang="sv"/>
              <a:t>Implementation of continuous data transfer to PC when scanning, to enable real-time presentation of beamformer data.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59" name="Shape 359"/>
        <p:cNvGrpSpPr/>
        <p:nvPr/>
      </p:nvGrpSpPr>
      <p:grpSpPr>
        <a:xfrm>
          <a:off x="0" y="0"/>
          <a:ext cx="0" cy="0"/>
          <a:chOff x="0" y="0"/>
          <a:chExt cx="0" cy="0"/>
        </a:xfrm>
      </p:grpSpPr>
      <p:sp>
        <p:nvSpPr>
          <p:cNvPr id="360" name="Google Shape;360;p51"/>
          <p:cNvSpPr txBox="1"/>
          <p:nvPr>
            <p:ph type="title"/>
          </p:nvPr>
        </p:nvSpPr>
        <p:spPr>
          <a:xfrm>
            <a:off x="519600" y="1949400"/>
            <a:ext cx="8104800" cy="12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v" sz="6000"/>
              <a:t>Ending Notes</a:t>
            </a:r>
            <a:endParaRPr sz="6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Goals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5" name="Google Shape;85;p16"/>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sv" sz="1400"/>
              <a:t>Locate and track a moving ultrasonic audio source using </a:t>
            </a:r>
            <a:r>
              <a:rPr i="1" lang="sv" sz="1400"/>
              <a:t>beamforming</a:t>
            </a:r>
            <a:r>
              <a:rPr lang="sv" sz="1400"/>
              <a:t>.</a:t>
            </a:r>
            <a:endParaRPr sz="1400"/>
          </a:p>
          <a:p>
            <a:pPr indent="-317500" lvl="0" marL="457200" rtl="0" algn="l">
              <a:spcBef>
                <a:spcPts val="0"/>
              </a:spcBef>
              <a:spcAft>
                <a:spcPts val="0"/>
              </a:spcAft>
              <a:buSzPts val="1400"/>
              <a:buChar char="●"/>
            </a:pPr>
            <a:r>
              <a:rPr lang="sv" sz="1400"/>
              <a:t>Implement system on an Artix-7 FPGA equipped with linear microphone arrays.</a:t>
            </a:r>
            <a:endParaRPr sz="1400"/>
          </a:p>
          <a:p>
            <a:pPr indent="-317500" lvl="0" marL="457200" rtl="0" algn="l">
              <a:spcBef>
                <a:spcPts val="0"/>
              </a:spcBef>
              <a:spcAft>
                <a:spcPts val="0"/>
              </a:spcAft>
              <a:buSzPts val="1400"/>
              <a:buChar char="●"/>
            </a:pPr>
            <a:r>
              <a:rPr lang="sv" sz="1400"/>
              <a:t>Adhere to SCRUM principles throughout project.</a:t>
            </a:r>
            <a:endParaRPr sz="1400"/>
          </a:p>
          <a:p>
            <a:pPr indent="0" lvl="0" marL="457200" rtl="0" algn="l">
              <a:spcBef>
                <a:spcPts val="1600"/>
              </a:spcBef>
              <a:spcAft>
                <a:spcPts val="1600"/>
              </a:spcAft>
              <a:buNone/>
            </a:pPr>
            <a:r>
              <a:t/>
            </a:r>
            <a:endParaRPr sz="1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64" name="Shape 364"/>
        <p:cNvGrpSpPr/>
        <p:nvPr/>
      </p:nvGrpSpPr>
      <p:grpSpPr>
        <a:xfrm>
          <a:off x="0" y="0"/>
          <a:ext cx="0" cy="0"/>
          <a:chOff x="0" y="0"/>
          <a:chExt cx="0" cy="0"/>
        </a:xfrm>
      </p:grpSpPr>
      <p:sp>
        <p:nvSpPr>
          <p:cNvPr id="365" name="Google Shape;365;p5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sv"/>
              <a:t>Unfortunate Circumstances</a:t>
            </a:r>
            <a:endParaRPr i="1"/>
          </a:p>
        </p:txBody>
      </p:sp>
      <p:sp>
        <p:nvSpPr>
          <p:cNvPr id="366" name="Google Shape;366;p52"/>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1400"/>
              <a:t>The ongoing pandemic* prompted the Swedish government to recommend social distancing and mandate remote education from LP4 onwards.</a:t>
            </a:r>
            <a:endParaRPr sz="1400"/>
          </a:p>
          <a:p>
            <a:pPr indent="0" lvl="0" marL="0" rtl="0" algn="l">
              <a:spcBef>
                <a:spcPts val="1600"/>
              </a:spcBef>
              <a:spcAft>
                <a:spcPts val="1600"/>
              </a:spcAft>
              <a:buNone/>
            </a:pPr>
            <a:r>
              <a:rPr lang="sv" sz="1400"/>
              <a:t>Since this project was a team effort, with shared physical hardware, the working methodology was adversely affected during the latter half of the project.</a:t>
            </a:r>
            <a:endParaRPr sz="1400"/>
          </a:p>
        </p:txBody>
      </p:sp>
      <p:sp>
        <p:nvSpPr>
          <p:cNvPr id="367" name="Google Shape;367;p52"/>
          <p:cNvSpPr txBox="1"/>
          <p:nvPr/>
        </p:nvSpPr>
        <p:spPr>
          <a:xfrm>
            <a:off x="281950" y="4707750"/>
            <a:ext cx="4468500" cy="32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sv">
                <a:solidFill>
                  <a:schemeClr val="dk2"/>
                </a:solidFill>
                <a:latin typeface="Roboto"/>
                <a:ea typeface="Roboto"/>
                <a:cs typeface="Roboto"/>
                <a:sym typeface="Roboto"/>
              </a:rPr>
              <a:t>*https://en.wikipedia.org/wiki/COVID-19_pandemic</a:t>
            </a:r>
            <a:endParaRPr>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5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sv"/>
              <a:t>Thank you for listening!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Specifications</a:t>
            </a:r>
            <a:endParaRPr/>
          </a:p>
        </p:txBody>
      </p:sp>
      <p:sp>
        <p:nvSpPr>
          <p:cNvPr id="91" name="Google Shape;91;p17"/>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sv" sz="1400"/>
              <a:t>Locate audio source in two dimensions.</a:t>
            </a:r>
            <a:endParaRPr sz="1400"/>
          </a:p>
          <a:p>
            <a:pPr indent="-317500" lvl="0" marL="457200" rtl="0" algn="l">
              <a:spcBef>
                <a:spcPts val="0"/>
              </a:spcBef>
              <a:spcAft>
                <a:spcPts val="0"/>
              </a:spcAft>
              <a:buSzPts val="1400"/>
              <a:buChar char="●"/>
            </a:pPr>
            <a:r>
              <a:rPr lang="sv" sz="1400"/>
              <a:t>Determine direction of source to within 2° in the cone of interest.</a:t>
            </a:r>
            <a:endParaRPr sz="1400"/>
          </a:p>
          <a:p>
            <a:pPr indent="-317500" lvl="0" marL="457200" marR="0" rtl="0" algn="l">
              <a:lnSpc>
                <a:spcPct val="115000"/>
              </a:lnSpc>
              <a:spcBef>
                <a:spcPts val="0"/>
              </a:spcBef>
              <a:spcAft>
                <a:spcPts val="0"/>
              </a:spcAft>
              <a:buSzPts val="1400"/>
              <a:buChar char="●"/>
            </a:pPr>
            <a:r>
              <a:rPr lang="sv" sz="1400"/>
              <a:t>Detect changes in location with a latency of &lt;1s.</a:t>
            </a:r>
            <a:endParaRPr sz="1400"/>
          </a:p>
          <a:p>
            <a:pPr indent="-317500" lvl="0" marL="457200" marR="0" rtl="0" algn="l">
              <a:lnSpc>
                <a:spcPct val="115000"/>
              </a:lnSpc>
              <a:spcBef>
                <a:spcPts val="0"/>
              </a:spcBef>
              <a:spcAft>
                <a:spcPts val="0"/>
              </a:spcAft>
              <a:buSzPts val="1400"/>
              <a:buChar char="●"/>
            </a:pPr>
            <a:r>
              <a:rPr lang="sv" sz="1400"/>
              <a:t>Display direction of audio source in real time.</a:t>
            </a:r>
            <a:endParaRPr sz="1400"/>
          </a:p>
          <a:p>
            <a:pPr indent="0" lvl="0" marL="0" marR="0" rtl="0" algn="l">
              <a:lnSpc>
                <a:spcPct val="115000"/>
              </a:lnSpc>
              <a:spcBef>
                <a:spcPts val="1600"/>
              </a:spcBef>
              <a:spcAft>
                <a:spcPts val="0"/>
              </a:spcAft>
              <a:buNone/>
            </a:pPr>
            <a:r>
              <a:t/>
            </a:r>
            <a:endParaRPr sz="1400"/>
          </a:p>
          <a:p>
            <a:pPr indent="0" lvl="0" marL="0" rtl="0" algn="l">
              <a:spcBef>
                <a:spcPts val="1600"/>
              </a:spcBef>
              <a:spcAft>
                <a:spcPts val="1600"/>
              </a:spcAft>
              <a:buNone/>
            </a:pPr>
            <a:r>
              <a:t/>
            </a:r>
            <a:endParaRPr sz="1400"/>
          </a:p>
        </p:txBody>
      </p:sp>
      <p:pic>
        <p:nvPicPr>
          <p:cNvPr id="92" name="Google Shape;92;p17"/>
          <p:cNvPicPr preferRelativeResize="0"/>
          <p:nvPr/>
        </p:nvPicPr>
        <p:blipFill>
          <a:blip r:embed="rId3">
            <a:alphaModFix/>
          </a:blip>
          <a:stretch>
            <a:fillRect/>
          </a:stretch>
        </p:blipFill>
        <p:spPr>
          <a:xfrm>
            <a:off x="220313" y="2123400"/>
            <a:ext cx="3889324" cy="2362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Limitations</a:t>
            </a:r>
            <a:endParaRPr/>
          </a:p>
        </p:txBody>
      </p:sp>
      <p:sp>
        <p:nvSpPr>
          <p:cNvPr id="98" name="Google Shape;98;p18"/>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sv" sz="1400"/>
              <a:t>Beamforming can be accomplished using many different techniques of varying complexity</a:t>
            </a:r>
            <a:endParaRPr sz="1400"/>
          </a:p>
          <a:p>
            <a:pPr indent="-317500" lvl="1" marL="914400" rtl="0" algn="l">
              <a:spcBef>
                <a:spcPts val="0"/>
              </a:spcBef>
              <a:spcAft>
                <a:spcPts val="0"/>
              </a:spcAft>
              <a:buSzPts val="1400"/>
              <a:buChar char="○"/>
            </a:pPr>
            <a:r>
              <a:rPr lang="sv" sz="1400"/>
              <a:t>We use the simplest variant: delay-and-sum (DAS).</a:t>
            </a:r>
            <a:endParaRPr sz="1400"/>
          </a:p>
          <a:p>
            <a:pPr indent="-317500" lvl="0" marL="457200" rtl="0" algn="l">
              <a:spcBef>
                <a:spcPts val="0"/>
              </a:spcBef>
              <a:spcAft>
                <a:spcPts val="0"/>
              </a:spcAft>
              <a:buSzPts val="1400"/>
              <a:buChar char="●"/>
            </a:pPr>
            <a:r>
              <a:rPr lang="sv" sz="1400"/>
              <a:t>Due to </a:t>
            </a:r>
            <a:r>
              <a:rPr i="1" lang="sv" sz="1400"/>
              <a:t>unfortunate circumstances, </a:t>
            </a:r>
            <a:r>
              <a:rPr lang="sv" sz="1400"/>
              <a:t>only one sensor array was available, constraining the system to one dimension.</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519600" y="1949400"/>
            <a:ext cx="8104800" cy="12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sv" sz="6000"/>
              <a:t>Background Theory</a:t>
            </a:r>
            <a:endParaRPr sz="6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Delay-and-Sum Beamforming</a:t>
            </a:r>
            <a:endParaRPr/>
          </a:p>
        </p:txBody>
      </p:sp>
      <p:sp>
        <p:nvSpPr>
          <p:cNvPr id="109" name="Google Shape;109;p20"/>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sv"/>
              <a:t>Beamforming </a:t>
            </a:r>
            <a:r>
              <a:rPr lang="sv"/>
              <a:t>is a spatial filtering technique in which an array of </a:t>
            </a:r>
            <a:r>
              <a:rPr i="1" lang="sv"/>
              <a:t>omnidirectional </a:t>
            </a:r>
            <a:r>
              <a:rPr lang="sv"/>
              <a:t>sensors approximates a </a:t>
            </a:r>
            <a:r>
              <a:rPr i="1" lang="sv"/>
              <a:t>directional</a:t>
            </a:r>
            <a:r>
              <a:rPr lang="sv"/>
              <a:t> sensor.</a:t>
            </a:r>
            <a:endParaRPr/>
          </a:p>
          <a:p>
            <a:pPr indent="0" lvl="0" marL="0" rtl="0" algn="l">
              <a:spcBef>
                <a:spcPts val="1600"/>
              </a:spcBef>
              <a:spcAft>
                <a:spcPts val="0"/>
              </a:spcAft>
              <a:buNone/>
            </a:pPr>
            <a:r>
              <a:rPr lang="sv"/>
              <a:t>The beamforming filter-response can be represented as a </a:t>
            </a:r>
            <a:r>
              <a:rPr b="1" lang="sv"/>
              <a:t>beampattern </a:t>
            </a:r>
            <a:r>
              <a:rPr lang="sv"/>
              <a:t>(right), with gain vs. incident angle of signal.</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10" name="Google Shape;110;p20"/>
          <p:cNvPicPr preferRelativeResize="0"/>
          <p:nvPr/>
        </p:nvPicPr>
        <p:blipFill>
          <a:blip r:embed="rId3">
            <a:alphaModFix/>
          </a:blip>
          <a:stretch>
            <a:fillRect/>
          </a:stretch>
        </p:blipFill>
        <p:spPr>
          <a:xfrm>
            <a:off x="4354425" y="1479550"/>
            <a:ext cx="4562049" cy="2184400"/>
          </a:xfrm>
          <a:prstGeom prst="rect">
            <a:avLst/>
          </a:prstGeom>
          <a:noFill/>
          <a:ln>
            <a:noFill/>
          </a:ln>
        </p:spPr>
      </p:pic>
      <p:sp>
        <p:nvSpPr>
          <p:cNvPr id="111" name="Google Shape;111;p20"/>
          <p:cNvSpPr txBox="1"/>
          <p:nvPr/>
        </p:nvSpPr>
        <p:spPr>
          <a:xfrm>
            <a:off x="4827350" y="3374900"/>
            <a:ext cx="3947400" cy="92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sv" sz="1300">
                <a:solidFill>
                  <a:schemeClr val="dk2"/>
                </a:solidFill>
                <a:latin typeface="Roboto"/>
                <a:ea typeface="Roboto"/>
                <a:cs typeface="Roboto"/>
                <a:sym typeface="Roboto"/>
              </a:rPr>
              <a:t>Theoretical beampattern modelled in MATLAB.</a:t>
            </a:r>
            <a:br>
              <a:rPr i="1" lang="sv" sz="1300">
                <a:solidFill>
                  <a:schemeClr val="dk2"/>
                </a:solidFill>
                <a:latin typeface="Roboto"/>
                <a:ea typeface="Roboto"/>
                <a:cs typeface="Roboto"/>
                <a:sym typeface="Roboto"/>
              </a:rPr>
            </a:br>
            <a:r>
              <a:rPr i="1" lang="sv" sz="1300">
                <a:solidFill>
                  <a:schemeClr val="dk2"/>
                </a:solidFill>
                <a:latin typeface="Roboto"/>
                <a:ea typeface="Roboto"/>
                <a:cs typeface="Roboto"/>
                <a:sym typeface="Roboto"/>
              </a:rPr>
              <a:t>24 sensors, 25 kHz source signal</a:t>
            </a:r>
            <a:endParaRPr i="1">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Delay-and-Sum Beamforming</a:t>
            </a:r>
            <a:endParaRPr/>
          </a:p>
        </p:txBody>
      </p:sp>
      <p:sp>
        <p:nvSpPr>
          <p:cNvPr id="117" name="Google Shape;117;p21"/>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The filter response is computed using the following expression:</a:t>
            </a:r>
            <a:br>
              <a:rPr lang="sv"/>
            </a:br>
            <a:br>
              <a:rPr lang="sv"/>
            </a:br>
            <a:br>
              <a:rPr lang="sv"/>
            </a:br>
            <a:br>
              <a:rPr lang="sv"/>
            </a:br>
            <a:br>
              <a:rPr lang="sv"/>
            </a:br>
            <a:r>
              <a:rPr lang="sv"/>
              <a:t>Ψ: Incident angle of signal.</a:t>
            </a:r>
            <a:br>
              <a:rPr lang="sv"/>
            </a:br>
            <a:r>
              <a:rPr lang="sv"/>
              <a:t>𝛉: “look-direction” - direction of sensitivity.</a:t>
            </a:r>
            <a:endParaRPr/>
          </a:p>
          <a:p>
            <a:pPr indent="0" lvl="0" marL="0" rtl="0" algn="l">
              <a:spcBef>
                <a:spcPts val="1600"/>
              </a:spcBef>
              <a:spcAft>
                <a:spcPts val="1600"/>
              </a:spcAft>
              <a:buNone/>
            </a:pPr>
            <a:r>
              <a:rPr lang="sv"/>
              <a:t>N: number of sensors.</a:t>
            </a:r>
            <a:br>
              <a:rPr lang="sv"/>
            </a:br>
            <a:r>
              <a:rPr lang="sv"/>
              <a:t>d: distance between adjacent sensors.</a:t>
            </a:r>
            <a:br>
              <a:rPr lang="sv"/>
            </a:br>
            <a:r>
              <a:rPr lang="sv"/>
              <a:t>c: signal propagation speed.</a:t>
            </a:r>
            <a:br>
              <a:rPr lang="sv"/>
            </a:br>
            <a:r>
              <a:rPr lang="sv"/>
              <a:t>f: signal frequency.</a:t>
            </a:r>
            <a:endParaRPr/>
          </a:p>
        </p:txBody>
      </p:sp>
      <p:pic>
        <p:nvPicPr>
          <p:cNvPr id="118" name="Google Shape;118;p21"/>
          <p:cNvPicPr preferRelativeResize="0"/>
          <p:nvPr/>
        </p:nvPicPr>
        <p:blipFill>
          <a:blip r:embed="rId3">
            <a:alphaModFix/>
          </a:blip>
          <a:stretch>
            <a:fillRect/>
          </a:stretch>
        </p:blipFill>
        <p:spPr>
          <a:xfrm>
            <a:off x="4354425" y="1479550"/>
            <a:ext cx="4562049" cy="2184400"/>
          </a:xfrm>
          <a:prstGeom prst="rect">
            <a:avLst/>
          </a:prstGeom>
          <a:noFill/>
          <a:ln>
            <a:noFill/>
          </a:ln>
        </p:spPr>
      </p:pic>
      <p:pic>
        <p:nvPicPr>
          <p:cNvPr id="119" name="Google Shape;119;p21"/>
          <p:cNvPicPr preferRelativeResize="0"/>
          <p:nvPr/>
        </p:nvPicPr>
        <p:blipFill>
          <a:blip r:embed="rId4">
            <a:alphaModFix/>
          </a:blip>
          <a:stretch>
            <a:fillRect/>
          </a:stretch>
        </p:blipFill>
        <p:spPr>
          <a:xfrm>
            <a:off x="311695" y="2112763"/>
            <a:ext cx="2861401" cy="766975"/>
          </a:xfrm>
          <a:prstGeom prst="rect">
            <a:avLst/>
          </a:prstGeom>
          <a:noFill/>
          <a:ln>
            <a:noFill/>
          </a:ln>
        </p:spPr>
      </p:pic>
      <p:sp>
        <p:nvSpPr>
          <p:cNvPr id="120" name="Google Shape;120;p21"/>
          <p:cNvSpPr txBox="1"/>
          <p:nvPr/>
        </p:nvSpPr>
        <p:spPr>
          <a:xfrm>
            <a:off x="4827350" y="3374900"/>
            <a:ext cx="3947400" cy="92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sv" sz="1300">
                <a:solidFill>
                  <a:schemeClr val="dk2"/>
                </a:solidFill>
                <a:latin typeface="Roboto"/>
                <a:ea typeface="Roboto"/>
                <a:cs typeface="Roboto"/>
                <a:sym typeface="Roboto"/>
              </a:rPr>
              <a:t>Theoretical beampattern modelled in MATLAB.</a:t>
            </a:r>
            <a:br>
              <a:rPr i="1" lang="sv" sz="1300">
                <a:solidFill>
                  <a:schemeClr val="dk2"/>
                </a:solidFill>
                <a:latin typeface="Roboto"/>
                <a:ea typeface="Roboto"/>
                <a:cs typeface="Roboto"/>
                <a:sym typeface="Roboto"/>
              </a:rPr>
            </a:br>
            <a:r>
              <a:rPr i="1" lang="sv" sz="1300">
                <a:solidFill>
                  <a:schemeClr val="dk2"/>
                </a:solidFill>
                <a:latin typeface="Roboto"/>
                <a:ea typeface="Roboto"/>
                <a:cs typeface="Roboto"/>
                <a:sym typeface="Roboto"/>
              </a:rPr>
              <a:t>24 sensors, 25 kHz source signal</a:t>
            </a:r>
            <a:endParaRPr i="1">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